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6" r:id="rId2"/>
    <p:sldId id="377" r:id="rId3"/>
    <p:sldId id="380" r:id="rId4"/>
    <p:sldId id="358" r:id="rId5"/>
    <p:sldId id="373" r:id="rId6"/>
    <p:sldId id="381" r:id="rId7"/>
    <p:sldId id="348" r:id="rId8"/>
    <p:sldId id="334" r:id="rId9"/>
    <p:sldId id="362" r:id="rId10"/>
    <p:sldId id="363" r:id="rId11"/>
    <p:sldId id="379" r:id="rId12"/>
    <p:sldId id="364" r:id="rId13"/>
    <p:sldId id="365" r:id="rId14"/>
    <p:sldId id="367" r:id="rId15"/>
    <p:sldId id="352" r:id="rId16"/>
    <p:sldId id="336" r:id="rId17"/>
    <p:sldId id="345" r:id="rId18"/>
    <p:sldId id="376" r:id="rId19"/>
    <p:sldId id="303" r:id="rId20"/>
    <p:sldId id="372" r:id="rId21"/>
    <p:sldId id="346" r:id="rId22"/>
    <p:sldId id="342" r:id="rId23"/>
    <p:sldId id="343" r:id="rId24"/>
    <p:sldId id="344" r:id="rId25"/>
    <p:sldId id="341" r:id="rId26"/>
    <p:sldId id="375" r:id="rId27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94660"/>
  </p:normalViewPr>
  <p:slideViewPr>
    <p:cSldViewPr>
      <p:cViewPr varScale="1">
        <p:scale>
          <a:sx n="109" d="100"/>
          <a:sy n="109" d="100"/>
        </p:scale>
        <p:origin x="139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562A64-8E66-4B32-9BAF-F133E00EFB37}" type="datetimeFigureOut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91E248-0187-41FF-9906-B920207470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3852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69BBC4E-9855-4D80-8477-3911231B4D42}" type="datetimeFigureOut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8779FE9-92C4-4235-918C-7C44DC5019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920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04A4-E285-43E9-9A3A-256060C95BCF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F05A5-9524-4269-A023-76B211202C5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979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6FC4-B90E-46AD-844D-2098A3F88F91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2249-E03C-4E06-B91A-4DAC4CC653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751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EB6A-46F4-4370-8E8E-8335E0A02613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6A0E9-35B5-4FAC-ADB6-E57E5CC138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735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5A04-DB73-4944-A0BC-CBA6D662ED45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8848B-2DAC-499F-8315-5CD89422E4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453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97EE-9010-46FD-93E3-4DFE2B17A6F6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394C6-C95C-4457-8606-146CCE4AD1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555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C396-55AC-4746-81AD-63F7F80B94F9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B203F-0738-48B1-8C2F-5932E04401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34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8635-E6C2-4EA0-9AD6-6E49A13B64BB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A0272-AA90-4F86-9361-6428D5ACD6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528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AA58-FFF8-4A35-9E29-9D679A408E77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F37D-8E35-47A1-AEF0-EC277F6B85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98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E109-B37B-4C90-957C-DEE1A54DF43F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45A40-87DA-44BD-9E7A-6CB7372BE35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476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DE42-96BB-488B-B92F-D784AC516D50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331A7-A171-46F2-AEE1-9C6240B4E3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455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AEEA-E532-46D5-9446-010D845AE494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CEFB5-2052-4DA9-A6F8-DD22007069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99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321685-5547-4FAA-A01F-AB3AC16144B1}" type="datetime1">
              <a:rPr lang="ja-JP" altLang="en-US"/>
              <a:pPr>
                <a:defRPr/>
              </a:pPr>
              <a:t>2018/6/21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B2A424-82D6-4F4D-939F-933E8D6D40C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otakehiko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otakehiko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po-e-ja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/>
            <a:r>
              <a:rPr lang="ja-JP" altLang="en-US" sz="3600" dirty="0" smtClean="0"/>
              <a:t>べ</a:t>
            </a:r>
            <a:r>
              <a:rPr lang="ja-JP" altLang="en-US" sz="3600" dirty="0" err="1" smtClean="0"/>
              <a:t>てるの</a:t>
            </a:r>
            <a:r>
              <a:rPr lang="ja-JP" altLang="en-US" sz="3600" dirty="0" smtClean="0"/>
              <a:t>家の当事者研究におけるアンカバリー（公開）・ディスカバリー（発見）・リカバリー（回復）：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200" dirty="0" smtClean="0"/>
              <a:t>研究目的に焦点を当てたテキストマイニング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ja-JP" sz="3200" dirty="0" smtClean="0"/>
              <a:t>小平朋江 聖隷クリストファー大学 看護学部</a:t>
            </a:r>
            <a:br>
              <a:rPr lang="ja-JP" altLang="ja-JP" sz="3200" dirty="0" smtClean="0"/>
            </a:br>
            <a:r>
              <a:rPr lang="ja-JP" altLang="ja-JP" sz="3200" dirty="0" smtClean="0"/>
              <a:t>いとうたけひこ 和光大学 心理教育学科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800" dirty="0" smtClean="0"/>
              <a:t>2018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6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23</a:t>
            </a:r>
            <a:r>
              <a:rPr lang="ja-JP" altLang="en-US" sz="2800" dirty="0" smtClean="0"/>
              <a:t>日（</a:t>
            </a:r>
            <a:r>
              <a:rPr lang="ja-JP" altLang="en-US" sz="2800" dirty="0"/>
              <a:t>土</a:t>
            </a:r>
            <a:r>
              <a:rPr lang="ja-JP" altLang="en-US" sz="2800" dirty="0" smtClean="0"/>
              <a:t>）　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一般演題ポスター発表（</a:t>
            </a:r>
            <a:r>
              <a:rPr lang="en-US" altLang="ja-JP" sz="2800" dirty="0" smtClean="0"/>
              <a:t>P-012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11:50-12:50</a:t>
            </a:r>
            <a:br>
              <a:rPr lang="en-US" altLang="ja-JP" sz="2800" dirty="0" smtClean="0"/>
            </a:br>
            <a:r>
              <a:rPr lang="ja-JP" altLang="en-US" sz="2800" dirty="0" smtClean="0"/>
              <a:t>日本精神保健看護学会 第</a:t>
            </a:r>
            <a:r>
              <a:rPr lang="en-US" altLang="ja-JP" sz="2800" dirty="0" smtClean="0"/>
              <a:t>28</a:t>
            </a:r>
            <a:r>
              <a:rPr lang="ja-JP" altLang="en-US" sz="2800" dirty="0" smtClean="0"/>
              <a:t>回学術集会･総会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国立看護大学校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202</a:t>
            </a:r>
            <a:r>
              <a:rPr lang="ja-JP" altLang="en-US" sz="2800" dirty="0" smtClean="0"/>
              <a:t>教室（第</a:t>
            </a:r>
            <a:r>
              <a:rPr lang="en-US" altLang="ja-JP" sz="2800" dirty="0" smtClean="0"/>
              <a:t>6</a:t>
            </a:r>
            <a:r>
              <a:rPr lang="ja-JP" altLang="en-US" sz="2800" dirty="0" smtClean="0"/>
              <a:t>会場）</a:t>
            </a:r>
            <a:br>
              <a:rPr lang="ja-JP" altLang="en-US" sz="2800" dirty="0" smtClean="0"/>
            </a:br>
            <a:r>
              <a:rPr lang="ja-JP" altLang="en-US" sz="3200" dirty="0" smtClean="0"/>
              <a:t/>
            </a:r>
            <a:br>
              <a:rPr lang="ja-JP" altLang="en-US" sz="3200" dirty="0" smtClean="0"/>
            </a:br>
            <a:r>
              <a:rPr lang="ja-JP" altLang="ja-JP" sz="3200" dirty="0" smtClean="0"/>
              <a:t/>
            </a:r>
            <a:br>
              <a:rPr lang="ja-JP" altLang="ja-JP" sz="3200" dirty="0" smtClean="0"/>
            </a:br>
            <a:endParaRPr lang="ja-JP" altLang="en-US" sz="3200" dirty="0" smtClean="0"/>
          </a:p>
        </p:txBody>
      </p:sp>
      <p:sp>
        <p:nvSpPr>
          <p:cNvPr id="4099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838387-8B24-479A-A355-D5CC2D13D519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l"/>
            <a:r>
              <a:rPr lang="ja-JP" altLang="en-US" dirty="0" smtClean="0"/>
              <a:t>方法　分析方法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テキストマイニング分析</a:t>
            </a:r>
            <a:endParaRPr lang="en-US" altLang="ja-JP" sz="3600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 smtClean="0"/>
              <a:t>　・単語頻度分析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 smtClean="0"/>
              <a:t>　・係り受け頻度</a:t>
            </a:r>
            <a:r>
              <a:rPr lang="ja-JP" altLang="en-US" dirty="0"/>
              <a:t>解析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・ことばネットワーク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 smtClean="0"/>
              <a:t>　・注目語表現情報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 smtClean="0"/>
              <a:t>　・ネットワーク図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ja-JP" altLang="en-US" dirty="0" smtClean="0"/>
              <a:t>　・原文</a:t>
            </a:r>
            <a:r>
              <a:rPr lang="ja-JP" altLang="en-US" dirty="0"/>
              <a:t>参照</a:t>
            </a:r>
            <a:endParaRPr lang="en-US" altLang="ja-JP" dirty="0"/>
          </a:p>
          <a:p>
            <a:pPr marL="0" indent="0">
              <a:buFont typeface="Arial" pitchFamily="34" charset="0"/>
              <a:buNone/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sz="3600" dirty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0F2EC-BDBC-45E2-BEFC-20779E303845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2" descr="C:\Users\tomoe-k\Desktop\キャプチャべてるの家の当事者研究第１考（伊藤知之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moe-k\Desktop\キャプチャとうじろ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55793"/>
            <a:ext cx="3101420" cy="14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868144" y="4725144"/>
            <a:ext cx="1296144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25" y="4958862"/>
            <a:ext cx="1657863" cy="1876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algn="l"/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495800" cy="5217443"/>
          </a:xfrm>
        </p:spPr>
        <p:txBody>
          <a:bodyPr/>
          <a:lstStyle/>
          <a:p>
            <a:r>
              <a:rPr kumimoji="1" lang="ja-JP" altLang="en-US" dirty="0" smtClean="0"/>
              <a:t>基本情報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95936" y="0"/>
            <a:ext cx="5148064" cy="6813376"/>
          </a:xfrm>
        </p:spPr>
        <p:txBody>
          <a:bodyPr/>
          <a:lstStyle/>
          <a:p>
            <a:r>
              <a:rPr kumimoji="1" lang="ja-JP" altLang="en-US" dirty="0" smtClean="0"/>
              <a:t>単語頻度分析</a:t>
            </a:r>
            <a:endParaRPr kumimoji="1" lang="en-US" altLang="ja-JP" dirty="0" smtClean="0"/>
          </a:p>
          <a:p>
            <a:pPr marL="0" indent="0">
              <a:buNone/>
              <a:defRPr/>
            </a:pPr>
            <a:r>
              <a:rPr lang="ja-JP" altLang="en-US" dirty="0" smtClean="0"/>
              <a:t>　　「</a:t>
            </a:r>
            <a:r>
              <a:rPr lang="ja-JP" altLang="en-US" dirty="0"/>
              <a:t>研究」（</a:t>
            </a:r>
            <a:r>
              <a:rPr lang="en-US" altLang="ja-JP" dirty="0"/>
              <a:t>69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「</a:t>
            </a:r>
            <a:r>
              <a:rPr lang="ja-JP" altLang="en-US" dirty="0"/>
              <a:t>自分」（</a:t>
            </a:r>
            <a:r>
              <a:rPr lang="en-US" altLang="ja-JP" dirty="0"/>
              <a:t>67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「</a:t>
            </a:r>
            <a:r>
              <a:rPr lang="ja-JP" altLang="en-US" dirty="0"/>
              <a:t>思う」（</a:t>
            </a:r>
            <a:r>
              <a:rPr lang="en-US" altLang="ja-JP" dirty="0"/>
              <a:t>61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「</a:t>
            </a:r>
            <a:r>
              <a:rPr lang="ja-JP" altLang="en-US" dirty="0"/>
              <a:t>苦労」（</a:t>
            </a:r>
            <a:r>
              <a:rPr lang="en-US" altLang="ja-JP" dirty="0"/>
              <a:t>54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「</a:t>
            </a:r>
            <a:r>
              <a:rPr lang="ja-JP" altLang="en-US" dirty="0"/>
              <a:t>人」（</a:t>
            </a:r>
            <a:r>
              <a:rPr lang="en-US" altLang="ja-JP" dirty="0"/>
              <a:t>32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ja-JP" altLang="en-US" dirty="0"/>
              <a:t>始める」（</a:t>
            </a:r>
            <a:r>
              <a:rPr lang="en-US" altLang="ja-JP" dirty="0"/>
              <a:t>30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「</a:t>
            </a:r>
            <a:r>
              <a:rPr lang="ja-JP" altLang="en-US" dirty="0">
                <a:solidFill>
                  <a:srgbClr val="FF0000"/>
                </a:solidFill>
              </a:rPr>
              <a:t>メカニズム</a:t>
            </a:r>
            <a:r>
              <a:rPr lang="ja-JP" altLang="en-US" dirty="0"/>
              <a:t>」（</a:t>
            </a:r>
            <a:r>
              <a:rPr lang="en-US" altLang="ja-JP" dirty="0"/>
              <a:t>23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「</a:t>
            </a:r>
            <a:r>
              <a:rPr lang="ja-JP" altLang="en-US" dirty="0"/>
              <a:t>目的」（</a:t>
            </a:r>
            <a:r>
              <a:rPr lang="en-US" altLang="ja-JP" dirty="0"/>
              <a:t>21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「</a:t>
            </a:r>
            <a:r>
              <a:rPr lang="ja-JP" altLang="en-US" dirty="0"/>
              <a:t>当事者研究」（</a:t>
            </a:r>
            <a:r>
              <a:rPr lang="en-US" altLang="ja-JP" dirty="0"/>
              <a:t>20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 smtClean="0"/>
              <a:t>　　「</a:t>
            </a:r>
            <a:r>
              <a:rPr lang="ja-JP" altLang="en-US" dirty="0">
                <a:solidFill>
                  <a:srgbClr val="FF0000"/>
                </a:solidFill>
              </a:rPr>
              <a:t>解明</a:t>
            </a:r>
            <a:r>
              <a:rPr lang="ja-JP" altLang="en-US" dirty="0"/>
              <a:t>」（</a:t>
            </a:r>
            <a:r>
              <a:rPr lang="en-US" altLang="ja-JP" dirty="0"/>
              <a:t>16</a:t>
            </a:r>
            <a:r>
              <a:rPr lang="ja-JP" altLang="en-US" dirty="0"/>
              <a:t>）「考える」（</a:t>
            </a:r>
            <a:r>
              <a:rPr lang="en-US" altLang="ja-JP" dirty="0"/>
              <a:t>16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 smtClean="0"/>
              <a:t>　　「</a:t>
            </a:r>
            <a:r>
              <a:rPr lang="ja-JP" altLang="en-US" dirty="0"/>
              <a:t>仕事」（</a:t>
            </a:r>
            <a:r>
              <a:rPr lang="en-US" altLang="ja-JP" dirty="0"/>
              <a:t>16</a:t>
            </a:r>
            <a:r>
              <a:rPr lang="ja-JP" altLang="en-US" dirty="0"/>
              <a:t>）「助け方」（</a:t>
            </a:r>
            <a:r>
              <a:rPr lang="en-US" altLang="ja-JP" dirty="0"/>
              <a:t>16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</a:t>
            </a:r>
            <a:r>
              <a:rPr lang="ja-JP" altLang="en-US" sz="2400" dirty="0" smtClean="0"/>
              <a:t>などであった</a:t>
            </a:r>
            <a:endParaRPr lang="en-US" altLang="ja-JP" sz="2400" dirty="0"/>
          </a:p>
          <a:p>
            <a:pPr marL="0" indent="0">
              <a:buNone/>
              <a:defRPr/>
            </a:pPr>
            <a:r>
              <a:rPr lang="ja-JP" altLang="en-US" sz="2000" dirty="0"/>
              <a:t>　　　　　　　　　　　　　　　　　　　　　　　　　　　　　　　　　　　　　　　　　</a:t>
            </a:r>
            <a:r>
              <a:rPr lang="ja-JP" altLang="en-US" sz="2000" dirty="0" smtClean="0"/>
              <a:t>　　</a:t>
            </a:r>
            <a:endParaRPr lang="ja-JP" altLang="en-US" sz="2000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203F-0738-48B1-8C2F-5932E04401F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6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3" y="1484784"/>
            <a:ext cx="382746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omoe-k\Desktop\キャプチャ幻聴さん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60" y="50931"/>
            <a:ext cx="635079" cy="5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omoe-k\Desktop\キャプチャと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1" y="4786689"/>
            <a:ext cx="2304256" cy="19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-14288" y="0"/>
            <a:ext cx="9036051" cy="785330"/>
          </a:xfrm>
        </p:spPr>
        <p:txBody>
          <a:bodyPr/>
          <a:lstStyle/>
          <a:p>
            <a:pPr algn="l"/>
            <a:r>
              <a:rPr lang="ja-JP" altLang="en-US" dirty="0" smtClean="0"/>
              <a:t>結果　係り受け頻度解析</a:t>
            </a:r>
          </a:p>
        </p:txBody>
      </p:sp>
      <p:pic>
        <p:nvPicPr>
          <p:cNvPr id="16387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785330"/>
            <a:ext cx="9108897" cy="5668006"/>
          </a:xfrm>
        </p:spPr>
      </p:pic>
      <p:sp>
        <p:nvSpPr>
          <p:cNvPr id="1638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A7CE59-C348-4D54-A4F5-FAC5A46D517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95536" y="1628800"/>
            <a:ext cx="42484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7" descr="C:\Users\tomoe-k\Desktop\キャプチャべてるの幻聴さん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1094308" cy="5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l"/>
            <a:r>
              <a:rPr lang="ja-JP" altLang="en-US" smtClean="0"/>
              <a:t>結果　ことばネットワーク　</a:t>
            </a:r>
          </a:p>
        </p:txBody>
      </p:sp>
      <p:pic>
        <p:nvPicPr>
          <p:cNvPr id="17411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767667"/>
            <a:ext cx="7848872" cy="5684263"/>
          </a:xfrm>
        </p:spPr>
      </p:pic>
      <p:sp>
        <p:nvSpPr>
          <p:cNvPr id="1741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17A14-E295-4034-9852-F61931AAF0E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/>
          <a:lstStyle/>
          <a:p>
            <a:pPr algn="l"/>
            <a:r>
              <a:rPr lang="ja-JP" altLang="en-US" dirty="0" smtClean="0"/>
              <a:t>結果　注目語表現</a:t>
            </a:r>
            <a:r>
              <a:rPr lang="ja-JP" altLang="en-US" dirty="0"/>
              <a:t>（</a:t>
            </a:r>
            <a:r>
              <a:rPr lang="ja-JP" altLang="en-US" dirty="0" smtClean="0"/>
              <a:t>メカニズム</a:t>
            </a:r>
            <a:r>
              <a:rPr lang="ja-JP" altLang="en-US" dirty="0"/>
              <a:t>）</a:t>
            </a:r>
            <a:r>
              <a:rPr lang="ja-JP" altLang="en-US" dirty="0" smtClean="0"/>
              <a:t>情報</a:t>
            </a:r>
          </a:p>
        </p:txBody>
      </p:sp>
      <p:pic>
        <p:nvPicPr>
          <p:cNvPr id="1843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4203"/>
            <a:ext cx="9144000" cy="5877272"/>
          </a:xfrm>
        </p:spPr>
      </p:pic>
      <p:sp>
        <p:nvSpPr>
          <p:cNvPr id="1843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4896F0-E1E5-40FA-B984-E0D0B0A142A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3" descr="C:\Users\tomoe-k\Desktop\キャプチャげんちょうさん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3216"/>
            <a:ext cx="809078" cy="5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80513" cy="628650"/>
          </a:xfrm>
        </p:spPr>
        <p:txBody>
          <a:bodyPr/>
          <a:lstStyle/>
          <a:p>
            <a:pPr algn="l"/>
            <a:r>
              <a:rPr lang="ja-JP" altLang="en-US" dirty="0" smtClean="0"/>
              <a:t>結果　原文参照「メカニズム」「解明」　</a:t>
            </a:r>
          </a:p>
        </p:txBody>
      </p:sp>
      <p:sp>
        <p:nvSpPr>
          <p:cNvPr id="2048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28651"/>
            <a:ext cx="9144000" cy="622934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000" dirty="0"/>
              <a:t> </a:t>
            </a:r>
            <a:r>
              <a:rPr lang="ja-JP" altLang="en-US" sz="3000" dirty="0" smtClean="0"/>
              <a:t>・阿部</a:t>
            </a:r>
            <a:r>
              <a:rPr lang="ja-JP" altLang="en-US" sz="3000" dirty="0"/>
              <a:t>智</a:t>
            </a:r>
            <a:r>
              <a:rPr lang="ja-JP" altLang="en-US" sz="3000" dirty="0" smtClean="0"/>
              <a:t>穂（</a:t>
            </a:r>
            <a:r>
              <a:rPr lang="en-US" altLang="ja-JP" sz="3000" dirty="0" smtClean="0"/>
              <a:t>2008</a:t>
            </a:r>
            <a:r>
              <a:rPr lang="ja-JP" altLang="en-US" sz="3000" dirty="0"/>
              <a:t>年</a:t>
            </a:r>
            <a:r>
              <a:rPr lang="en-US" altLang="ja-JP" sz="3000" dirty="0"/>
              <a:t>4</a:t>
            </a:r>
            <a:r>
              <a:rPr lang="ja-JP" altLang="en-US" sz="3000" dirty="0" smtClean="0"/>
              <a:t>月号） 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 smtClean="0"/>
              <a:t>　　</a:t>
            </a:r>
            <a:r>
              <a:rPr lang="en-US" altLang="ja-JP" sz="3000" dirty="0" smtClean="0"/>
              <a:t>『</a:t>
            </a:r>
            <a:r>
              <a:rPr lang="ja-JP" altLang="en-US" sz="3000" dirty="0" smtClean="0"/>
              <a:t>幻聴さん</a:t>
            </a:r>
            <a:r>
              <a:rPr lang="en-US" altLang="ja-JP" sz="3000" dirty="0" smtClean="0"/>
              <a:t>』</a:t>
            </a:r>
            <a:r>
              <a:rPr lang="ja-JP" altLang="en-US" sz="3000" dirty="0" smtClean="0"/>
              <a:t>が騒ぐ</a:t>
            </a:r>
            <a:r>
              <a:rPr lang="ja-JP" altLang="en-US" sz="3000" dirty="0" smtClean="0">
                <a:solidFill>
                  <a:srgbClr val="FF0000"/>
                </a:solidFill>
              </a:rPr>
              <a:t>メカニズム</a:t>
            </a:r>
            <a:r>
              <a:rPr lang="ja-JP" altLang="en-US" sz="3000" dirty="0" smtClean="0"/>
              <a:t>を</a:t>
            </a:r>
            <a:r>
              <a:rPr lang="ja-JP" altLang="en-US" sz="3000" dirty="0" smtClean="0">
                <a:solidFill>
                  <a:srgbClr val="FF0000"/>
                </a:solidFill>
              </a:rPr>
              <a:t>解明</a:t>
            </a:r>
            <a:r>
              <a:rPr lang="ja-JP" altLang="en-US" sz="3000" dirty="0" smtClean="0"/>
              <a:t>して、つきあい方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を自然体でできるようになり、早めの自己対処ができる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ようになること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 </a:t>
            </a:r>
            <a:r>
              <a:rPr lang="ja-JP" altLang="en-US" sz="3000" dirty="0" smtClean="0"/>
              <a:t>・森亮之（</a:t>
            </a:r>
            <a:r>
              <a:rPr lang="en-US" altLang="ja-JP" sz="3000" dirty="0"/>
              <a:t>2009</a:t>
            </a:r>
            <a:r>
              <a:rPr lang="ja-JP" altLang="en-US" sz="3000" dirty="0"/>
              <a:t>年月</a:t>
            </a:r>
            <a:r>
              <a:rPr lang="en-US" altLang="ja-JP" sz="3000" dirty="0"/>
              <a:t>3</a:t>
            </a:r>
            <a:r>
              <a:rPr lang="ja-JP" altLang="en-US" sz="3000" dirty="0" smtClean="0"/>
              <a:t>月号） 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 smtClean="0"/>
              <a:t>　　被害妄想爆発の</a:t>
            </a:r>
            <a:r>
              <a:rPr lang="ja-JP" altLang="en-US" sz="3000" dirty="0" smtClean="0">
                <a:solidFill>
                  <a:srgbClr val="FF0000"/>
                </a:solidFill>
              </a:rPr>
              <a:t>メカニズム</a:t>
            </a:r>
            <a:r>
              <a:rPr lang="ja-JP" altLang="en-US" sz="3000" dirty="0" smtClean="0"/>
              <a:t>を</a:t>
            </a:r>
            <a:r>
              <a:rPr lang="ja-JP" altLang="en-US" sz="3000" dirty="0" smtClean="0">
                <a:solidFill>
                  <a:srgbClr val="FF0000"/>
                </a:solidFill>
              </a:rPr>
              <a:t>解明</a:t>
            </a:r>
            <a:r>
              <a:rPr lang="ja-JP" altLang="en-US" sz="3000" dirty="0" smtClean="0"/>
              <a:t>して脱却すること</a:t>
            </a:r>
            <a:r>
              <a:rPr lang="en-US" altLang="ja-JP" sz="3000" dirty="0" smtClean="0"/>
              <a:t>…</a:t>
            </a:r>
          </a:p>
          <a:p>
            <a:pPr marL="0" indent="0">
              <a:buNone/>
            </a:pPr>
            <a:r>
              <a:rPr lang="ja-JP" altLang="en-US" sz="3000" dirty="0" smtClean="0"/>
              <a:t>　自分の経験が少しでも人や社会の役に立つとうれしい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 </a:t>
            </a:r>
            <a:r>
              <a:rPr lang="ja-JP" altLang="en-US" sz="3000" dirty="0" smtClean="0"/>
              <a:t>・下野勉</a:t>
            </a:r>
            <a:r>
              <a:rPr lang="ja-JP" altLang="en-US" sz="3000" dirty="0"/>
              <a:t>（</a:t>
            </a:r>
            <a:r>
              <a:rPr lang="en-US" altLang="ja-JP" sz="3000" dirty="0" smtClean="0"/>
              <a:t>2010</a:t>
            </a:r>
            <a:r>
              <a:rPr lang="ja-JP" altLang="en-US" sz="3000" dirty="0"/>
              <a:t>年</a:t>
            </a:r>
            <a:r>
              <a:rPr lang="en-US" altLang="ja-JP" sz="3000" dirty="0"/>
              <a:t>1</a:t>
            </a:r>
            <a:r>
              <a:rPr lang="ja-JP" altLang="en-US" sz="3000" dirty="0" smtClean="0"/>
              <a:t>月号）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 smtClean="0"/>
              <a:t>　　子どもがえりや妄想依存の</a:t>
            </a:r>
            <a:r>
              <a:rPr lang="ja-JP" altLang="en-US" sz="3000" dirty="0" smtClean="0">
                <a:solidFill>
                  <a:srgbClr val="FF0000"/>
                </a:solidFill>
              </a:rPr>
              <a:t>メカニズム</a:t>
            </a:r>
            <a:r>
              <a:rPr lang="ja-JP" altLang="en-US" sz="3000" dirty="0" smtClean="0"/>
              <a:t>に気づき、そこ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 smtClean="0"/>
              <a:t>　から脱却するため　　　　　　　　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 smtClean="0"/>
              <a:t>　　　　　　　　　　　　　　　　　　　　　　　　</a:t>
            </a:r>
            <a:r>
              <a:rPr lang="ja-JP" altLang="en-US" sz="2400" dirty="0" smtClean="0"/>
              <a:t>などの記述があった</a:t>
            </a:r>
          </a:p>
          <a:p>
            <a:endParaRPr lang="ja-JP" altLang="en-US" sz="2800" dirty="0" smtClean="0"/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C0F9B0-7FF4-4755-8414-9F8B526FB87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pic>
        <p:nvPicPr>
          <p:cNvPr id="5" name="Picture 2" descr="C:\Users\tomoe-k\Desktop\キャプチャ幻聴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628651"/>
            <a:ext cx="484142" cy="4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omoe-k\Desktop\キャプチャ幻聴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11" y="628648"/>
            <a:ext cx="484142" cy="4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omoe-k\Desktop\キャプチャ幻聴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60" y="628648"/>
            <a:ext cx="484142" cy="4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moe-k\Desktop\キャプチャ幻聴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09" y="628649"/>
            <a:ext cx="484142" cy="4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moe-k\Desktop\キャプチャ幻聴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00" y="628649"/>
            <a:ext cx="484142" cy="4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omoe-k\Desktop\キャプチャ幻聴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81" y="628649"/>
            <a:ext cx="484142" cy="4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omoe-k\Desktop\キャプチャ幻聴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62" y="628648"/>
            <a:ext cx="484142" cy="4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80513" cy="692695"/>
          </a:xfrm>
        </p:spPr>
        <p:txBody>
          <a:bodyPr/>
          <a:lstStyle/>
          <a:p>
            <a:pPr algn="l"/>
            <a:r>
              <a:rPr lang="ja-JP" altLang="en-US" dirty="0" smtClean="0"/>
              <a:t>結果　原文参照「仲間」</a:t>
            </a:r>
          </a:p>
        </p:txBody>
      </p:sp>
      <p:sp>
        <p:nvSpPr>
          <p:cNvPr id="225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/>
              <a:t> </a:t>
            </a:r>
            <a:r>
              <a:rPr lang="ja-JP" altLang="en-US" sz="2700" dirty="0" smtClean="0"/>
              <a:t>・宮西勝子（</a:t>
            </a:r>
            <a:r>
              <a:rPr lang="en-US" altLang="ja-JP" sz="2700" dirty="0" smtClean="0"/>
              <a:t>2008</a:t>
            </a:r>
            <a:r>
              <a:rPr lang="ja-JP" altLang="en-US" sz="2700" dirty="0" smtClean="0"/>
              <a:t>年</a:t>
            </a:r>
            <a:r>
              <a:rPr lang="en-US" altLang="ja-JP" sz="2700" dirty="0" smtClean="0"/>
              <a:t>6</a:t>
            </a:r>
            <a:r>
              <a:rPr lang="ja-JP" altLang="en-US" sz="2700" dirty="0" smtClean="0"/>
              <a:t>月号）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ja-JP" altLang="en-US" sz="2600" dirty="0" smtClean="0"/>
              <a:t>　</a:t>
            </a:r>
            <a:r>
              <a:rPr lang="ja-JP" altLang="en-US" sz="2700" dirty="0" smtClean="0"/>
              <a:t>「罪悪感」のメカニズムを解明し</a:t>
            </a:r>
            <a:r>
              <a:rPr lang="en-US" altLang="ja-JP" sz="2700" dirty="0"/>
              <a:t>…</a:t>
            </a:r>
            <a:r>
              <a:rPr lang="ja-JP" altLang="en-US" sz="2700" dirty="0" err="1" smtClean="0"/>
              <a:t>。</a:t>
            </a:r>
            <a:r>
              <a:rPr lang="ja-JP" altLang="en-US" sz="2700" dirty="0" smtClean="0"/>
              <a:t>それを</a:t>
            </a:r>
            <a:r>
              <a:rPr lang="ja-JP" altLang="en-US" sz="2700" dirty="0" smtClean="0">
                <a:solidFill>
                  <a:srgbClr val="FF0000"/>
                </a:solidFill>
              </a:rPr>
              <a:t>仲間</a:t>
            </a:r>
            <a:r>
              <a:rPr lang="ja-JP" altLang="en-US" sz="2700" dirty="0" smtClean="0"/>
              <a:t>と</a:t>
            </a:r>
            <a:r>
              <a:rPr lang="ja-JP" altLang="en-US" sz="2700" dirty="0" err="1" smtClean="0"/>
              <a:t>わ</a:t>
            </a:r>
            <a:r>
              <a:rPr lang="ja-JP" altLang="en-US" sz="2700" dirty="0" smtClean="0"/>
              <a:t>かちあっ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700" dirty="0" smtClean="0"/>
              <a:t>　て、同じような苦労を重ねている人たちのお役に立つことです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800" dirty="0" smtClean="0"/>
              <a:t> </a:t>
            </a:r>
            <a:r>
              <a:rPr lang="ja-JP" altLang="en-US" sz="2700" dirty="0" smtClean="0"/>
              <a:t>・関口公一（</a:t>
            </a:r>
            <a:r>
              <a:rPr lang="en-US" altLang="ja-JP" sz="2700" dirty="0" smtClean="0"/>
              <a:t>2013</a:t>
            </a:r>
            <a:r>
              <a:rPr lang="ja-JP" altLang="en-US" sz="2700" dirty="0" smtClean="0"/>
              <a:t>年</a:t>
            </a:r>
            <a:r>
              <a:rPr lang="en-US" altLang="ja-JP" sz="2700" dirty="0" smtClean="0"/>
              <a:t>5</a:t>
            </a:r>
            <a:r>
              <a:rPr lang="ja-JP" altLang="en-US" sz="2700" dirty="0" smtClean="0"/>
              <a:t>月号）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800" dirty="0" smtClean="0"/>
              <a:t>　</a:t>
            </a:r>
            <a:r>
              <a:rPr lang="ja-JP" altLang="en-US" sz="2700" dirty="0" smtClean="0"/>
              <a:t>　不安のメカニズムを知り、自分自身で苦労を持ちながら</a:t>
            </a:r>
            <a:r>
              <a:rPr lang="ja-JP" altLang="en-US" sz="2700" dirty="0" smtClean="0">
                <a:solidFill>
                  <a:srgbClr val="FF0000"/>
                </a:solidFill>
              </a:rPr>
              <a:t>仲</a:t>
            </a:r>
            <a:endParaRPr lang="en-US" altLang="ja-JP" sz="27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700" dirty="0" smtClean="0">
                <a:solidFill>
                  <a:srgbClr val="FF0000"/>
                </a:solidFill>
              </a:rPr>
              <a:t>　間</a:t>
            </a:r>
            <a:r>
              <a:rPr lang="ja-JP" altLang="en-US" sz="2700" dirty="0" smtClean="0"/>
              <a:t>へじょうずに相談できるようなりたい、自傷や爆発ではなく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700" dirty="0"/>
              <a:t>　</a:t>
            </a:r>
            <a:r>
              <a:rPr lang="ja-JP" altLang="en-US" sz="2700" dirty="0" smtClean="0"/>
              <a:t>自分をじょうずに助けられるようになりたい</a:t>
            </a:r>
            <a:r>
              <a:rPr lang="en-US" altLang="ja-JP" sz="2700" dirty="0"/>
              <a:t>…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800" dirty="0" smtClean="0"/>
              <a:t> </a:t>
            </a:r>
            <a:r>
              <a:rPr lang="ja-JP" altLang="en-US" sz="2700" dirty="0" smtClean="0"/>
              <a:t>・紺野陽介（</a:t>
            </a:r>
            <a:r>
              <a:rPr lang="en-US" altLang="ja-JP" sz="2700" dirty="0" smtClean="0"/>
              <a:t>2015</a:t>
            </a:r>
            <a:r>
              <a:rPr lang="ja-JP" altLang="en-US" sz="2700" dirty="0" smtClean="0"/>
              <a:t>年</a:t>
            </a:r>
            <a:r>
              <a:rPr lang="en-US" altLang="ja-JP" sz="2700" dirty="0" smtClean="0"/>
              <a:t>3</a:t>
            </a:r>
            <a:r>
              <a:rPr lang="ja-JP" altLang="en-US" sz="2700" dirty="0" smtClean="0"/>
              <a:t>月号）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800" dirty="0" smtClean="0"/>
              <a:t>　　</a:t>
            </a:r>
            <a:r>
              <a:rPr lang="ja-JP" altLang="en-US" sz="2700" dirty="0" smtClean="0"/>
              <a:t>サバイバル感</a:t>
            </a:r>
            <a:r>
              <a:rPr lang="ja-JP" altLang="en-US" sz="2700" dirty="0"/>
              <a:t>の真</a:t>
            </a:r>
            <a:r>
              <a:rPr lang="ja-JP" altLang="en-US" sz="2700" dirty="0" err="1"/>
              <a:t>っ</a:t>
            </a:r>
            <a:r>
              <a:rPr lang="ja-JP" altLang="en-US" sz="2700" dirty="0"/>
              <a:t>最中のときに、母に連れられて</a:t>
            </a:r>
            <a:r>
              <a:rPr lang="ja-JP" altLang="en-US" sz="2700" dirty="0" smtClean="0"/>
              <a:t>クリニッ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700" dirty="0"/>
              <a:t>　</a:t>
            </a:r>
            <a:r>
              <a:rPr lang="ja-JP" altLang="en-US" sz="2700" dirty="0" smtClean="0"/>
              <a:t>ク</a:t>
            </a:r>
            <a:r>
              <a:rPr lang="ja-JP" altLang="en-US" sz="2700" dirty="0"/>
              <a:t>を訪れ個別で研究を開始し、その後は、同じ</a:t>
            </a:r>
            <a:r>
              <a:rPr lang="ja-JP" altLang="en-US" sz="2700" dirty="0" smtClean="0"/>
              <a:t>統合失調症の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700" dirty="0"/>
              <a:t>　</a:t>
            </a:r>
            <a:r>
              <a:rPr lang="ja-JP" altLang="en-US" sz="2700" dirty="0" smtClean="0"/>
              <a:t>苦労</a:t>
            </a:r>
            <a:r>
              <a:rPr lang="ja-JP" altLang="en-US" sz="2700" dirty="0"/>
              <a:t>をかかえる</a:t>
            </a:r>
            <a:r>
              <a:rPr lang="ja-JP" altLang="en-US" sz="2700" dirty="0">
                <a:solidFill>
                  <a:srgbClr val="FF0000"/>
                </a:solidFill>
              </a:rPr>
              <a:t>仲間</a:t>
            </a:r>
            <a:r>
              <a:rPr lang="ja-JP" altLang="en-US" sz="2700" dirty="0"/>
              <a:t>と一緒にグループでの研究</a:t>
            </a:r>
            <a:r>
              <a:rPr lang="ja-JP" altLang="en-US" sz="2700" dirty="0" smtClean="0"/>
              <a:t>や実験を行</a:t>
            </a:r>
            <a:endParaRPr lang="en-US" altLang="ja-JP" sz="2700" dirty="0" smtClean="0"/>
          </a:p>
          <a:p>
            <a:pPr marL="0" indent="0">
              <a:buNone/>
            </a:pPr>
            <a:r>
              <a:rPr lang="ja-JP" altLang="en-US" sz="2700" dirty="0"/>
              <a:t>　</a:t>
            </a:r>
            <a:r>
              <a:rPr lang="ja-JP" altLang="en-US" sz="2700" dirty="0" smtClean="0"/>
              <a:t>って</a:t>
            </a:r>
            <a:r>
              <a:rPr lang="ja-JP" altLang="en-US" sz="2700" dirty="0"/>
              <a:t>いきました</a:t>
            </a:r>
            <a:r>
              <a:rPr lang="ja-JP" altLang="en-US" sz="2700" dirty="0" smtClean="0"/>
              <a:t>。</a:t>
            </a:r>
            <a:r>
              <a:rPr lang="ja-JP" altLang="en-US" sz="2800" dirty="0" smtClean="0"/>
              <a:t>　　　　　　　　　　　　　　　</a:t>
            </a:r>
            <a:r>
              <a:rPr lang="ja-JP" altLang="en-US" sz="2800" dirty="0"/>
              <a:t>　</a:t>
            </a:r>
            <a:r>
              <a:rPr lang="ja-JP" altLang="en-US" sz="2400" dirty="0" smtClean="0"/>
              <a:t>などの記述があった</a:t>
            </a:r>
            <a:endParaRPr lang="en-US" altLang="ja-JP" sz="2400" dirty="0" smtClean="0"/>
          </a:p>
          <a:p>
            <a:endParaRPr lang="ja-JP" altLang="en-US" dirty="0" smtClean="0"/>
          </a:p>
        </p:txBody>
      </p:sp>
      <p:sp>
        <p:nvSpPr>
          <p:cNvPr id="2253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A23762-DA2C-4BCD-9C42-8409EF445C4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80513" cy="765175"/>
          </a:xfrm>
        </p:spPr>
        <p:txBody>
          <a:bodyPr/>
          <a:lstStyle/>
          <a:p>
            <a:pPr algn="l"/>
            <a:r>
              <a:rPr lang="ja-JP" altLang="en-US" dirty="0" smtClean="0"/>
              <a:t>考察</a:t>
            </a:r>
          </a:p>
        </p:txBody>
      </p:sp>
      <p:sp>
        <p:nvSpPr>
          <p:cNvPr id="235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r>
              <a:rPr lang="ja-JP" altLang="en-US" sz="2800" dirty="0" smtClean="0"/>
              <a:t>「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人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ではなく起きている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問題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に焦点をあて」「あらゆる困難や行き詰まりに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研究する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という立ち方をする」（</a:t>
            </a:r>
            <a:r>
              <a:rPr lang="ja-JP" altLang="en-US" sz="2800" dirty="0" err="1" smtClean="0"/>
              <a:t>べ</a:t>
            </a:r>
            <a:r>
              <a:rPr lang="ja-JP" altLang="en-US" sz="2800" dirty="0" smtClean="0"/>
              <a:t>てるしあわせ研究所・向谷地，</a:t>
            </a:r>
            <a:r>
              <a:rPr lang="en-US" altLang="ja-JP" sz="2800" dirty="0" smtClean="0"/>
              <a:t>2009</a:t>
            </a:r>
            <a:r>
              <a:rPr lang="ja-JP" altLang="en-US" sz="2800" dirty="0" smtClean="0"/>
              <a:t>）ように、自己開示により公開（</a:t>
            </a:r>
            <a:r>
              <a:rPr lang="en-US" altLang="ja-JP" sz="2800" dirty="0" smtClean="0"/>
              <a:t>U</a:t>
            </a:r>
            <a:r>
              <a:rPr lang="ja-JP" altLang="en-US" sz="2800" dirty="0" smtClean="0"/>
              <a:t>）された症状や障害のメカニズムを解明して研究し、仲間（</a:t>
            </a:r>
            <a:r>
              <a:rPr lang="en-US" altLang="ja-JP" sz="2800" dirty="0" smtClean="0"/>
              <a:t>P</a:t>
            </a:r>
            <a:r>
              <a:rPr lang="ja-JP" altLang="en-US" sz="2800" dirty="0" smtClean="0"/>
              <a:t>）と共有することで、新たな発見（</a:t>
            </a:r>
            <a:r>
              <a:rPr lang="en-US" altLang="ja-JP" sz="2800" dirty="0" smtClean="0"/>
              <a:t>D</a:t>
            </a:r>
            <a:r>
              <a:rPr lang="ja-JP" altLang="en-US" sz="2800" dirty="0" smtClean="0"/>
              <a:t>）を通して、リカバリー（</a:t>
            </a:r>
            <a:r>
              <a:rPr lang="en-US" altLang="ja-JP" sz="2800" dirty="0" smtClean="0"/>
              <a:t>R</a:t>
            </a:r>
            <a:r>
              <a:rPr lang="ja-JP" altLang="en-US" sz="2800" dirty="0" smtClean="0"/>
              <a:t>）しようとしていると考えられた。</a:t>
            </a:r>
            <a:endParaRPr lang="en-US" altLang="ja-JP" sz="2800" dirty="0" smtClean="0"/>
          </a:p>
          <a:p>
            <a:r>
              <a:rPr lang="ja-JP" altLang="en-US" sz="2800" dirty="0"/>
              <a:t>すなわち</a:t>
            </a:r>
            <a:r>
              <a:rPr lang="ja-JP" altLang="en-US" sz="2800" dirty="0" smtClean="0"/>
              <a:t>「</a:t>
            </a:r>
            <a:r>
              <a:rPr lang="en-US" altLang="ja-JP" sz="2800" dirty="0" smtClean="0"/>
              <a:t>UDR-Peer</a:t>
            </a:r>
            <a:r>
              <a:rPr lang="ja-JP" altLang="en-US" sz="2800" dirty="0" smtClean="0"/>
              <a:t>サイクル」（小平・いとう</a:t>
            </a:r>
            <a:r>
              <a:rPr lang="en-US" altLang="ja-JP" sz="2800" dirty="0" smtClean="0"/>
              <a:t>, 2018</a:t>
            </a:r>
            <a:r>
              <a:rPr lang="ja-JP" altLang="en-US" sz="2800" dirty="0" smtClean="0"/>
              <a:t>）が見られる。</a:t>
            </a:r>
            <a:endParaRPr lang="en-US" altLang="ja-JP" sz="2800" dirty="0" smtClean="0"/>
          </a:p>
          <a:p>
            <a:r>
              <a:rPr lang="ja-JP" altLang="en-US" sz="2800" dirty="0"/>
              <a:t>「経験専門家」（野村，</a:t>
            </a:r>
            <a:r>
              <a:rPr lang="en-US" altLang="ja-JP" sz="2800" dirty="0"/>
              <a:t>2017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 の</a:t>
            </a:r>
            <a:r>
              <a:rPr lang="ja-JP" altLang="en-US" sz="2800" dirty="0"/>
              <a:t>視点</a:t>
            </a:r>
            <a:r>
              <a:rPr lang="ja-JP" altLang="en-US" sz="2800" dirty="0" smtClean="0"/>
              <a:t>を重視した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　 リカバリー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支え方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 </a:t>
            </a:r>
            <a:r>
              <a:rPr lang="ja-JP" altLang="en-US" sz="2800" dirty="0" err="1" smtClean="0"/>
              <a:t>へ</a:t>
            </a:r>
            <a:r>
              <a:rPr lang="ja-JP" altLang="en-US" sz="2800" dirty="0" err="1"/>
              <a:t>の</a:t>
            </a:r>
            <a:r>
              <a:rPr lang="ja-JP" altLang="en-US" sz="2800" dirty="0"/>
              <a:t>示唆</a:t>
            </a:r>
            <a:r>
              <a:rPr lang="ja-JP" altLang="en-US" sz="2800" dirty="0" smtClean="0"/>
              <a:t>が得られたと</a:t>
            </a:r>
            <a:r>
              <a:rPr lang="ja-JP" altLang="en-US" sz="2800" dirty="0"/>
              <a:t>考える。</a:t>
            </a:r>
            <a:endParaRPr lang="en-US" altLang="ja-JP" sz="2800" dirty="0"/>
          </a:p>
          <a:p>
            <a:endParaRPr lang="ja-JP" altLang="en-US" dirty="0" smtClean="0"/>
          </a:p>
        </p:txBody>
      </p:sp>
      <p:sp>
        <p:nvSpPr>
          <p:cNvPr id="2355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132C8-1E82-41BE-82EE-8FB89773B379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5" name="コンテンツ プレースホルダ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3933056"/>
            <a:ext cx="3816424" cy="289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47" y="1"/>
            <a:ext cx="2699792" cy="35062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kumimoji="1" lang="ja-JP" altLang="en-US" dirty="0" smtClean="0"/>
              <a:t>考察 </a:t>
            </a:r>
            <a:r>
              <a:rPr kumimoji="1" lang="ja-JP" altLang="en-US" sz="4000" dirty="0" smtClean="0"/>
              <a:t>「</a:t>
            </a:r>
            <a:r>
              <a:rPr lang="ja-JP" altLang="en-US" sz="4000" dirty="0" smtClean="0"/>
              <a:t>経験専門家」</a:t>
            </a:r>
            <a:r>
              <a:rPr lang="ja-JP" altLang="en-US" sz="2800" dirty="0" smtClean="0"/>
              <a:t>（野村</a:t>
            </a:r>
            <a:r>
              <a:rPr lang="en-US" altLang="ja-JP" sz="2800" dirty="0" smtClean="0"/>
              <a:t>,2017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/>
              <a:t> 増川</a:t>
            </a:r>
            <a:r>
              <a:rPr kumimoji="1" lang="ja-JP" altLang="en-US" sz="2800" dirty="0" err="1" smtClean="0"/>
              <a:t>ね</a:t>
            </a:r>
            <a:r>
              <a:rPr kumimoji="1" lang="ja-JP" altLang="en-US" sz="2800" dirty="0" smtClean="0"/>
              <a:t>てる</a:t>
            </a:r>
            <a:r>
              <a:rPr lang="ja-JP" altLang="en-US" sz="2800" dirty="0"/>
              <a:t>（</a:t>
            </a:r>
            <a:r>
              <a:rPr lang="en-US" altLang="ja-JP" sz="2800" dirty="0" smtClean="0"/>
              <a:t>20</a:t>
            </a:r>
            <a:r>
              <a:rPr lang="en-US" altLang="ja-JP" sz="2800" dirty="0"/>
              <a:t>16</a:t>
            </a:r>
            <a:r>
              <a:rPr lang="ja-JP" altLang="en-US" sz="2800" dirty="0" smtClean="0"/>
              <a:t>）</a:t>
            </a:r>
            <a:r>
              <a:rPr lang="ja-JP" altLang="en-US" sz="1600" dirty="0" smtClean="0"/>
              <a:t>＊</a:t>
            </a:r>
            <a:r>
              <a:rPr lang="ja-JP" altLang="en-US" sz="1600" dirty="0" smtClean="0">
                <a:solidFill>
                  <a:srgbClr val="0070C0"/>
                </a:solidFill>
              </a:rPr>
              <a:t>（）青字</a:t>
            </a:r>
            <a:r>
              <a:rPr lang="ja-JP" altLang="en-US" sz="1600" dirty="0" smtClean="0"/>
              <a:t>は筆者ら加筆</a:t>
            </a:r>
            <a:endParaRPr lang="en-US" altLang="ja-JP" sz="1600" dirty="0"/>
          </a:p>
          <a:p>
            <a:pPr marL="0" indent="0">
              <a:buNone/>
            </a:pPr>
            <a:r>
              <a:rPr kumimoji="1" lang="ja-JP" altLang="en-US" sz="2400" dirty="0" smtClean="0"/>
              <a:t>　</a:t>
            </a:r>
            <a:r>
              <a:rPr kumimoji="1" lang="ja-JP" altLang="en-US" sz="2600" dirty="0" smtClean="0"/>
              <a:t>「自分のトリセツ」</a:t>
            </a:r>
            <a:endParaRPr kumimoji="1" lang="en-US" altLang="ja-JP" sz="2600" dirty="0" smtClean="0"/>
          </a:p>
          <a:p>
            <a:pPr marL="0" indent="0">
              <a:buNone/>
            </a:pPr>
            <a:r>
              <a:rPr lang="ja-JP" altLang="en-US" sz="2600" dirty="0" smtClean="0"/>
              <a:t>　「自分の＜道具箱＞</a:t>
            </a:r>
            <a:r>
              <a:rPr lang="ja-JP" altLang="en-US" sz="2600" dirty="0" smtClean="0">
                <a:solidFill>
                  <a:srgbClr val="0070C0"/>
                </a:solidFill>
              </a:rPr>
              <a:t>（</a:t>
            </a:r>
            <a:r>
              <a:rPr lang="en-US" altLang="ja-JP" sz="2600" dirty="0" smtClean="0">
                <a:solidFill>
                  <a:srgbClr val="0070C0"/>
                </a:solidFill>
              </a:rPr>
              <a:t>D</a:t>
            </a:r>
            <a:r>
              <a:rPr lang="ja-JP" altLang="en-US" sz="2600" dirty="0" smtClean="0">
                <a:solidFill>
                  <a:srgbClr val="0070C0"/>
                </a:solidFill>
              </a:rPr>
              <a:t>）</a:t>
            </a:r>
            <a:r>
              <a:rPr lang="ja-JP" altLang="en-US" sz="2600" dirty="0" smtClean="0"/>
              <a:t>を誰かに</a:t>
            </a:r>
            <a:endParaRPr lang="en-US" altLang="ja-JP" sz="2600" dirty="0" smtClean="0"/>
          </a:p>
          <a:p>
            <a:pPr marL="0" indent="0">
              <a:buNone/>
            </a:pPr>
            <a:r>
              <a:rPr lang="ja-JP" altLang="en-US" sz="2600" dirty="0"/>
              <a:t>　</a:t>
            </a:r>
            <a:r>
              <a:rPr lang="ja-JP" altLang="en-US" sz="2600" dirty="0" smtClean="0"/>
              <a:t>　伝える</a:t>
            </a:r>
            <a:r>
              <a:rPr lang="ja-JP" altLang="en-US" sz="2600" dirty="0" smtClean="0">
                <a:solidFill>
                  <a:srgbClr val="0070C0"/>
                </a:solidFill>
              </a:rPr>
              <a:t>（</a:t>
            </a:r>
            <a:r>
              <a:rPr lang="en-US" altLang="ja-JP" sz="2600" dirty="0" smtClean="0">
                <a:solidFill>
                  <a:srgbClr val="0070C0"/>
                </a:solidFill>
              </a:rPr>
              <a:t>U</a:t>
            </a:r>
            <a:r>
              <a:rPr lang="ja-JP" altLang="en-US" sz="2600" dirty="0" smtClean="0">
                <a:solidFill>
                  <a:srgbClr val="0070C0"/>
                </a:solidFill>
              </a:rPr>
              <a:t>）</a:t>
            </a:r>
            <a:r>
              <a:rPr lang="ja-JP" altLang="en-US" sz="2600" dirty="0" smtClean="0"/>
              <a:t>ことで、人の役に立てるなら</a:t>
            </a:r>
            <a:r>
              <a:rPr lang="ja-JP" altLang="en-US" sz="2600" dirty="0" smtClean="0">
                <a:solidFill>
                  <a:srgbClr val="0070C0"/>
                </a:solidFill>
              </a:rPr>
              <a:t>（</a:t>
            </a:r>
            <a:r>
              <a:rPr lang="en-US" altLang="ja-JP" sz="2600" dirty="0" smtClean="0">
                <a:solidFill>
                  <a:srgbClr val="0070C0"/>
                </a:solidFill>
              </a:rPr>
              <a:t>P</a:t>
            </a:r>
            <a:r>
              <a:rPr lang="ja-JP" altLang="en-US" sz="2600" dirty="0" smtClean="0">
                <a:solidFill>
                  <a:srgbClr val="0070C0"/>
                </a:solidFill>
              </a:rPr>
              <a:t>）</a:t>
            </a:r>
            <a:r>
              <a:rPr lang="ja-JP" altLang="en-US" sz="2600" dirty="0" smtClean="0"/>
              <a:t>、</a:t>
            </a:r>
            <a:endParaRPr lang="en-US" altLang="ja-JP" sz="2600" dirty="0" smtClean="0"/>
          </a:p>
          <a:p>
            <a:pPr marL="0" indent="0">
              <a:buNone/>
            </a:pPr>
            <a:r>
              <a:rPr lang="ja-JP" altLang="en-US" sz="2600" dirty="0"/>
              <a:t>　</a:t>
            </a:r>
            <a:r>
              <a:rPr lang="ja-JP" altLang="en-US" sz="2600" dirty="0" smtClean="0"/>
              <a:t>　それはすごくうれしい体験</a:t>
            </a:r>
            <a:r>
              <a:rPr lang="ja-JP" altLang="en-US" sz="2600" dirty="0" smtClean="0">
                <a:solidFill>
                  <a:srgbClr val="0070C0"/>
                </a:solidFill>
              </a:rPr>
              <a:t>（</a:t>
            </a:r>
            <a:r>
              <a:rPr lang="en-US" altLang="ja-JP" sz="2600" dirty="0" smtClean="0">
                <a:solidFill>
                  <a:srgbClr val="0070C0"/>
                </a:solidFill>
              </a:rPr>
              <a:t>R</a:t>
            </a:r>
            <a:r>
              <a:rPr lang="ja-JP" altLang="en-US" sz="2600" dirty="0" smtClean="0">
                <a:solidFill>
                  <a:srgbClr val="0070C0"/>
                </a:solidFill>
              </a:rPr>
              <a:t>）</a:t>
            </a:r>
            <a:r>
              <a:rPr lang="ja-JP" altLang="en-US" sz="2600" dirty="0" smtClean="0"/>
              <a:t>になる」</a:t>
            </a:r>
            <a:endParaRPr kumimoji="1" lang="ja-JP" altLang="en-US" sz="2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848B-2DAC-499F-8315-5CD89422E41F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94" y="3068959"/>
            <a:ext cx="6508280" cy="37890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86" y="3506255"/>
            <a:ext cx="2766914" cy="339909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5" y="6597353"/>
            <a:ext cx="3809464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692150"/>
          </a:xfrm>
        </p:spPr>
        <p:txBody>
          <a:bodyPr/>
          <a:lstStyle/>
          <a:p>
            <a:pPr algn="l"/>
            <a:r>
              <a:rPr lang="ja-JP" altLang="en-US" dirty="0" smtClean="0"/>
              <a:t>考察　</a:t>
            </a:r>
          </a:p>
        </p:txBody>
      </p:sp>
      <p:sp>
        <p:nvSpPr>
          <p:cNvPr id="266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92150"/>
            <a:ext cx="9109075" cy="6165850"/>
          </a:xfrm>
        </p:spPr>
        <p:txBody>
          <a:bodyPr/>
          <a:lstStyle/>
          <a:p>
            <a:r>
              <a:rPr lang="ja-JP" altLang="en-US" dirty="0" smtClean="0"/>
              <a:t>「仲間」</a:t>
            </a:r>
            <a:r>
              <a:rPr lang="ja-JP" altLang="en-US" dirty="0"/>
              <a:t>の</a:t>
            </a:r>
            <a:r>
              <a:rPr lang="ja-JP" altLang="en-US" dirty="0" smtClean="0"/>
              <a:t>記述から以下と同様の視点が明らかに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en-US" sz="3000" dirty="0" smtClean="0"/>
              <a:t>ヘルパーセラピー原則</a:t>
            </a:r>
            <a:r>
              <a:rPr lang="ja-JP" altLang="ja-JP" sz="3000" dirty="0"/>
              <a:t>（</a:t>
            </a:r>
            <a:r>
              <a:rPr lang="en-US" altLang="ja-JP" sz="3000" dirty="0"/>
              <a:t>Gartner &amp; Riessman,1977</a:t>
            </a:r>
            <a:r>
              <a:rPr lang="ja-JP" altLang="ja-JP" sz="3000" dirty="0"/>
              <a:t>）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en-US" sz="3000" dirty="0" smtClean="0"/>
              <a:t>＜人のためになりたい＞（小平・いとう，</a:t>
            </a:r>
            <a:r>
              <a:rPr lang="en-US" altLang="ja-JP" sz="3000" dirty="0" smtClean="0"/>
              <a:t>2018</a:t>
            </a:r>
            <a:r>
              <a:rPr lang="ja-JP" altLang="en-US" sz="3000" dirty="0" smtClean="0"/>
              <a:t>）</a:t>
            </a:r>
            <a:endParaRPr lang="en-US" altLang="ja-JP" sz="3000" dirty="0" smtClean="0"/>
          </a:p>
          <a:p>
            <a:r>
              <a:rPr lang="ja-JP" altLang="en-US" dirty="0" smtClean="0"/>
              <a:t>リカバリーをめぐっ</a:t>
            </a:r>
            <a:r>
              <a:rPr lang="ja-JP" altLang="en-US" dirty="0"/>
              <a:t>て</a:t>
            </a:r>
            <a:r>
              <a:rPr lang="ja-JP" altLang="en-US" dirty="0" smtClean="0"/>
              <a:t>重要なスタンス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000" dirty="0"/>
              <a:t>　</a:t>
            </a:r>
            <a:r>
              <a:rPr lang="ja-JP" altLang="en-US" sz="3000" dirty="0" smtClean="0"/>
              <a:t>　「</a:t>
            </a:r>
            <a:r>
              <a:rPr lang="ja-JP" altLang="en-US" sz="3000" dirty="0"/>
              <a:t>人が回復するのに締め切りはありません</a:t>
            </a:r>
            <a:r>
              <a:rPr lang="ja-JP" altLang="en-US" sz="3000" dirty="0" smtClean="0"/>
              <a:t>」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 smtClean="0"/>
              <a:t>　　　　　　　　　　　　　　　　　　　　　　　　（夏苅，</a:t>
            </a:r>
            <a:r>
              <a:rPr lang="en-US" altLang="ja-JP" sz="3000" dirty="0" smtClean="0"/>
              <a:t>2016</a:t>
            </a:r>
            <a:r>
              <a:rPr lang="ja-JP" altLang="en-US" sz="3000" dirty="0" smtClean="0"/>
              <a:t>）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 smtClean="0"/>
              <a:t>　　　「</a:t>
            </a:r>
            <a:r>
              <a:rPr lang="ja-JP" altLang="en-US" sz="3000" dirty="0"/>
              <a:t>リカバリーの伴奏（伴走）をしている支援者</a:t>
            </a:r>
            <a:r>
              <a:rPr lang="ja-JP" altLang="en-US" sz="3000" dirty="0" smtClean="0"/>
              <a:t>」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　　　　　　　　　　　　　　　　　　　　　　（宇田川，</a:t>
            </a:r>
            <a:r>
              <a:rPr lang="en-US" altLang="ja-JP" sz="3000" dirty="0" smtClean="0"/>
              <a:t>2018</a:t>
            </a:r>
            <a:r>
              <a:rPr lang="ja-JP" altLang="en-US" sz="3000" dirty="0" smtClean="0"/>
              <a:t>）</a:t>
            </a:r>
            <a:endParaRPr lang="en-US" altLang="ja-JP" sz="30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endParaRPr lang="ja-JP" altLang="en-US" dirty="0" smtClean="0"/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0161C-66FB-44D6-A367-EE2EE90AAA0E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1944787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92" y="5162465"/>
            <a:ext cx="3808856" cy="169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360362"/>
          </a:xfrm>
        </p:spPr>
        <p:txBody>
          <a:bodyPr/>
          <a:lstStyle/>
          <a:p>
            <a:pPr algn="l"/>
            <a:r>
              <a:rPr lang="ja-JP" altLang="en-US" dirty="0" smtClean="0"/>
              <a:t>問題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620713"/>
            <a:ext cx="5652120" cy="6237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ja-JP" altLang="en-US" dirty="0" smtClean="0"/>
              <a:t>小平</a:t>
            </a:r>
            <a:r>
              <a:rPr lang="ja-JP" altLang="en-US" dirty="0"/>
              <a:t>・いとう（</a:t>
            </a:r>
            <a:r>
              <a:rPr lang="en-US" altLang="ja-JP" dirty="0" smtClean="0"/>
              <a:t>2018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200" dirty="0" smtClean="0"/>
              <a:t>語り</a:t>
            </a:r>
            <a:r>
              <a:rPr lang="ja-JP" altLang="en-US" sz="2200" dirty="0"/>
              <a:t>を</a:t>
            </a:r>
            <a:r>
              <a:rPr lang="ja-JP" altLang="en-US" sz="2400" dirty="0" smtClean="0"/>
              <a:t>　　</a:t>
            </a:r>
            <a:r>
              <a:rPr lang="ja-JP" altLang="en-US" dirty="0" smtClean="0"/>
              <a:t>公開</a:t>
            </a:r>
            <a:r>
              <a:rPr lang="ja-JP" altLang="en-US" dirty="0"/>
              <a:t>（</a:t>
            </a:r>
            <a:r>
              <a:rPr lang="en-US" altLang="ja-JP" dirty="0" err="1">
                <a:solidFill>
                  <a:srgbClr val="FF0000"/>
                </a:solidFill>
              </a:rPr>
              <a:t>U</a:t>
            </a:r>
            <a:r>
              <a:rPr lang="en-US" altLang="ja-JP" dirty="0" err="1"/>
              <a:t>ncovery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200" dirty="0" smtClean="0"/>
              <a:t>対処法を </a:t>
            </a:r>
            <a:r>
              <a:rPr lang="ja-JP" altLang="en-US" dirty="0" smtClean="0"/>
              <a:t>発見</a:t>
            </a:r>
            <a:r>
              <a:rPr lang="ja-JP" altLang="en-US" dirty="0"/>
              <a:t>（</a:t>
            </a:r>
            <a:r>
              <a:rPr lang="en-US" altLang="ja-JP" dirty="0">
                <a:solidFill>
                  <a:srgbClr val="FF0000"/>
                </a:solidFill>
              </a:rPr>
              <a:t>D</a:t>
            </a:r>
            <a:r>
              <a:rPr lang="en-US" altLang="ja-JP" dirty="0"/>
              <a:t>iscovery</a:t>
            </a:r>
            <a:r>
              <a:rPr lang="ja-JP" altLang="en-US" dirty="0" smtClean="0"/>
              <a:t>）</a:t>
            </a:r>
            <a:r>
              <a:rPr lang="ja-JP" altLang="en-US" sz="2200" dirty="0" smtClean="0"/>
              <a:t>することと</a:t>
            </a:r>
            <a:endParaRPr lang="en-US" altLang="ja-JP" sz="22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　</a:t>
            </a:r>
            <a:r>
              <a:rPr lang="ja-JP" altLang="en-US" dirty="0" smtClean="0"/>
              <a:t>回復</a:t>
            </a:r>
            <a:r>
              <a:rPr lang="ja-JP" altLang="en-US" dirty="0"/>
              <a:t>（</a:t>
            </a:r>
            <a:r>
              <a:rPr lang="en-US" altLang="ja-JP" dirty="0">
                <a:solidFill>
                  <a:srgbClr val="FF0000"/>
                </a:solidFill>
              </a:rPr>
              <a:t>R</a:t>
            </a:r>
            <a:r>
              <a:rPr lang="en-US" altLang="ja-JP" dirty="0"/>
              <a:t>ecovery</a:t>
            </a:r>
            <a:r>
              <a:rPr lang="ja-JP" altLang="en-US" dirty="0" smtClean="0"/>
              <a:t>）</a:t>
            </a:r>
            <a:r>
              <a:rPr lang="ja-JP" altLang="en-US" sz="2200" dirty="0" smtClean="0"/>
              <a:t>は、関連が深い</a:t>
            </a:r>
            <a:endParaRPr lang="en-US" altLang="ja-JP" sz="2200" dirty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　　仲間（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lang="en-US" altLang="ja-JP" dirty="0" smtClean="0"/>
              <a:t>eer</a:t>
            </a:r>
            <a:r>
              <a:rPr lang="ja-JP" altLang="en-US" dirty="0" smtClean="0"/>
              <a:t>）</a:t>
            </a:r>
            <a:r>
              <a:rPr lang="ja-JP" altLang="en-US" sz="2200" dirty="0" smtClean="0"/>
              <a:t>とリカバリーの</a:t>
            </a:r>
            <a:endParaRPr lang="en-US" altLang="ja-JP" sz="22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プロセス</a:t>
            </a:r>
            <a:r>
              <a:rPr lang="ja-JP" altLang="en-US" dirty="0">
                <a:solidFill>
                  <a:srgbClr val="FF0000"/>
                </a:solidFill>
              </a:rPr>
              <a:t>を</a:t>
            </a:r>
            <a:r>
              <a:rPr lang="ja-JP" altLang="en-US" dirty="0" smtClean="0">
                <a:solidFill>
                  <a:srgbClr val="FF0000"/>
                </a:solidFill>
              </a:rPr>
              <a:t>楽しみ</a:t>
            </a:r>
            <a:r>
              <a:rPr lang="ja-JP" altLang="en-US" dirty="0" smtClean="0"/>
              <a:t>ながら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ja-JP" altLang="en-US" sz="2400" dirty="0" smtClean="0"/>
              <a:t>「</a:t>
            </a:r>
            <a:r>
              <a:rPr lang="ja-JP" altLang="en-US" sz="2400" dirty="0"/>
              <a:t>人としての</a:t>
            </a:r>
            <a:r>
              <a:rPr lang="ja-JP" altLang="en-US" sz="2400" dirty="0" smtClean="0"/>
              <a:t>リカバリー」 </a:t>
            </a:r>
            <a:r>
              <a:rPr lang="ja-JP" altLang="en-US" sz="2200" dirty="0">
                <a:solidFill>
                  <a:prstClr val="black"/>
                </a:solidFill>
              </a:rPr>
              <a:t>（</a:t>
            </a:r>
            <a:r>
              <a:rPr lang="en-US" altLang="ja-JP" sz="2200" dirty="0">
                <a:solidFill>
                  <a:prstClr val="black"/>
                </a:solidFill>
              </a:rPr>
              <a:t>Slade,2013/2017</a:t>
            </a:r>
            <a:r>
              <a:rPr lang="ja-JP" altLang="en-US" sz="2200" dirty="0">
                <a:solidFill>
                  <a:prstClr val="black"/>
                </a:solidFill>
              </a:rPr>
              <a:t>）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200" dirty="0"/>
              <a:t>　</a:t>
            </a:r>
            <a:r>
              <a:rPr lang="ja-JP" altLang="en-US" sz="2200" dirty="0" smtClean="0"/>
              <a:t>　　　　　　　　　　　　　　　　　　</a:t>
            </a:r>
            <a:r>
              <a:rPr lang="ja-JP" altLang="en-US" dirty="0" smtClean="0"/>
              <a:t>を支え合う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3800" dirty="0" smtClean="0"/>
              <a:t>「</a:t>
            </a:r>
            <a:r>
              <a:rPr lang="en-US" altLang="ja-JP" sz="3800" dirty="0"/>
              <a:t>UDR-</a:t>
            </a:r>
            <a:r>
              <a:rPr lang="en-US" altLang="ja-JP" sz="3800" dirty="0">
                <a:solidFill>
                  <a:srgbClr val="FF0000"/>
                </a:solidFill>
              </a:rPr>
              <a:t>Peer</a:t>
            </a:r>
            <a:r>
              <a:rPr lang="ja-JP" altLang="en-US" sz="3800" dirty="0"/>
              <a:t>サイクル</a:t>
            </a:r>
            <a:r>
              <a:rPr lang="ja-JP" altLang="en-US" sz="3800" dirty="0" smtClean="0"/>
              <a:t>」</a:t>
            </a:r>
            <a:r>
              <a:rPr lang="ja-JP" altLang="en-US" dirty="0" smtClean="0"/>
              <a:t>が重要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ja-JP" altLang="en-US" sz="2000" dirty="0" smtClean="0"/>
              <a:t>＊</a:t>
            </a:r>
            <a:r>
              <a:rPr lang="en-US" altLang="ja-JP" sz="2000" dirty="0" smtClean="0"/>
              <a:t>2008</a:t>
            </a:r>
            <a:r>
              <a:rPr lang="ja-JP" altLang="en-US" sz="2000" dirty="0"/>
              <a:t>年から闘病記･手記･当事者研究の研究に取り組み、当事者が語りを公開する場に居合わせている。毎年、幻覚妄想大会で知られる「べてるまつり」に参加。</a:t>
            </a:r>
            <a:r>
              <a:rPr lang="en-US" altLang="ja-JP" sz="2000" dirty="0"/>
              <a:t>2016</a:t>
            </a:r>
            <a:r>
              <a:rPr lang="ja-JP" altLang="en-US" sz="2000" dirty="0"/>
              <a:t>年から</a:t>
            </a:r>
            <a:r>
              <a:rPr lang="en-US" altLang="ja-JP" sz="2000" dirty="0"/>
              <a:t>『</a:t>
            </a:r>
            <a:r>
              <a:rPr lang="ja-JP" altLang="en-US" sz="2000" dirty="0" smtClean="0"/>
              <a:t>こころの元気</a:t>
            </a:r>
            <a:r>
              <a:rPr lang="ja-JP" altLang="en-US" sz="2000" dirty="0"/>
              <a:t>＋</a:t>
            </a:r>
            <a:r>
              <a:rPr lang="en-US" altLang="ja-JP" sz="2000" dirty="0"/>
              <a:t>』</a:t>
            </a:r>
            <a:r>
              <a:rPr lang="ja-JP" altLang="en-US" sz="2000" dirty="0"/>
              <a:t>を研究して</a:t>
            </a:r>
            <a:r>
              <a:rPr lang="ja-JP" altLang="en-US" sz="2000" dirty="0" smtClean="0"/>
              <a:t>いる。</a:t>
            </a:r>
            <a:endParaRPr lang="ja-JP" altLang="en-US" sz="2000" dirty="0"/>
          </a:p>
          <a:p>
            <a:pPr marL="0" indent="0">
              <a:buFont typeface="Arial" pitchFamily="34" charset="0"/>
              <a:buNone/>
              <a:defRPr/>
            </a:pPr>
            <a:endParaRPr lang="ja-JP" altLang="en-US" sz="2000" dirty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5018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7B3F1-C144-40FC-A940-BAC768BCC25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50181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1" y="321756"/>
            <a:ext cx="3563889" cy="3259926"/>
          </a:xfrm>
        </p:spPr>
      </p:pic>
      <p:pic>
        <p:nvPicPr>
          <p:cNvPr id="9" name="Picture 3" descr="C:\Users\tomoe-k\Desktop\キャプチャこころの元気＋小平いとう2017年3月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74" y="3886756"/>
            <a:ext cx="2337214" cy="250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tomoe-k\Desktop\キャプチャ3月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808285"/>
            <a:ext cx="176368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ja-JP" altLang="en-US" dirty="0" smtClean="0"/>
              <a:t>考察　</a:t>
            </a:r>
            <a:endParaRPr lang="ja-JP" altLang="en-US" sz="2000" dirty="0" smtClean="0"/>
          </a:p>
        </p:txBody>
      </p:sp>
      <p:sp>
        <p:nvSpPr>
          <p:cNvPr id="2560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76673"/>
            <a:ext cx="9144000" cy="638132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600" dirty="0"/>
              <a:t> </a:t>
            </a:r>
            <a:r>
              <a:rPr lang="ja-JP" altLang="en-US" sz="3600" dirty="0" smtClean="0"/>
              <a:t>Ｊ</a:t>
            </a:r>
            <a:r>
              <a:rPr lang="en-US" altLang="ja-JP" sz="3600" dirty="0" smtClean="0"/>
              <a:t>.</a:t>
            </a:r>
            <a:r>
              <a:rPr lang="ja-JP" altLang="en-US" sz="3600" dirty="0" smtClean="0"/>
              <a:t>Ｓ</a:t>
            </a:r>
            <a:r>
              <a:rPr lang="en-US" altLang="ja-JP" sz="3600" dirty="0" smtClean="0"/>
              <a:t>.</a:t>
            </a:r>
            <a:r>
              <a:rPr lang="ja-JP" altLang="en-US" sz="3600" dirty="0" smtClean="0"/>
              <a:t>Ｂ</a:t>
            </a:r>
            <a:r>
              <a:rPr lang="ja-JP" altLang="en-US" sz="3600" dirty="0"/>
              <a:t>ｒｕｎｅｒ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1996/2004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</a:t>
            </a:r>
            <a:r>
              <a:rPr lang="en-US" altLang="ja-JP" dirty="0"/>
              <a:t>p52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人間が世界についての自分たちの知識を体制化し、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管理し、実際に現前の経験をも構造化するやり方には、広くは２つの方法がある</a:t>
            </a:r>
            <a:r>
              <a:rPr lang="en-US" altLang="ja-JP" dirty="0"/>
              <a:t>…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0070C0"/>
                </a:solidFill>
              </a:rPr>
              <a:t>「論理－科学的思考」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 　</a:t>
            </a:r>
            <a:r>
              <a:rPr lang="ja-JP" altLang="en-US" dirty="0" smtClean="0"/>
              <a:t>＝メカニズムの解明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 当事者研究は科学論文形式で記述される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0070C0"/>
                </a:solidFill>
              </a:rPr>
              <a:t>「物語（ナラティヴ）的思考」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 ＝仲間に語り、わかちあう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 当事者研究の大切な理念は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「自分自身で、ともに」</a:t>
            </a:r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3D8DFAC8-F86A-4A27-86FD-E48B4FE151F8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/>
              <a:t>20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30" y="4545139"/>
            <a:ext cx="1632895" cy="23128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02" y="2319246"/>
            <a:ext cx="1547664" cy="2225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80513" cy="980728"/>
          </a:xfrm>
        </p:spPr>
        <p:txBody>
          <a:bodyPr/>
          <a:lstStyle/>
          <a:p>
            <a:pPr algn="l"/>
            <a:r>
              <a:rPr lang="ja-JP" altLang="en-US" dirty="0" smtClean="0"/>
              <a:t>考察</a:t>
            </a:r>
          </a:p>
        </p:txBody>
      </p:sp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6165304"/>
          </a:xfrm>
        </p:spPr>
        <p:txBody>
          <a:bodyPr/>
          <a:lstStyle/>
          <a:p>
            <a:pPr marL="0" indent="0"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当事者研究の研究目的は、症状のメカニズムの解明であり、症状からの脱却だけがリカバリーではないというリカバリーのあり方を</a:t>
            </a:r>
            <a:r>
              <a:rPr lang="ja-JP" altLang="en-US" sz="2800" dirty="0"/>
              <a:t>示唆</a:t>
            </a:r>
            <a:r>
              <a:rPr lang="ja-JP" altLang="en-US" sz="2800" dirty="0" smtClean="0"/>
              <a:t>している。</a:t>
            </a:r>
            <a:endParaRPr lang="en-US" altLang="ja-JP" sz="2800" dirty="0" smtClean="0"/>
          </a:p>
          <a:p>
            <a:r>
              <a:rPr lang="ja-JP" altLang="en-US" sz="2800" dirty="0" smtClean="0"/>
              <a:t>メカニズムを解明し、仲間とともに、言葉や</a:t>
            </a:r>
            <a:r>
              <a:rPr lang="ja-JP" altLang="en-US" sz="2800" dirty="0"/>
              <a:t>人生</a:t>
            </a:r>
            <a:r>
              <a:rPr lang="ja-JP" altLang="en-US" sz="2800" dirty="0" smtClean="0"/>
              <a:t>や生活を取り戻すことが当事者研究の動機ではないか。</a:t>
            </a:r>
            <a:endParaRPr lang="en-US" altLang="ja-JP" sz="2800" dirty="0" smtClean="0"/>
          </a:p>
          <a:p>
            <a:r>
              <a:rPr lang="ja-JP" altLang="en-US" sz="2800" dirty="0" smtClean="0"/>
              <a:t>これは、同時に、当事者研究が示しているリカバリーの姿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 </a:t>
            </a:r>
            <a:r>
              <a:rPr lang="ja-JP" altLang="en-US" sz="2800" dirty="0" smtClean="0"/>
              <a:t>ではないかと考察した。</a:t>
            </a:r>
            <a:endParaRPr lang="en-US" altLang="ja-JP" sz="2800" dirty="0" smtClean="0"/>
          </a:p>
          <a:p>
            <a:r>
              <a:rPr lang="ja-JP" altLang="en-US" sz="2800" dirty="0" smtClean="0"/>
              <a:t>小平・いとう（</a:t>
            </a:r>
            <a:r>
              <a:rPr lang="en-US" altLang="ja-JP" sz="2800" dirty="0" smtClean="0"/>
              <a:t>2017</a:t>
            </a:r>
            <a:r>
              <a:rPr lang="ja-JP" altLang="en-US" sz="2800" dirty="0" smtClean="0"/>
              <a:t>）「当事者研究では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回復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の使用頻度が低い」⇒</a:t>
            </a:r>
            <a:r>
              <a:rPr lang="ja-JP" altLang="en-US" sz="2800" dirty="0" err="1" smtClean="0"/>
              <a:t>べ</a:t>
            </a:r>
            <a:r>
              <a:rPr lang="ja-JP" altLang="en-US" sz="2800" dirty="0" smtClean="0"/>
              <a:t>てるの家の理念「それで順調」の具現化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1800" dirty="0" smtClean="0"/>
              <a:t>　　　　　　　　　　　　　　　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　　　　　　　　</a:t>
            </a:r>
            <a:r>
              <a:rPr lang="ja-JP" altLang="en-US" sz="1400" dirty="0" smtClean="0"/>
              <a:t>　　　　　　</a:t>
            </a:r>
            <a:r>
              <a:rPr lang="en-US" altLang="ja-JP" sz="1400" dirty="0" smtClean="0"/>
              <a:t>https</a:t>
            </a:r>
            <a:r>
              <a:rPr lang="en-US" altLang="ja-JP" sz="1400" dirty="0"/>
              <a:t>://bethel-net.jp/noho.html</a:t>
            </a:r>
            <a:endParaRPr lang="ja-JP" altLang="en-US" sz="1400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331A96-711D-4465-8817-0920382B30E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18" y="5445224"/>
            <a:ext cx="4467782" cy="1398757"/>
          </a:xfrm>
          <a:prstGeom prst="rect">
            <a:avLst/>
          </a:prstGeom>
        </p:spPr>
      </p:pic>
      <p:graphicFrame>
        <p:nvGraphicFramePr>
          <p:cNvPr id="9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11614"/>
              </p:ext>
            </p:extLst>
          </p:nvPr>
        </p:nvGraphicFramePr>
        <p:xfrm>
          <a:off x="8028384" y="24787"/>
          <a:ext cx="1120664" cy="1212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Acrobat Document" r:id="rId4" imgW="5648193" imgH="8020022" progId="AcroExch.Document.DC">
                  <p:embed/>
                </p:oleObj>
              </mc:Choice>
              <mc:Fallback>
                <p:oleObj name="Acrobat Document" r:id="rId4" imgW="5648193" imgH="8020022" progId="AcroExch.Document.DC">
                  <p:embed/>
                  <p:pic>
                    <p:nvPicPr>
                      <p:cNvPr id="31754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24787"/>
                        <a:ext cx="1120664" cy="1212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00" y="53428"/>
            <a:ext cx="3942184" cy="115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450"/>
            <a:ext cx="9036050" cy="6477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ja-JP" altLang="en-US" dirty="0"/>
              <a:t> </a:t>
            </a:r>
            <a:r>
              <a:rPr lang="ja-JP" altLang="en-US" dirty="0" smtClean="0"/>
              <a:t>謝辞</a:t>
            </a:r>
            <a:endParaRPr lang="ja-JP" altLang="en-US" dirty="0"/>
          </a:p>
        </p:txBody>
      </p:sp>
      <p:sp>
        <p:nvSpPr>
          <p:cNvPr id="307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93775"/>
            <a:ext cx="9144000" cy="5864225"/>
          </a:xfrm>
        </p:spPr>
        <p:txBody>
          <a:bodyPr/>
          <a:lstStyle/>
          <a:p>
            <a:r>
              <a:rPr lang="ja-JP" altLang="en-US" sz="4000" smtClean="0"/>
              <a:t>このような貴重な研究の機会を下さいました北海道医療大学</a:t>
            </a:r>
            <a:r>
              <a:rPr lang="en-US" altLang="ja-JP" sz="4000" smtClean="0"/>
              <a:t>/</a:t>
            </a:r>
            <a:r>
              <a:rPr lang="ja-JP" altLang="en-US" sz="4000" smtClean="0"/>
              <a:t>浦河べてるの家の向谷地生良先生、</a:t>
            </a:r>
            <a:r>
              <a:rPr lang="en-US" altLang="ja-JP" sz="4000" smtClean="0"/>
              <a:t>NPO</a:t>
            </a:r>
            <a:r>
              <a:rPr lang="ja-JP" altLang="en-US" sz="4000" smtClean="0"/>
              <a:t>法人</a:t>
            </a:r>
            <a:r>
              <a:rPr lang="ja-JP" altLang="ja-JP" sz="4000" smtClean="0"/>
              <a:t>地域精神保健福祉機構・コンボの</a:t>
            </a:r>
            <a:r>
              <a:rPr lang="ja-JP" altLang="en-US" sz="4000" smtClean="0"/>
              <a:t>丹羽大輔さん</a:t>
            </a:r>
            <a:r>
              <a:rPr lang="ja-JP" altLang="ja-JP" sz="4000" smtClean="0"/>
              <a:t>に記して感謝</a:t>
            </a:r>
            <a:r>
              <a:rPr lang="ja-JP" altLang="en-US" sz="4000" smtClean="0"/>
              <a:t>いたします</a:t>
            </a:r>
            <a:r>
              <a:rPr lang="ja-JP" altLang="ja-JP" sz="4000" smtClean="0"/>
              <a:t>。</a:t>
            </a:r>
            <a:endParaRPr lang="ja-JP" altLang="en-US" sz="1800" smtClean="0">
              <a:solidFill>
                <a:srgbClr val="FF0000"/>
              </a:solidFill>
            </a:endParaRPr>
          </a:p>
        </p:txBody>
      </p:sp>
      <p:pic>
        <p:nvPicPr>
          <p:cNvPr id="30724" name="Picture 2" descr="H:\DCIM\101CANON\IMG_0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2808287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H:\DCIM\101CANON\IMG_0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076700"/>
            <a:ext cx="36639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H:\DCIM\101CANON\IMG_09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4292600"/>
            <a:ext cx="23860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0"/>
            <a:ext cx="2100263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73" y="3513290"/>
            <a:ext cx="2736304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4450"/>
            <a:ext cx="9144000" cy="68135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altLang="ja-JP" sz="2700" dirty="0" smtClean="0"/>
              <a:t>【</a:t>
            </a:r>
            <a:r>
              <a:rPr lang="ja-JP" altLang="en-US" sz="2700" dirty="0" smtClean="0"/>
              <a:t>これまでの関連研究</a:t>
            </a:r>
            <a:r>
              <a:rPr lang="en-US" altLang="ja-JP" sz="2700" dirty="0" smtClean="0"/>
              <a:t>】</a:t>
            </a:r>
            <a:r>
              <a:rPr lang="ja-JP" altLang="en-US" sz="2700" dirty="0" smtClean="0"/>
              <a:t>（</a:t>
            </a:r>
            <a:r>
              <a:rPr lang="en-US" altLang="ja-JP" sz="2700" dirty="0" smtClean="0">
                <a:hlinkClick r:id="rId2"/>
              </a:rPr>
              <a:t>www.itotakehiko.com</a:t>
            </a:r>
            <a:r>
              <a:rPr lang="ja-JP" altLang="en-US" sz="2000" dirty="0" smtClean="0"/>
              <a:t>からダウンロード可能</a:t>
            </a:r>
            <a:r>
              <a:rPr lang="ja-JP" altLang="en-US" sz="2400" dirty="0" smtClean="0"/>
              <a:t>）</a:t>
            </a:r>
            <a:endParaRPr lang="en-US" altLang="ja-JP" sz="27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R130</a:t>
            </a:r>
            <a:r>
              <a:rPr lang="ja-JP" altLang="ja-JP" sz="1700" dirty="0" smtClean="0"/>
              <a:t>小平朋江・いとうたけひこ・大高庸平（</a:t>
            </a:r>
            <a:r>
              <a:rPr lang="en-US" altLang="ja-JP" sz="1700" dirty="0" smtClean="0"/>
              <a:t>2010</a:t>
            </a:r>
            <a:r>
              <a:rPr lang="ja-JP" altLang="ja-JP" sz="1700" dirty="0" smtClean="0"/>
              <a:t>）．統合失調症の闘病記の分析：古川奈都子『心を病むってどういうこと？：精神病の体験者より』の構造のテキストマイニング</a:t>
            </a:r>
            <a:r>
              <a:rPr lang="ja-JP" altLang="en-US" sz="1700" dirty="0" smtClean="0"/>
              <a:t>　</a:t>
            </a:r>
            <a:r>
              <a:rPr lang="ja-JP" altLang="ja-JP" sz="1700" dirty="0" smtClean="0"/>
              <a:t>日本精神保健看護学会誌</a:t>
            </a:r>
            <a:r>
              <a:rPr lang="ja-JP" altLang="en-US" sz="1700" dirty="0" smtClean="0"/>
              <a:t>　</a:t>
            </a:r>
            <a:r>
              <a:rPr lang="en-US" altLang="ja-JP" sz="1700" b="1" dirty="0" smtClean="0"/>
              <a:t>19(2)</a:t>
            </a:r>
            <a:r>
              <a:rPr lang="en-US" altLang="ja-JP" sz="1700" dirty="0" smtClean="0"/>
              <a:t>, 10-21.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●小平朋江・いとうたけひこ </a:t>
            </a:r>
            <a:r>
              <a:rPr lang="en-US" altLang="ja-JP" sz="1700" dirty="0" smtClean="0"/>
              <a:t>(2013) 『</a:t>
            </a:r>
            <a:r>
              <a:rPr lang="ja-JP" altLang="en-US" sz="1700" dirty="0" smtClean="0"/>
              <a:t>こころの病を生きる：統合失調症患者と精神科医師の往復書簡</a:t>
            </a:r>
            <a:r>
              <a:rPr lang="en-US" altLang="ja-JP" sz="1700" dirty="0" smtClean="0"/>
              <a:t>』</a:t>
            </a:r>
            <a:r>
              <a:rPr lang="ja-JP" altLang="en-US" sz="1700" dirty="0" smtClean="0"/>
              <a:t>の当事者と医者の語りのテキストマイニング　第</a:t>
            </a:r>
            <a:r>
              <a:rPr lang="en-US" altLang="ja-JP" sz="1700" dirty="0" smtClean="0"/>
              <a:t>33</a:t>
            </a:r>
            <a:r>
              <a:rPr lang="ja-JP" altLang="en-US" sz="1700" dirty="0" smtClean="0"/>
              <a:t>回日本看護科学学会学術集会講演集</a:t>
            </a:r>
            <a:r>
              <a:rPr lang="en-US" altLang="ja-JP" sz="1700" dirty="0" smtClean="0"/>
              <a:t>,p639.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G222 </a:t>
            </a:r>
            <a:r>
              <a:rPr lang="ja-JP" altLang="en-US" sz="1700" dirty="0" smtClean="0"/>
              <a:t>小平朋江・いとうたけひこ </a:t>
            </a:r>
            <a:r>
              <a:rPr lang="en-US" altLang="ja-JP" sz="1700" dirty="0" smtClean="0"/>
              <a:t>(2014) </a:t>
            </a:r>
            <a:r>
              <a:rPr lang="en-US" altLang="ja-JP" sz="1700" dirty="0" smtClean="0">
                <a:latin typeface="AR P丸ゴシック体M"/>
                <a:ea typeface="AR P丸ゴシック体M"/>
                <a:cs typeface="AR P丸ゴシック体M"/>
              </a:rPr>
              <a:t>『</a:t>
            </a:r>
            <a:r>
              <a:rPr lang="ja-JP" altLang="en-US" sz="1700" dirty="0" smtClean="0">
                <a:latin typeface="AR P丸ゴシック体M"/>
                <a:ea typeface="AR P丸ゴシック体M"/>
                <a:cs typeface="AR P丸ゴシック体M"/>
              </a:rPr>
              <a:t>当事者が語る精神障害とのつきあい方</a:t>
            </a:r>
            <a:r>
              <a:rPr lang="en-US" altLang="ja-JP" sz="1700" dirty="0" smtClean="0">
                <a:latin typeface="AR P丸ゴシック体M"/>
                <a:ea typeface="AR P丸ゴシック体M"/>
                <a:cs typeface="AR P丸ゴシック体M"/>
              </a:rPr>
              <a:t>』</a:t>
            </a:r>
            <a:r>
              <a:rPr lang="ja-JP" altLang="en-US" sz="1700" dirty="0" smtClean="0">
                <a:latin typeface="AR P丸ゴシック体M"/>
                <a:ea typeface="AR P丸ゴシック体M"/>
                <a:cs typeface="AR P丸ゴシック体M"/>
              </a:rPr>
              <a:t>の</a:t>
            </a:r>
            <a:r>
              <a:rPr lang="en-US" altLang="ja-JP" sz="1700" dirty="0" smtClean="0">
                <a:latin typeface="AR P丸ゴシック体M"/>
                <a:ea typeface="AR P丸ゴシック体M"/>
                <a:cs typeface="AR P丸ゴシック体M"/>
              </a:rPr>
              <a:t>5</a:t>
            </a:r>
            <a:r>
              <a:rPr lang="ja-JP" altLang="en-US" sz="1700" dirty="0" smtClean="0">
                <a:latin typeface="AR P丸ゴシック体M"/>
                <a:ea typeface="AR P丸ゴシック体M"/>
                <a:cs typeface="AR P丸ゴシック体M"/>
              </a:rPr>
              <a:t>人の統合失調症を持つ人たちの回復の語りのテキストマイニング</a:t>
            </a:r>
            <a:r>
              <a:rPr lang="zh-CN" altLang="en-US" sz="1700" dirty="0" smtClean="0">
                <a:latin typeface="AR P丸ゴシック体M"/>
                <a:ea typeface="AR P丸ゴシック体M"/>
                <a:cs typeface="AR P丸ゴシック体M"/>
              </a:rPr>
              <a:t>第</a:t>
            </a:r>
            <a:r>
              <a:rPr lang="en-US" altLang="ja-JP" sz="1700" dirty="0" smtClean="0">
                <a:latin typeface="AR P丸ゴシック体M"/>
                <a:ea typeface="AR P丸ゴシック体M"/>
                <a:cs typeface="AR P丸ゴシック体M"/>
              </a:rPr>
              <a:t>34</a:t>
            </a:r>
            <a:r>
              <a:rPr lang="zh-CN" altLang="en-US" sz="1700" dirty="0" smtClean="0">
                <a:latin typeface="AR P丸ゴシック体M"/>
                <a:ea typeface="AR P丸ゴシック体M"/>
                <a:cs typeface="AR P丸ゴシック体M"/>
              </a:rPr>
              <a:t>回日本看護科学学会学術集</a:t>
            </a:r>
            <a:r>
              <a:rPr lang="ja-JP" altLang="en-US" sz="1700" dirty="0" smtClean="0">
                <a:latin typeface="AR P丸ゴシック体M"/>
                <a:ea typeface="AR P丸ゴシック体M"/>
                <a:cs typeface="AR P丸ゴシック体M"/>
              </a:rPr>
              <a:t>会</a:t>
            </a:r>
            <a:endParaRPr lang="en-US" altLang="ja-JP" sz="17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G232 </a:t>
            </a:r>
            <a:r>
              <a:rPr lang="ja-JP" altLang="en-US" sz="1700" dirty="0" smtClean="0"/>
              <a:t>小平朋江・いとうたけひこ </a:t>
            </a:r>
            <a:r>
              <a:rPr lang="en-US" altLang="ja-JP" sz="1700" dirty="0" smtClean="0"/>
              <a:t>(2015)</a:t>
            </a:r>
            <a:r>
              <a:rPr lang="ja-JP" altLang="en-US" sz="1700" dirty="0" smtClean="0"/>
              <a:t>当事者研究の可視化：テキストマイニングによる探求 第</a:t>
            </a:r>
            <a:r>
              <a:rPr lang="en-US" altLang="ja-JP" sz="1700" dirty="0" smtClean="0"/>
              <a:t>12</a:t>
            </a:r>
            <a:r>
              <a:rPr lang="ja-JP" altLang="en-US" sz="1700" dirty="0" smtClean="0"/>
              <a:t>回当事者研究全国交流集会 浦河大会</a:t>
            </a:r>
            <a:endParaRPr lang="en-US" altLang="ja-JP" sz="17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G239 </a:t>
            </a:r>
            <a:r>
              <a:rPr lang="ja-JP" altLang="en-US" sz="1700" dirty="0" smtClean="0"/>
              <a:t>小平朋江・いとうたけひこ </a:t>
            </a:r>
            <a:r>
              <a:rPr lang="en-US" altLang="ja-JP" sz="1700" dirty="0" smtClean="0"/>
              <a:t>(2015)</a:t>
            </a:r>
            <a:r>
              <a:rPr lang="ja-JP" altLang="en-US" sz="1700" dirty="0" smtClean="0"/>
              <a:t>ある統合失調症闘病記のリカバリーとヘルパー･セラピー原則 西純一</a:t>
            </a:r>
            <a:r>
              <a:rPr lang="en-US" altLang="ja-JP" sz="1700" dirty="0" smtClean="0"/>
              <a:t>『</a:t>
            </a:r>
            <a:r>
              <a:rPr lang="ja-JP" altLang="en-US" sz="1700" dirty="0" smtClean="0"/>
              <a:t>精神障害を乗り越えて：</a:t>
            </a:r>
            <a:r>
              <a:rPr lang="en-US" altLang="ja-JP" sz="1700" dirty="0" smtClean="0"/>
              <a:t>40</a:t>
            </a:r>
            <a:r>
              <a:rPr lang="ja-JP" altLang="en-US" sz="1700" dirty="0" smtClean="0"/>
              <a:t>歳ピアヘルパーの誕生</a:t>
            </a:r>
            <a:r>
              <a:rPr lang="en-US" altLang="ja-JP" sz="1700" dirty="0" smtClean="0"/>
              <a:t>』</a:t>
            </a:r>
            <a:r>
              <a:rPr lang="ja-JP" altLang="en-US" sz="1700" dirty="0" smtClean="0"/>
              <a:t>の内容分析およびテキストマイニング 日本心理学会第</a:t>
            </a:r>
            <a:r>
              <a:rPr lang="en-US" altLang="ja-JP" sz="1700" dirty="0" smtClean="0"/>
              <a:t>79</a:t>
            </a:r>
            <a:r>
              <a:rPr lang="ja-JP" altLang="en-US" sz="1700" dirty="0" smtClean="0"/>
              <a:t>回大会</a:t>
            </a:r>
            <a:endParaRPr lang="en-US" altLang="ja-JP" sz="17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G244 Kodaira, T.,&amp;  Ito, T. (2016, March)</a:t>
            </a:r>
            <a:r>
              <a:rPr lang="en-US" altLang="ja-JP" sz="1700" i="1" dirty="0" smtClean="0"/>
              <a:t>Visualization of Tojisha Kenkyu studies: A text mining approach to recovery (and discovery).</a:t>
            </a:r>
            <a:r>
              <a:rPr lang="en-US" altLang="ja-JP" sz="1700" dirty="0" smtClean="0"/>
              <a:t> Poster session presented at the 19th East Asian Forum of Nursing Scholars (EAFONS 2016), Chiba, Japan. 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G247 Kodaira, T., &amp; Ito, T. (2016, July) </a:t>
            </a:r>
            <a:r>
              <a:rPr lang="en-US" altLang="ja-JP" sz="1700" i="1" dirty="0" smtClean="0"/>
              <a:t>Psychological approach to Tojisha Kenkyu studies of people with mental illness.</a:t>
            </a:r>
            <a:r>
              <a:rPr lang="en-US" altLang="ja-JP" sz="1700" dirty="0" smtClean="0"/>
              <a:t> Poster session presented at ICP2016,Yokohama. </a:t>
            </a:r>
            <a:endParaRPr lang="en-US" altLang="ja-JP" sz="17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G259 Ito, T., &amp; Kodaira, T. (2016, October) </a:t>
            </a:r>
            <a:r>
              <a:rPr lang="en-US" altLang="ja-JP" sz="1700" i="1" dirty="0" smtClean="0"/>
              <a:t>Soul and science unite in Tojisha Kenkyu studies of people with mental illness</a:t>
            </a:r>
            <a:r>
              <a:rPr lang="en-US" altLang="ja-JP" sz="1700" dirty="0" smtClean="0"/>
              <a:t>. Poster Session presented at Global Human Caring Conference Wuhan, China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G263 </a:t>
            </a:r>
            <a:r>
              <a:rPr lang="ja-JP" altLang="en-US" sz="1700" dirty="0" smtClean="0"/>
              <a:t>小平朋江・いとうたけひこ </a:t>
            </a:r>
            <a:r>
              <a:rPr lang="en-US" altLang="ja-JP" sz="1700" dirty="0" smtClean="0"/>
              <a:t>(2017)</a:t>
            </a:r>
            <a:r>
              <a:rPr lang="ja-JP" altLang="en-US" sz="1700" dirty="0" smtClean="0"/>
              <a:t>精神障害をもつ人々の回復の語りのテキストマイニング：メンタルヘルスマガジン</a:t>
            </a:r>
            <a:r>
              <a:rPr lang="en-US" altLang="ja-JP" sz="1700" dirty="0" smtClean="0"/>
              <a:t>『</a:t>
            </a:r>
            <a:r>
              <a:rPr lang="ja-JP" altLang="en-US" sz="1700" dirty="0" smtClean="0"/>
              <a:t>こころの元気</a:t>
            </a:r>
            <a:r>
              <a:rPr lang="en-US" altLang="ja-JP" sz="1700" dirty="0" smtClean="0"/>
              <a:t>+』100</a:t>
            </a:r>
            <a:r>
              <a:rPr lang="ja-JP" altLang="en-US" sz="1700" dirty="0" smtClean="0"/>
              <a:t>の表紙モデル記事における話題の特徴　統合失調症研究</a:t>
            </a:r>
            <a:r>
              <a:rPr lang="en-US" altLang="ja-JP" sz="1700" dirty="0" smtClean="0"/>
              <a:t>7(1)</a:t>
            </a:r>
            <a:r>
              <a:rPr lang="ja-JP" altLang="en-US" sz="1700" dirty="0" err="1" smtClean="0"/>
              <a:t>，</a:t>
            </a:r>
            <a:r>
              <a:rPr lang="ja-JP" altLang="en-US" sz="1700" dirty="0" smtClean="0"/>
              <a:t>第</a:t>
            </a:r>
            <a:r>
              <a:rPr lang="en-US" altLang="ja-JP" sz="1700" dirty="0" smtClean="0"/>
              <a:t>12</a:t>
            </a:r>
            <a:r>
              <a:rPr lang="ja-JP" altLang="en-US" sz="1700" dirty="0" smtClean="0"/>
              <a:t>回日本統合失調症学会プログラム・抄録集 </a:t>
            </a:r>
            <a:r>
              <a:rPr lang="en-US" altLang="ja-JP" sz="1700" dirty="0" smtClean="0"/>
              <a:t>139</a:t>
            </a:r>
            <a:r>
              <a:rPr lang="ja-JP" altLang="en-US" sz="1700" dirty="0" err="1" smtClean="0"/>
              <a:t>．</a:t>
            </a:r>
            <a:endParaRPr lang="en-US" altLang="ja-JP" sz="17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700" dirty="0" smtClean="0"/>
              <a:t>G264 </a:t>
            </a:r>
            <a:r>
              <a:rPr lang="ja-JP" altLang="en-US" sz="1700" dirty="0" smtClean="0"/>
              <a:t>小平朋江・いとうたけひこ </a:t>
            </a:r>
            <a:r>
              <a:rPr lang="en-US" altLang="ja-JP" sz="1700" dirty="0" smtClean="0"/>
              <a:t>(2017)</a:t>
            </a:r>
            <a:r>
              <a:rPr lang="ja-JP" altLang="en-US" sz="1700" dirty="0" smtClean="0"/>
              <a:t>精神障害当事者の自己開示とリカバリー：メンタルヘルスマガジン</a:t>
            </a:r>
            <a:r>
              <a:rPr lang="en-US" altLang="ja-JP" sz="1700" dirty="0" smtClean="0"/>
              <a:t>『</a:t>
            </a:r>
            <a:r>
              <a:rPr lang="ja-JP" altLang="en-US" sz="1700" dirty="0" smtClean="0"/>
              <a:t>こころの元気</a:t>
            </a:r>
            <a:r>
              <a:rPr lang="en-US" altLang="ja-JP" sz="1700" dirty="0" smtClean="0"/>
              <a:t>+』</a:t>
            </a:r>
            <a:r>
              <a:rPr lang="ja-JP" altLang="en-US" sz="1700" dirty="0" smtClean="0"/>
              <a:t>表紙モデルの動機と理由および特集タイトルの分析　日本発達心理学会第</a:t>
            </a:r>
            <a:r>
              <a:rPr lang="en-US" altLang="ja-JP" sz="1700" dirty="0" smtClean="0"/>
              <a:t>28</a:t>
            </a:r>
            <a:r>
              <a:rPr lang="ja-JP" altLang="en-US" sz="1700" dirty="0" smtClean="0"/>
              <a:t>回大会論文集 </a:t>
            </a:r>
            <a:r>
              <a:rPr lang="en-US" altLang="ja-JP" sz="1700" dirty="0" smtClean="0"/>
              <a:t>577.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ja-JP" altLang="en-US" sz="1700" dirty="0" smtClean="0"/>
              <a:t>●</a:t>
            </a:r>
            <a:r>
              <a:rPr lang="en-US" altLang="ja-JP" sz="1600" dirty="0" smtClean="0"/>
              <a:t> </a:t>
            </a:r>
            <a:r>
              <a:rPr lang="en-US" altLang="ja-JP" sz="1700" dirty="0" smtClean="0"/>
              <a:t>R207</a:t>
            </a:r>
            <a:r>
              <a:rPr lang="ja-JP" altLang="en-US" sz="1700" dirty="0" smtClean="0"/>
              <a:t>小平朋江・いとうたけひこ</a:t>
            </a:r>
            <a:r>
              <a:rPr lang="en-US" altLang="ja-JP" sz="1700" dirty="0" smtClean="0"/>
              <a:t>(2017)</a:t>
            </a:r>
            <a:r>
              <a:rPr lang="ja-JP" altLang="en-US" sz="1700" dirty="0" smtClean="0"/>
              <a:t>浦河べてるの家の当事者研究の語りとリカバリー：テキストマイニング分析 心理科学 </a:t>
            </a:r>
            <a:r>
              <a:rPr lang="en-US" altLang="ja-JP" sz="1700" dirty="0" smtClean="0"/>
              <a:t>38(1),55-62</a:t>
            </a:r>
            <a:r>
              <a:rPr lang="ja-JP" altLang="en-US" sz="1700" dirty="0" err="1" smtClean="0"/>
              <a:t>．</a:t>
            </a:r>
            <a:endParaRPr lang="en-US" altLang="ja-JP" sz="17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ja-JP" sz="1700" i="1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ja-JP" sz="1700" b="1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ja-JP" sz="1700" b="1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ja-JP" sz="17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ja-JP" sz="17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zh-CN" sz="17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ja-JP" sz="17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ja-JP" sz="17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altLang="ja-JP" sz="27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ja-JP" altLang="en-US" sz="2700" dirty="0" smtClean="0"/>
          </a:p>
        </p:txBody>
      </p:sp>
      <p:sp>
        <p:nvSpPr>
          <p:cNvPr id="28675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368DFC-BCA7-4812-A9D1-E61A9B64D16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71438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ja-JP" sz="2700" dirty="0">
                <a:solidFill>
                  <a:prstClr val="black"/>
                </a:solidFill>
                <a:cs typeface="+mn-cs"/>
              </a:rPr>
              <a:t>【</a:t>
            </a:r>
            <a:r>
              <a:rPr lang="ja-JP" altLang="en-US" sz="2700" dirty="0">
                <a:solidFill>
                  <a:prstClr val="black"/>
                </a:solidFill>
                <a:cs typeface="+mn-cs"/>
              </a:rPr>
              <a:t>これまでの関連研究</a:t>
            </a:r>
            <a:r>
              <a:rPr lang="en-US" altLang="ja-JP" sz="2700" dirty="0">
                <a:solidFill>
                  <a:prstClr val="black"/>
                </a:solidFill>
                <a:cs typeface="+mn-cs"/>
              </a:rPr>
              <a:t>】</a:t>
            </a:r>
            <a:r>
              <a:rPr lang="ja-JP" altLang="en-US" sz="2700" dirty="0">
                <a:solidFill>
                  <a:prstClr val="black"/>
                </a:solidFill>
                <a:cs typeface="+mn-cs"/>
              </a:rPr>
              <a:t>（</a:t>
            </a:r>
            <a:r>
              <a:rPr lang="en-US" altLang="ja-JP" sz="2700" dirty="0">
                <a:solidFill>
                  <a:prstClr val="black"/>
                </a:solidFill>
                <a:cs typeface="+mn-cs"/>
                <a:hlinkClick r:id="rId2"/>
              </a:rPr>
              <a:t>www.itotakehiko.com</a:t>
            </a:r>
            <a:r>
              <a:rPr lang="ja-JP" altLang="en-US" sz="2000" dirty="0">
                <a:solidFill>
                  <a:prstClr val="black"/>
                </a:solidFill>
                <a:cs typeface="+mn-cs"/>
              </a:rPr>
              <a:t>からダウンロード可能</a:t>
            </a:r>
            <a:r>
              <a:rPr lang="ja-JP" altLang="en-US" sz="2400" dirty="0">
                <a:solidFill>
                  <a:prstClr val="black"/>
                </a:solidFill>
                <a:cs typeface="+mn-cs"/>
              </a:rPr>
              <a:t>）</a:t>
            </a:r>
            <a:r>
              <a:rPr lang="en-US" altLang="ja-JP" sz="2700" dirty="0">
                <a:solidFill>
                  <a:srgbClr val="FF0000"/>
                </a:solidFill>
                <a:cs typeface="+mn-cs"/>
              </a:rPr>
              <a:t/>
            </a:r>
            <a:br>
              <a:rPr lang="en-US" altLang="ja-JP" sz="2700" dirty="0">
                <a:solidFill>
                  <a:srgbClr val="FF0000"/>
                </a:solidFill>
                <a:cs typeface="+mn-cs"/>
              </a:rPr>
            </a:br>
            <a:endParaRPr lang="ja-JP" altLang="en-US" dirty="0" smtClean="0"/>
          </a:p>
        </p:txBody>
      </p:sp>
      <p:sp>
        <p:nvSpPr>
          <p:cNvPr id="1843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ja-JP" altLang="en-US" sz="1700" dirty="0" smtClean="0"/>
              <a:t>●小平朋江・いとうたけひこ（</a:t>
            </a:r>
            <a:r>
              <a:rPr lang="en-US" altLang="ja-JP" sz="1700" dirty="0" smtClean="0"/>
              <a:t>2017</a:t>
            </a:r>
            <a:r>
              <a:rPr lang="ja-JP" altLang="en-US" sz="1700" dirty="0" smtClean="0"/>
              <a:t>）</a:t>
            </a:r>
            <a:r>
              <a:rPr lang="ja-JP" altLang="en-US" sz="1700" dirty="0" err="1" smtClean="0"/>
              <a:t>べ</a:t>
            </a:r>
            <a:r>
              <a:rPr lang="ja-JP" altLang="en-US" sz="1700" dirty="0" smtClean="0"/>
              <a:t>てるの家の当事者研究における自己病名と研究テーマのテキストマイニング：メンタルヘルスマガジン</a:t>
            </a:r>
            <a:r>
              <a:rPr lang="en-US" altLang="ja-JP" sz="1700" dirty="0" smtClean="0"/>
              <a:t>『</a:t>
            </a:r>
            <a:r>
              <a:rPr lang="ja-JP" altLang="en-US" sz="1700" dirty="0" smtClean="0"/>
              <a:t>こころの元気＋</a:t>
            </a:r>
            <a:r>
              <a:rPr lang="en-US" altLang="ja-JP" sz="1700" dirty="0" smtClean="0"/>
              <a:t>』</a:t>
            </a:r>
            <a:r>
              <a:rPr lang="ja-JP" altLang="en-US" sz="1700" dirty="0" smtClean="0"/>
              <a:t>を分析対象にして 日本質的心理学会第</a:t>
            </a:r>
            <a:r>
              <a:rPr lang="en-US" altLang="ja-JP" sz="1700" dirty="0" smtClean="0"/>
              <a:t>14</a:t>
            </a:r>
            <a:r>
              <a:rPr lang="ja-JP" altLang="en-US" sz="1700" dirty="0" smtClean="0"/>
              <a:t>回大会</a:t>
            </a:r>
            <a:r>
              <a:rPr lang="en-US" altLang="ja-JP" sz="1700" dirty="0" smtClean="0"/>
              <a:t>in</a:t>
            </a:r>
            <a:r>
              <a:rPr lang="ja-JP" altLang="en-US" sz="1700" dirty="0" smtClean="0"/>
              <a:t>東京プログラム抄録集</a:t>
            </a:r>
            <a:r>
              <a:rPr lang="en-US" altLang="ja-JP" sz="1700" dirty="0" smtClean="0"/>
              <a:t>,p74.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1700" dirty="0" smtClean="0"/>
              <a:t>●</a:t>
            </a:r>
            <a:r>
              <a:rPr lang="ja-JP" altLang="en-US" sz="1700" dirty="0"/>
              <a:t>小平朋江</a:t>
            </a:r>
            <a:r>
              <a:rPr lang="ja-JP" altLang="en-US" sz="1700" dirty="0" smtClean="0"/>
              <a:t>・丹羽大輔・いとう</a:t>
            </a:r>
            <a:r>
              <a:rPr lang="ja-JP" altLang="en-US" sz="1700" dirty="0"/>
              <a:t>たけひこ（</a:t>
            </a:r>
            <a:r>
              <a:rPr lang="en-US" altLang="ja-JP" sz="1700" dirty="0" smtClean="0"/>
              <a:t>2018</a:t>
            </a:r>
            <a:r>
              <a:rPr lang="ja-JP" altLang="en-US" sz="1700" dirty="0" smtClean="0"/>
              <a:t>）メンタルヘルスマガジンの表紙になる：</a:t>
            </a:r>
            <a:r>
              <a:rPr lang="ja-JP" altLang="en-US" sz="1700" dirty="0" err="1" smtClean="0"/>
              <a:t>精神障がい</a:t>
            </a:r>
            <a:r>
              <a:rPr lang="ja-JP" altLang="en-US" sz="1700" dirty="0" smtClean="0"/>
              <a:t>者の自己開示とリカバリー 　Ｎ：ナラティヴとケア 第</a:t>
            </a:r>
            <a:r>
              <a:rPr lang="en-US" altLang="ja-JP" sz="1700" dirty="0" smtClean="0"/>
              <a:t>9</a:t>
            </a:r>
            <a:r>
              <a:rPr lang="ja-JP" altLang="en-US" sz="1700" dirty="0" smtClean="0"/>
              <a:t>号 </a:t>
            </a:r>
            <a:r>
              <a:rPr lang="en-US" altLang="ja-JP" sz="1700" dirty="0" smtClean="0"/>
              <a:t>82-88</a:t>
            </a:r>
            <a:r>
              <a:rPr lang="ja-JP" altLang="en-US" sz="1700" dirty="0" err="1" smtClean="0"/>
              <a:t>．</a:t>
            </a:r>
            <a:endParaRPr lang="en-US" altLang="ja-JP" sz="17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1700" dirty="0" smtClean="0"/>
              <a:t>●</a:t>
            </a:r>
            <a:r>
              <a:rPr lang="ja-JP" altLang="en-US" sz="1700" dirty="0"/>
              <a:t>小平朋江・いとう</a:t>
            </a:r>
            <a:r>
              <a:rPr lang="ja-JP" altLang="en-US" sz="1700" dirty="0" smtClean="0"/>
              <a:t>たけひこ（</a:t>
            </a:r>
            <a:r>
              <a:rPr lang="en-US" altLang="ja-JP" sz="1700" dirty="0" smtClean="0"/>
              <a:t>2018</a:t>
            </a:r>
            <a:r>
              <a:rPr lang="ja-JP" altLang="en-US" sz="1700" dirty="0"/>
              <a:t>）精神障害をめぐる「家族のストーリー」におけるアンカバリー（公開）・ディスカバリー（発見）・リカバリー（回復）：連載記事のテキストマイニングからみた家族会などの活動の</a:t>
            </a:r>
            <a:r>
              <a:rPr lang="ja-JP" altLang="en-US" sz="1700" dirty="0" smtClean="0"/>
              <a:t>重要性  統合</a:t>
            </a:r>
            <a:r>
              <a:rPr lang="ja-JP" altLang="en-US" sz="1700" dirty="0"/>
              <a:t>失調症</a:t>
            </a:r>
            <a:r>
              <a:rPr lang="ja-JP" altLang="en-US" sz="1700" dirty="0" smtClean="0"/>
              <a:t>研究</a:t>
            </a:r>
            <a:r>
              <a:rPr lang="en-US" altLang="ja-JP" sz="1700" dirty="0" smtClean="0"/>
              <a:t>8(1</a:t>
            </a:r>
            <a:r>
              <a:rPr lang="en-US" altLang="ja-JP" sz="1700" dirty="0"/>
              <a:t>)</a:t>
            </a:r>
            <a:r>
              <a:rPr lang="ja-JP" altLang="en-US" sz="1700" dirty="0" err="1"/>
              <a:t>，</a:t>
            </a:r>
            <a:r>
              <a:rPr lang="ja-JP" altLang="en-US" sz="1700" dirty="0"/>
              <a:t>第</a:t>
            </a:r>
            <a:r>
              <a:rPr lang="en-US" altLang="ja-JP" sz="1700" dirty="0" smtClean="0"/>
              <a:t>13</a:t>
            </a:r>
            <a:r>
              <a:rPr lang="ja-JP" altLang="en-US" sz="1700" dirty="0" smtClean="0"/>
              <a:t>回</a:t>
            </a:r>
            <a:r>
              <a:rPr lang="ja-JP" altLang="en-US" sz="1700" dirty="0"/>
              <a:t>日本統合失調症学会プログラム・抄録集 </a:t>
            </a:r>
            <a:r>
              <a:rPr lang="en-US" altLang="ja-JP" sz="1700" dirty="0" smtClean="0"/>
              <a:t>133</a:t>
            </a:r>
            <a:r>
              <a:rPr lang="ja-JP" altLang="en-US" sz="1700" dirty="0" err="1" smtClean="0"/>
              <a:t>．</a:t>
            </a:r>
            <a:endParaRPr lang="en-US" altLang="ja-JP" sz="1700" dirty="0" smtClean="0"/>
          </a:p>
          <a:p>
            <a:pPr marL="0" indent="0">
              <a:buNone/>
              <a:defRPr/>
            </a:pPr>
            <a:r>
              <a:rPr lang="ja-JP" altLang="en-US" sz="1700" dirty="0" smtClean="0"/>
              <a:t>●小平</a:t>
            </a:r>
            <a:r>
              <a:rPr lang="ja-JP" altLang="en-US" sz="1700" dirty="0"/>
              <a:t>朋江</a:t>
            </a:r>
            <a:r>
              <a:rPr lang="ja-JP" altLang="en-US" sz="1700" dirty="0" smtClean="0"/>
              <a:t>・いとうたけひこ（</a:t>
            </a:r>
            <a:r>
              <a:rPr lang="en-US" altLang="ja-JP" sz="1700" dirty="0" smtClean="0"/>
              <a:t>2018</a:t>
            </a:r>
            <a:r>
              <a:rPr lang="ja-JP" altLang="en-US" sz="1700" dirty="0" smtClean="0"/>
              <a:t>）メンタルヘルスマガジン</a:t>
            </a:r>
            <a:r>
              <a:rPr lang="en-US" altLang="ja-JP" sz="1700" dirty="0" smtClean="0"/>
              <a:t>『</a:t>
            </a:r>
            <a:r>
              <a:rPr lang="ja-JP" altLang="en-US" sz="1700" dirty="0" smtClean="0"/>
              <a:t>こころの元気＋</a:t>
            </a:r>
            <a:r>
              <a:rPr lang="en-US" altLang="ja-JP" sz="1700" dirty="0" smtClean="0"/>
              <a:t>』</a:t>
            </a:r>
            <a:r>
              <a:rPr lang="ja-JP" altLang="en-US" sz="1700" dirty="0" smtClean="0"/>
              <a:t>を研究する。 第</a:t>
            </a:r>
            <a:r>
              <a:rPr lang="en-US" altLang="ja-JP" sz="1700" dirty="0"/>
              <a:t>5</a:t>
            </a:r>
            <a:r>
              <a:rPr lang="ja-JP" altLang="en-US" sz="1700" dirty="0" smtClean="0"/>
              <a:t>回公益財団法人こころのバリアフリー研究会総会抄録集 </a:t>
            </a:r>
            <a:r>
              <a:rPr lang="en-US" altLang="ja-JP" sz="1700" dirty="0" smtClean="0"/>
              <a:t>,p35.</a:t>
            </a:r>
          </a:p>
          <a:p>
            <a:pPr marL="0" indent="0">
              <a:buNone/>
              <a:defRPr/>
            </a:pPr>
            <a:endParaRPr lang="en-US" altLang="ja-JP" sz="17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ja-JP" altLang="en-US" sz="1800" dirty="0"/>
          </a:p>
          <a:p>
            <a:pPr marL="0" indent="0">
              <a:buNone/>
              <a:defRPr/>
            </a:pPr>
            <a:endParaRPr lang="en-US" altLang="ja-JP" sz="17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ja-JP" sz="17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ja-JP" sz="17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ja-JP" sz="17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ja-JP" sz="17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ja-JP" sz="17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r>
              <a:rPr lang="ja-JP" altLang="en-US" sz="1800" dirty="0" smtClean="0"/>
              <a:t/>
            </a:r>
            <a:br>
              <a:rPr lang="ja-JP" altLang="en-US" sz="1800" dirty="0" smtClean="0"/>
            </a:b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ja-JP" altLang="en-US" dirty="0" smtClean="0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A9E8B3-7DE3-4F1F-B9E7-61CBC121229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445625" cy="836613"/>
          </a:xfrm>
        </p:spPr>
        <p:txBody>
          <a:bodyPr/>
          <a:lstStyle/>
          <a:p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6000" smtClean="0"/>
              <a:t>ありがとうございました</a:t>
            </a:r>
            <a:r>
              <a:rPr lang="en-US" altLang="ja-JP" sz="5400" smtClean="0"/>
              <a:t/>
            </a:r>
            <a:br>
              <a:rPr lang="en-US" altLang="ja-JP" sz="5400" smtClean="0"/>
            </a:br>
            <a:r>
              <a:rPr lang="ja-JP" altLang="ja-JP" sz="2000" smtClean="0"/>
              <a:t/>
            </a:r>
            <a:br>
              <a:rPr lang="ja-JP" altLang="ja-JP" sz="2000" smtClean="0"/>
            </a:br>
            <a:endParaRPr lang="ja-JP" altLang="en-US" sz="200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13" y="933450"/>
            <a:ext cx="9120187" cy="5949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ja-JP" sz="2000" dirty="0"/>
              <a:t>本研究は</a:t>
            </a:r>
            <a:r>
              <a:rPr lang="en-US" altLang="ja-JP" sz="2000" dirty="0"/>
              <a:t>JSPS</a:t>
            </a:r>
            <a:r>
              <a:rPr lang="ja-JP" altLang="ja-JP" sz="2000" dirty="0"/>
              <a:t>科研費</a:t>
            </a:r>
            <a:r>
              <a:rPr lang="en-US" altLang="ja-JP" sz="2000" dirty="0"/>
              <a:t>15K11827</a:t>
            </a:r>
            <a:r>
              <a:rPr lang="ja-JP" altLang="ja-JP" sz="2000" dirty="0"/>
              <a:t>の助成を受けた</a:t>
            </a:r>
            <a:r>
              <a:rPr lang="ja-JP" altLang="ja-JP" sz="2000" dirty="0" smtClean="0"/>
              <a:t>。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800" dirty="0">
                <a:solidFill>
                  <a:srgbClr val="FF0000"/>
                </a:solidFill>
              </a:rPr>
              <a:t>ご自由にお取り</a:t>
            </a:r>
            <a:r>
              <a:rPr lang="ja-JP" altLang="en-US" sz="2800" dirty="0" smtClean="0">
                <a:solidFill>
                  <a:srgbClr val="FF0000"/>
                </a:solidFill>
              </a:rPr>
              <a:t>ください。（下に</a:t>
            </a:r>
            <a:r>
              <a:rPr lang="en-US" altLang="ja-JP" sz="2800" dirty="0" smtClean="0">
                <a:solidFill>
                  <a:srgbClr val="FF0000"/>
                </a:solidFill>
              </a:rPr>
              <a:t>3</a:t>
            </a:r>
            <a:r>
              <a:rPr lang="ja-JP" altLang="en-US" sz="2800" dirty="0" smtClean="0">
                <a:solidFill>
                  <a:srgbClr val="FF0000"/>
                </a:solidFill>
              </a:rPr>
              <a:t>つセットしてあります）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/>
          </a:p>
          <a:p>
            <a:pPr marL="0" indent="0">
              <a:buFont typeface="Arial" pitchFamily="34" charset="0"/>
              <a:buNone/>
              <a:defRPr/>
            </a:pPr>
            <a:endParaRPr lang="ja-JP" altLang="ja-JP" sz="2000" dirty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3F2FDA-F63F-490B-9687-7A5C419FCABF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31749" name="Picture 4" descr="C:\Users\tomoe-k\Desktop\キャプチャ心理科学2017 38(1)小平いと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26527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 descr="C:\Users\tomoe-k\Desktop\キャプチャこころの元気＋小平いとう2017年3月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844675"/>
            <a:ext cx="27559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 descr="C:\Users\tomoe-k\Desktop\キャプチャ3月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835400"/>
            <a:ext cx="244792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758950"/>
            <a:ext cx="285591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3770313"/>
            <a:ext cx="26146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4" name="オブジェクト 1"/>
          <p:cNvGraphicFramePr>
            <a:graphicFrameLocks noChangeAspect="1"/>
          </p:cNvGraphicFramePr>
          <p:nvPr/>
        </p:nvGraphicFramePr>
        <p:xfrm>
          <a:off x="192088" y="3770313"/>
          <a:ext cx="249555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" name="Acrobat Document" r:id="rId8" imgW="5648193" imgH="8020022" progId="AcroExch.Document.DC">
                  <p:embed/>
                </p:oleObj>
              </mc:Choice>
              <mc:Fallback>
                <p:oleObj name="Acrobat Document" r:id="rId8" imgW="5648193" imgH="8020022" progId="AcroExch.Document.DC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3770313"/>
                        <a:ext cx="2495550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演題発表に関連し、開示すべき利益相反はありません。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848B-2DAC-499F-8315-5CD89422E41F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63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800741"/>
          </a:xfrm>
        </p:spPr>
        <p:txBody>
          <a:bodyPr/>
          <a:lstStyle/>
          <a:p>
            <a:pPr algn="l"/>
            <a:r>
              <a:rPr lang="en-US" altLang="ja-JP" sz="4800" dirty="0" smtClean="0"/>
              <a:t>『</a:t>
            </a:r>
            <a:r>
              <a:rPr lang="ja-JP" altLang="en-US" sz="4800" dirty="0" smtClean="0"/>
              <a:t>こころの元気＋</a:t>
            </a:r>
            <a:r>
              <a:rPr lang="en-US" altLang="ja-JP" sz="4800" dirty="0" smtClean="0"/>
              <a:t>』</a:t>
            </a:r>
            <a:r>
              <a:rPr lang="ja-JP" altLang="en-US" sz="4800" dirty="0" smtClean="0"/>
              <a:t>を研究する。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US" altLang="ja-JP" sz="2800" dirty="0"/>
              <a:t>『</a:t>
            </a:r>
            <a:r>
              <a:rPr lang="ja-JP" altLang="en-US" sz="2800" dirty="0"/>
              <a:t>Ｎ：ナラティヴとケア</a:t>
            </a:r>
            <a:r>
              <a:rPr lang="en-US" altLang="ja-JP" sz="2800" dirty="0"/>
              <a:t>』</a:t>
            </a:r>
            <a:r>
              <a:rPr lang="ja-JP" altLang="en-US" sz="2800" dirty="0"/>
              <a:t>第</a:t>
            </a:r>
            <a:r>
              <a:rPr lang="en-US" altLang="ja-JP" sz="2800" dirty="0"/>
              <a:t>9</a:t>
            </a:r>
            <a:r>
              <a:rPr lang="ja-JP" altLang="en-US" sz="2800" dirty="0" smtClean="0"/>
              <a:t>号</a:t>
            </a:r>
            <a:endParaRPr lang="en-US" altLang="ja-JP" sz="2800" dirty="0" smtClean="0"/>
          </a:p>
          <a:p>
            <a:pPr marL="0" indent="0">
              <a:buNone/>
              <a:defRPr/>
            </a:pPr>
            <a:r>
              <a:rPr lang="ja-JP" altLang="en-US" sz="2000" dirty="0" smtClean="0">
                <a:solidFill>
                  <a:prstClr val="black"/>
                </a:solidFill>
              </a:rPr>
              <a:t>　　</a:t>
            </a:r>
            <a:r>
              <a:rPr lang="en-US" altLang="ja-JP" sz="2000" dirty="0" smtClean="0">
                <a:solidFill>
                  <a:prstClr val="black"/>
                </a:solidFill>
              </a:rPr>
              <a:t>2018</a:t>
            </a:r>
            <a:r>
              <a:rPr lang="ja-JP" altLang="en-US" sz="2000" dirty="0">
                <a:solidFill>
                  <a:prstClr val="black"/>
                </a:solidFill>
              </a:rPr>
              <a:t>年</a:t>
            </a:r>
            <a:r>
              <a:rPr lang="en-US" altLang="ja-JP" sz="2000" dirty="0">
                <a:solidFill>
                  <a:prstClr val="black"/>
                </a:solidFill>
              </a:rPr>
              <a:t>1</a:t>
            </a:r>
            <a:r>
              <a:rPr lang="ja-JP" altLang="en-US" sz="2000" dirty="0">
                <a:solidFill>
                  <a:prstClr val="black"/>
                </a:solidFill>
              </a:rPr>
              <a:t>月</a:t>
            </a:r>
            <a:r>
              <a:rPr lang="en-US" altLang="ja-JP" sz="2000" dirty="0">
                <a:solidFill>
                  <a:prstClr val="black"/>
                </a:solidFill>
              </a:rPr>
              <a:t>30</a:t>
            </a:r>
            <a:r>
              <a:rPr lang="ja-JP" altLang="en-US" sz="2000" dirty="0">
                <a:solidFill>
                  <a:prstClr val="black"/>
                </a:solidFill>
              </a:rPr>
              <a:t>日発行 遠見書房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000" dirty="0" smtClean="0"/>
              <a:t>やまだ</a:t>
            </a:r>
            <a:r>
              <a:rPr lang="ja-JP" altLang="en-US" sz="2000" dirty="0"/>
              <a:t>ようこ編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200" dirty="0" smtClean="0"/>
              <a:t>　　　</a:t>
            </a:r>
            <a:r>
              <a:rPr lang="ja-JP" altLang="en-US" sz="2000" dirty="0" smtClean="0"/>
              <a:t>特集</a:t>
            </a:r>
            <a:r>
              <a:rPr lang="ja-JP" altLang="en-US" sz="2000" dirty="0"/>
              <a:t>：ビジュアル・ナラティヴー視覚イメージで語る</a:t>
            </a:r>
            <a:endParaRPr lang="en-US" altLang="ja-JP" sz="2000" dirty="0"/>
          </a:p>
          <a:p>
            <a:pPr marL="0" indent="0">
              <a:buNone/>
              <a:defRPr/>
            </a:pPr>
            <a:r>
              <a:rPr lang="ja-JP" altLang="en-US" sz="2800" dirty="0" smtClean="0"/>
              <a:t> 小平</a:t>
            </a:r>
            <a:r>
              <a:rPr lang="ja-JP" altLang="en-US" sz="2800" dirty="0"/>
              <a:t>朋江・丹羽大輔・いとうたけひこ</a:t>
            </a:r>
            <a:endParaRPr lang="en-US" altLang="ja-JP" sz="2800" dirty="0"/>
          </a:p>
          <a:p>
            <a:pPr marL="0" indent="0">
              <a:buNone/>
              <a:defRPr/>
            </a:pPr>
            <a:r>
              <a:rPr lang="ja-JP" altLang="en-US" sz="2000" dirty="0" smtClean="0"/>
              <a:t>　</a:t>
            </a:r>
            <a:r>
              <a:rPr lang="ja-JP" altLang="en-US" sz="2400" dirty="0" smtClean="0"/>
              <a:t>メンタルヘルスマガジン</a:t>
            </a:r>
            <a:r>
              <a:rPr lang="ja-JP" altLang="en-US" sz="2400" dirty="0"/>
              <a:t>の表紙になる</a:t>
            </a:r>
            <a:endParaRPr lang="en-US" altLang="ja-JP" sz="2400" dirty="0"/>
          </a:p>
          <a:p>
            <a:pPr marL="0" indent="0">
              <a:buNone/>
              <a:defRPr/>
            </a:pPr>
            <a:r>
              <a:rPr lang="ja-JP" altLang="en-US" sz="2400" dirty="0" smtClean="0"/>
              <a:t>　　：</a:t>
            </a:r>
            <a:r>
              <a:rPr lang="ja-JP" altLang="en-US" sz="2400" dirty="0" err="1"/>
              <a:t>精神障がい</a:t>
            </a:r>
            <a:r>
              <a:rPr lang="ja-JP" altLang="en-US" sz="2400" dirty="0"/>
              <a:t>者の自己開示と</a:t>
            </a:r>
            <a:r>
              <a:rPr lang="ja-JP" altLang="en-US" sz="2400" dirty="0" smtClean="0"/>
              <a:t>リカバリー</a:t>
            </a:r>
            <a:endParaRPr lang="en-US" altLang="ja-JP" sz="2400" dirty="0" smtClean="0"/>
          </a:p>
          <a:p>
            <a:pPr marL="0" indent="0">
              <a:buNone/>
              <a:defRPr/>
            </a:pPr>
            <a:endParaRPr lang="en-US" altLang="ja-JP" sz="2400" dirty="0" smtClean="0"/>
          </a:p>
          <a:p>
            <a:pPr marL="0" indent="0">
              <a:buNone/>
              <a:defRPr/>
            </a:pPr>
            <a:r>
              <a:rPr lang="ja-JP" altLang="en-US" sz="2800" dirty="0"/>
              <a:t> </a:t>
            </a:r>
            <a:r>
              <a:rPr lang="ja-JP" altLang="en-US" sz="2800" dirty="0" smtClean="0"/>
              <a:t>表紙モデルになる動機と理由の分析</a:t>
            </a:r>
            <a:endParaRPr lang="en-US" altLang="ja-JP" sz="2800" dirty="0" smtClean="0"/>
          </a:p>
          <a:p>
            <a:pPr marL="0" indent="0">
              <a:buNone/>
              <a:defRPr/>
            </a:pPr>
            <a:r>
              <a:rPr lang="ja-JP" altLang="en-US" sz="2400" dirty="0" smtClean="0"/>
              <a:t>　　　</a:t>
            </a:r>
            <a:r>
              <a:rPr lang="ja-JP" altLang="en-US" sz="2800" dirty="0" smtClean="0"/>
              <a:t>＜人のためになりたい＞</a:t>
            </a:r>
            <a:endParaRPr lang="en-US" altLang="ja-JP" sz="2800" dirty="0" smtClean="0"/>
          </a:p>
          <a:p>
            <a:pPr marL="0" indent="0">
              <a:buNone/>
              <a:defRPr/>
            </a:pPr>
            <a:r>
              <a:rPr lang="ja-JP" altLang="en-US" sz="2400" dirty="0" smtClean="0"/>
              <a:t>　　　</a:t>
            </a:r>
            <a:r>
              <a:rPr lang="ja-JP" altLang="en-US" sz="2800" dirty="0" smtClean="0"/>
              <a:t>＜自分を知ってもらいたい＞</a:t>
            </a:r>
            <a:endParaRPr lang="en-US" altLang="ja-JP" sz="2800" dirty="0" smtClean="0"/>
          </a:p>
          <a:p>
            <a:pPr marL="0" indent="0">
              <a:buNone/>
              <a:defRPr/>
            </a:pPr>
            <a:r>
              <a:rPr lang="ja-JP" altLang="en-US" sz="2400" dirty="0" smtClean="0"/>
              <a:t>　　　　　　　　　　　</a:t>
            </a:r>
            <a:r>
              <a:rPr lang="ja-JP" altLang="en-US" sz="2400" b="1" dirty="0" smtClean="0"/>
              <a:t>↓</a:t>
            </a:r>
            <a:endParaRPr lang="en-US" altLang="ja-JP" sz="2400" b="1" dirty="0" smtClean="0"/>
          </a:p>
          <a:p>
            <a:pPr marL="0" indent="0">
              <a:buNone/>
              <a:defRPr/>
            </a:pPr>
            <a:r>
              <a:rPr lang="ja-JP" altLang="en-US" sz="2400" dirty="0" smtClean="0"/>
              <a:t>　　　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人に伝えたい自分がある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848B-2DAC-499F-8315-5CD89422E41F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5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22079"/>
            <a:ext cx="3455303" cy="209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コンテンツ プレースホルダ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67317"/>
            <a:ext cx="304158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080"/>
          </a:xfrm>
        </p:spPr>
        <p:txBody>
          <a:bodyPr/>
          <a:lstStyle/>
          <a:p>
            <a:pPr algn="l"/>
            <a:r>
              <a:rPr lang="ja-JP" altLang="en-US" sz="4800" dirty="0" smtClean="0"/>
              <a:t>「当事者研究」を研究する。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2800" dirty="0" smtClean="0"/>
              <a:t>「</a:t>
            </a:r>
            <a:r>
              <a:rPr lang="ja-JP" altLang="en-US" sz="2800" dirty="0">
                <a:solidFill>
                  <a:srgbClr val="FF0000"/>
                </a:solidFill>
              </a:rPr>
              <a:t>統合失調症</a:t>
            </a:r>
            <a:r>
              <a:rPr lang="ja-JP" altLang="en-US" sz="2800" dirty="0"/>
              <a:t>」の表記を</a:t>
            </a:r>
            <a:r>
              <a:rPr lang="ja-JP" altLang="en-US" sz="2800" dirty="0" smtClean="0"/>
              <a:t>含む自己病名</a:t>
            </a:r>
            <a:r>
              <a:rPr lang="en-US" altLang="ja-JP" sz="2800" dirty="0" smtClean="0">
                <a:solidFill>
                  <a:srgbClr val="FF0000"/>
                </a:solidFill>
              </a:rPr>
              <a:t>57</a:t>
            </a:r>
            <a:r>
              <a:rPr lang="ja-JP" altLang="en-US" sz="2800" dirty="0" smtClean="0"/>
              <a:t>個</a:t>
            </a:r>
            <a:endParaRPr lang="en-US" altLang="ja-JP" sz="28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 smtClean="0"/>
              <a:t>　 </a:t>
            </a:r>
            <a:r>
              <a:rPr lang="ja-JP" altLang="en-US" sz="2800" dirty="0" smtClean="0"/>
              <a:t>を記述内容に沿って４カテゴリーに集約</a:t>
            </a:r>
            <a:endParaRPr lang="en-US" altLang="ja-JP" sz="28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400" dirty="0" smtClean="0"/>
              <a:t>　　　　　　　　　　　　　　　（分析対象は本研究と同じ</a:t>
            </a:r>
            <a:r>
              <a:rPr lang="en-US" altLang="ja-JP" sz="2400" dirty="0" smtClean="0"/>
              <a:t>120</a:t>
            </a:r>
            <a:r>
              <a:rPr lang="ja-JP" altLang="en-US" sz="2400" dirty="0" smtClean="0"/>
              <a:t>回連載の記事）</a:t>
            </a:r>
            <a:endParaRPr lang="en-US" altLang="ja-JP" sz="24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sz="2800" dirty="0"/>
              <a:t> </a:t>
            </a:r>
            <a:r>
              <a:rPr lang="ja-JP" altLang="en-US" sz="2800" dirty="0" smtClean="0"/>
              <a:t>　</a:t>
            </a:r>
            <a:r>
              <a:rPr lang="ja-JP" altLang="en-US" dirty="0" smtClean="0"/>
              <a:t> 　　</a:t>
            </a:r>
            <a:r>
              <a:rPr lang="ja-JP" altLang="ja-JP" dirty="0" smtClean="0"/>
              <a:t>「</a:t>
            </a:r>
            <a:r>
              <a:rPr lang="ja-JP" altLang="ja-JP" b="1" dirty="0" smtClean="0">
                <a:solidFill>
                  <a:srgbClr val="FF0000"/>
                </a:solidFill>
              </a:rPr>
              <a:t>症</a:t>
            </a:r>
            <a:r>
              <a:rPr lang="ja-JP" altLang="ja-JP" dirty="0" smtClean="0"/>
              <a:t>状</a:t>
            </a:r>
            <a:r>
              <a:rPr lang="ja-JP" altLang="ja-JP" dirty="0"/>
              <a:t>とのつきあい」（</a:t>
            </a:r>
            <a:r>
              <a:rPr lang="en-US" altLang="ja-JP" dirty="0"/>
              <a:t>28</a:t>
            </a:r>
            <a:r>
              <a:rPr lang="ja-JP" altLang="ja-JP" dirty="0"/>
              <a:t>）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800" dirty="0"/>
              <a:t>　 </a:t>
            </a:r>
            <a:r>
              <a:rPr lang="ja-JP" altLang="en-US" sz="2800" dirty="0" smtClean="0"/>
              <a:t> 　　　 </a:t>
            </a:r>
            <a:r>
              <a:rPr lang="ja-JP" altLang="ja-JP" dirty="0" smtClean="0"/>
              <a:t>「</a:t>
            </a:r>
            <a:r>
              <a:rPr lang="ja-JP" altLang="ja-JP" b="1" dirty="0" smtClean="0">
                <a:solidFill>
                  <a:srgbClr val="FF0000"/>
                </a:solidFill>
              </a:rPr>
              <a:t>自</a:t>
            </a:r>
            <a:r>
              <a:rPr lang="ja-JP" altLang="ja-JP" dirty="0" smtClean="0"/>
              <a:t>分</a:t>
            </a:r>
            <a:r>
              <a:rPr lang="ja-JP" altLang="ja-JP" dirty="0"/>
              <a:t>とのつきあい」（</a:t>
            </a:r>
            <a:r>
              <a:rPr lang="en-US" altLang="ja-JP" dirty="0"/>
              <a:t>15</a:t>
            </a:r>
            <a:r>
              <a:rPr lang="ja-JP" altLang="ja-JP" dirty="0"/>
              <a:t>）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en-US" dirty="0" smtClean="0"/>
              <a:t>  　　</a:t>
            </a:r>
            <a:r>
              <a:rPr lang="ja-JP" altLang="ja-JP" dirty="0" smtClean="0"/>
              <a:t>「</a:t>
            </a:r>
            <a:r>
              <a:rPr lang="ja-JP" altLang="ja-JP" b="1" dirty="0" smtClean="0">
                <a:solidFill>
                  <a:srgbClr val="FF0000"/>
                </a:solidFill>
              </a:rPr>
              <a:t>人</a:t>
            </a:r>
            <a:r>
              <a:rPr lang="ja-JP" altLang="ja-JP" dirty="0" smtClean="0"/>
              <a:t>と</a:t>
            </a:r>
            <a:r>
              <a:rPr lang="ja-JP" altLang="ja-JP" dirty="0"/>
              <a:t>のつきあい」（</a:t>
            </a:r>
            <a:r>
              <a:rPr lang="en-US" altLang="ja-JP" dirty="0"/>
              <a:t>13</a:t>
            </a:r>
            <a:r>
              <a:rPr lang="ja-JP" altLang="ja-JP" dirty="0"/>
              <a:t>）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800" dirty="0"/>
              <a:t>　 </a:t>
            </a:r>
            <a:r>
              <a:rPr lang="ja-JP" altLang="en-US" sz="2800" dirty="0" smtClean="0"/>
              <a:t>　　　  </a:t>
            </a:r>
            <a:r>
              <a:rPr lang="ja-JP" altLang="ja-JP" dirty="0" smtClean="0"/>
              <a:t>「</a:t>
            </a:r>
            <a:r>
              <a:rPr lang="ja-JP" altLang="ja-JP" b="1" dirty="0">
                <a:solidFill>
                  <a:srgbClr val="FF0000"/>
                </a:solidFill>
              </a:rPr>
              <a:t>仕</a:t>
            </a:r>
            <a:r>
              <a:rPr lang="ja-JP" altLang="ja-JP" dirty="0"/>
              <a:t>事とのつきあい」（</a:t>
            </a:r>
            <a:r>
              <a:rPr lang="en-US" altLang="ja-JP" dirty="0"/>
              <a:t>1</a:t>
            </a:r>
            <a:r>
              <a:rPr lang="ja-JP" altLang="ja-JP" dirty="0" smtClean="0"/>
              <a:t>）</a:t>
            </a:r>
            <a:r>
              <a:rPr lang="ja-JP" altLang="en-US" dirty="0" smtClean="0"/>
              <a:t>　　</a:t>
            </a:r>
            <a:r>
              <a:rPr lang="ja-JP" altLang="en-US" sz="3600" dirty="0" smtClean="0"/>
              <a:t>　　　　　　　　　</a:t>
            </a:r>
            <a:endParaRPr lang="en-US" altLang="ja-JP" sz="36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800" dirty="0" smtClean="0"/>
              <a:t>　　　　　　　　　　</a:t>
            </a:r>
            <a:r>
              <a:rPr lang="ja-JP" altLang="en-US" sz="2800" b="1" dirty="0" smtClean="0"/>
              <a:t>↓</a:t>
            </a:r>
            <a:endParaRPr lang="en-US" altLang="ja-JP" sz="28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2800" dirty="0" smtClean="0"/>
              <a:t>「 </a:t>
            </a:r>
            <a:r>
              <a:rPr lang="ja-JP" altLang="en-US" sz="2800" dirty="0" smtClean="0">
                <a:solidFill>
                  <a:srgbClr val="FF0000"/>
                </a:solidFill>
              </a:rPr>
              <a:t>しょう</a:t>
            </a:r>
            <a:r>
              <a:rPr lang="ja-JP" altLang="en-US" sz="2800" dirty="0" smtClean="0"/>
              <a:t>（症）</a:t>
            </a:r>
            <a:r>
              <a:rPr lang="ja-JP" altLang="en-US" sz="2800" dirty="0" smtClean="0">
                <a:solidFill>
                  <a:srgbClr val="FF0000"/>
                </a:solidFill>
              </a:rPr>
              <a:t>じ</a:t>
            </a:r>
            <a:r>
              <a:rPr lang="ja-JP" altLang="en-US" sz="2800" dirty="0" smtClean="0"/>
              <a:t>（自）</a:t>
            </a:r>
            <a:r>
              <a:rPr lang="ja-JP" altLang="en-US" sz="2800" dirty="0" smtClean="0">
                <a:solidFill>
                  <a:srgbClr val="FF0000"/>
                </a:solidFill>
              </a:rPr>
              <a:t>ひと</a:t>
            </a:r>
            <a:r>
              <a:rPr lang="ja-JP" altLang="en-US" sz="2800" dirty="0" smtClean="0"/>
              <a:t>（人）</a:t>
            </a:r>
            <a:r>
              <a:rPr lang="ja-JP" altLang="en-US" sz="2800" dirty="0" smtClean="0">
                <a:solidFill>
                  <a:srgbClr val="FF0000"/>
                </a:solidFill>
              </a:rPr>
              <a:t>し</a:t>
            </a:r>
            <a:r>
              <a:rPr lang="ja-JP" altLang="en-US" sz="2800" dirty="0" smtClean="0"/>
              <a:t>（仕）とのつきあい」</a:t>
            </a:r>
            <a:endParaRPr lang="en-US" altLang="ja-JP" sz="2800" dirty="0" smtClean="0"/>
          </a:p>
          <a:p>
            <a:pPr marL="0" indent="0">
              <a:buNone/>
              <a:defRPr/>
            </a:pPr>
            <a:r>
              <a:rPr lang="ja-JP" altLang="en-US" sz="2800" dirty="0" smtClean="0"/>
              <a:t>　の方法を発見するのがリカバリーのポイント</a:t>
            </a:r>
            <a:endParaRPr lang="en-US" altLang="ja-JP" sz="2800" dirty="0" smtClean="0"/>
          </a:p>
          <a:p>
            <a:pPr marL="0" indent="0">
              <a:buNone/>
              <a:defRPr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　　　　　　　　</a:t>
            </a:r>
            <a:r>
              <a:rPr lang="ja-JP" altLang="en-US" sz="2600" dirty="0" smtClean="0"/>
              <a:t>（</a:t>
            </a:r>
            <a:r>
              <a:rPr lang="ja-JP" altLang="en-US" sz="2600" dirty="0"/>
              <a:t>小平・いとう</a:t>
            </a:r>
            <a:r>
              <a:rPr lang="ja-JP" altLang="en-US" sz="2600" dirty="0" smtClean="0"/>
              <a:t>，</a:t>
            </a:r>
            <a:r>
              <a:rPr lang="en-US" altLang="ja-JP" sz="2600" dirty="0" smtClean="0"/>
              <a:t>2017;2018</a:t>
            </a:r>
            <a:r>
              <a:rPr lang="ja-JP" altLang="en-US" sz="2600" dirty="0"/>
              <a:t>）</a:t>
            </a:r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23539B-63CA-4B13-A6E4-6D91532BC12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26" y="2386056"/>
            <a:ext cx="1698769" cy="211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89" y="4615550"/>
            <a:ext cx="1675414" cy="219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64096"/>
          </a:xfrm>
        </p:spPr>
        <p:txBody>
          <a:bodyPr/>
          <a:lstStyle/>
          <a:p>
            <a:pPr algn="l"/>
            <a:r>
              <a:rPr kumimoji="1" lang="ja-JP" altLang="en-US" dirty="0" smtClean="0"/>
              <a:t>当事者による多様な語りの活動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・</a:t>
            </a:r>
            <a:r>
              <a:rPr kumimoji="1" lang="ja-JP" altLang="en-US" dirty="0" smtClean="0"/>
              <a:t>「ヒューマンライブラリー」とは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</a:t>
            </a:r>
            <a:r>
              <a:rPr lang="en-US" altLang="ja-JP" sz="2200" dirty="0" smtClean="0"/>
              <a:t>http</a:t>
            </a:r>
            <a:r>
              <a:rPr lang="en-US" altLang="ja-JP" sz="2200" dirty="0"/>
              <a:t>://www.humanlibrary.jp</a:t>
            </a:r>
            <a:r>
              <a:rPr lang="en-US" altLang="ja-JP" sz="2200" dirty="0" smtClean="0"/>
              <a:t>/</a:t>
            </a:r>
            <a:endParaRPr kumimoji="1" lang="en-US" altLang="ja-JP" sz="2200" dirty="0" smtClean="0"/>
          </a:p>
          <a:p>
            <a:pPr marL="0" indent="0">
              <a:buNone/>
            </a:pPr>
            <a:r>
              <a:rPr lang="ja-JP" altLang="en-US" sz="1800" dirty="0" smtClean="0"/>
              <a:t>　　</a:t>
            </a:r>
            <a:r>
              <a:rPr lang="en-US" altLang="ja-JP" sz="1800" dirty="0" smtClean="0"/>
              <a:t>2000</a:t>
            </a:r>
            <a:r>
              <a:rPr lang="ja-JP" altLang="en-US" sz="1800" dirty="0"/>
              <a:t>年にデンマークの若者たちが、北欧最大の音楽祭であるロスキレ・フェスティバルで</a:t>
            </a:r>
            <a:r>
              <a:rPr lang="ja-JP" altLang="en-US" sz="1800" dirty="0" smtClean="0"/>
              <a:t>始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めた</a:t>
            </a:r>
            <a:r>
              <a:rPr lang="ja-JP" altLang="en-US" sz="1800" dirty="0"/>
              <a:t>「人を貸し出す図書館」です。</a:t>
            </a:r>
            <a:r>
              <a:rPr lang="ja-JP" altLang="en-US" sz="1800" dirty="0" err="1"/>
              <a:t>障がい</a:t>
            </a:r>
            <a:r>
              <a:rPr lang="ja-JP" altLang="en-US" sz="1800" dirty="0"/>
              <a:t>者、ホームレス、セクシャルマイノリティなど、社会</a:t>
            </a:r>
            <a:r>
              <a:rPr lang="ja-JP" altLang="en-US" sz="1800" dirty="0" smtClean="0"/>
              <a:t>の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なかで</a:t>
            </a:r>
            <a:r>
              <a:rPr lang="ja-JP" altLang="en-US" sz="1800" dirty="0"/>
              <a:t>誤解や偏見を受けやすい人々が「本」になり、一般「読者」と対話をするこの「図書館</a:t>
            </a:r>
            <a:r>
              <a:rPr lang="ja-JP" altLang="en-US" sz="1800" dirty="0" smtClean="0"/>
              <a:t>」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en-US" altLang="ja-JP" sz="1800" dirty="0" smtClean="0"/>
              <a:t>…</a:t>
            </a:r>
            <a:r>
              <a:rPr lang="ja-JP" altLang="en-US" sz="1800" dirty="0" smtClean="0"/>
              <a:t>ヒューマンライブラリー</a:t>
            </a:r>
            <a:r>
              <a:rPr lang="ja-JP" altLang="en-US" sz="1800" dirty="0"/>
              <a:t>が人々を結び付け、偏見の低減に資する活動であることを深く</a:t>
            </a:r>
            <a:r>
              <a:rPr lang="ja-JP" altLang="en-US" sz="1800" dirty="0" smtClean="0"/>
              <a:t>認識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し</a:t>
            </a:r>
            <a:r>
              <a:rPr lang="ja-JP" altLang="en-US" sz="1800" dirty="0"/>
              <a:t>、多様性に開かれた社会の実現を</a:t>
            </a:r>
            <a:r>
              <a:rPr lang="ja-JP" altLang="en-US" sz="1800" dirty="0" smtClean="0"/>
              <a:t>めざして</a:t>
            </a:r>
            <a:r>
              <a:rPr lang="en-US" altLang="ja-JP" sz="1800" dirty="0" smtClean="0"/>
              <a:t>…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dirty="0" smtClean="0"/>
              <a:t>　・リカバリー・パレード「回復の祭典」とは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</a:t>
            </a:r>
            <a:r>
              <a:rPr lang="en-US" altLang="ja-JP" sz="2000" dirty="0" smtClean="0"/>
              <a:t>http</a:t>
            </a:r>
            <a:r>
              <a:rPr lang="en-US" altLang="ja-JP" sz="2000" dirty="0"/>
              <a:t>://recoveryparade-japan.com/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1800" dirty="0" smtClean="0"/>
              <a:t>　　私たち</a:t>
            </a:r>
            <a:r>
              <a:rPr lang="ja-JP" altLang="en-US" sz="1800" dirty="0"/>
              <a:t>は、このリカバリー・パレード「回復の祭典」を通じて、何よりも自分たちの回復の</a:t>
            </a:r>
            <a:r>
              <a:rPr lang="ja-JP" altLang="en-US" sz="1800" dirty="0" smtClean="0"/>
              <a:t>喜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err="1" smtClean="0"/>
              <a:t>びを</a:t>
            </a:r>
            <a:r>
              <a:rPr lang="ja-JP" altLang="en-US" sz="1800" dirty="0"/>
              <a:t>分かち合いたいと考えます</a:t>
            </a:r>
            <a:r>
              <a:rPr lang="ja-JP" altLang="en-US" sz="1800" dirty="0" smtClean="0"/>
              <a:t>。そして</a:t>
            </a:r>
            <a:r>
              <a:rPr lang="ja-JP" altLang="en-US" sz="1800" dirty="0"/>
              <a:t>、私たちを通じて回復を見てもらうことから、社会の</a:t>
            </a:r>
            <a:r>
              <a:rPr lang="ja-JP" altLang="en-US" sz="1800" dirty="0" smtClean="0"/>
              <a:t>人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たち</a:t>
            </a:r>
            <a:r>
              <a:rPr lang="ja-JP" altLang="en-US" sz="1800" dirty="0"/>
              <a:t>が、回復は可能であり、現実であることを知るようになり、これまでよりずっと多くの人</a:t>
            </a:r>
            <a:r>
              <a:rPr lang="ja-JP" altLang="en-US" sz="1800" dirty="0" err="1" smtClean="0"/>
              <a:t>た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err="1" smtClean="0"/>
              <a:t>ちが</a:t>
            </a:r>
            <a:r>
              <a:rPr lang="ja-JP" altLang="en-US" sz="1800" dirty="0"/>
              <a:t>回復を実現できる社会になっていくと考えています。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848B-2DAC-499F-8315-5CD89422E41F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5184576" cy="6282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896544" cy="7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4607" y="1"/>
            <a:ext cx="9178607" cy="909115"/>
          </a:xfrm>
        </p:spPr>
        <p:txBody>
          <a:bodyPr/>
          <a:lstStyle/>
          <a:p>
            <a:pPr algn="l"/>
            <a:r>
              <a:rPr kumimoji="1" lang="ja-JP" altLang="en-US" dirty="0" smtClean="0"/>
              <a:t>浜松</a:t>
            </a:r>
            <a:r>
              <a:rPr lang="ja-JP" altLang="en-US" dirty="0" smtClean="0"/>
              <a:t>に</a:t>
            </a:r>
            <a:r>
              <a:rPr lang="ja-JP" altLang="en-US" dirty="0"/>
              <a:t>は</a:t>
            </a:r>
            <a:r>
              <a:rPr kumimoji="1" lang="ja-JP" altLang="en-US" sz="5400" dirty="0" smtClean="0"/>
              <a:t>「じゃんだらにぃ」</a:t>
            </a:r>
            <a:r>
              <a:rPr kumimoji="1" lang="ja-JP" altLang="en-US" dirty="0" smtClean="0"/>
              <a:t>がある。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0178" y="867129"/>
            <a:ext cx="9144000" cy="5939420"/>
          </a:xfrm>
        </p:spPr>
        <p:txBody>
          <a:bodyPr/>
          <a:lstStyle/>
          <a:p>
            <a:pPr marL="0" lvl="0" indent="0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　　　</a:t>
            </a:r>
            <a:r>
              <a:rPr lang="ja-JP" altLang="en-US" sz="2400" dirty="0" smtClean="0">
                <a:solidFill>
                  <a:prstClr val="black"/>
                </a:solidFill>
              </a:rPr>
              <a:t>静岡県</a:t>
            </a:r>
            <a:r>
              <a:rPr lang="ja-JP" altLang="en-US" sz="2400" dirty="0">
                <a:solidFill>
                  <a:prstClr val="black"/>
                </a:solidFill>
              </a:rPr>
              <a:t>浜松市「じゃんだらにぃ」の</a:t>
            </a:r>
            <a:r>
              <a:rPr lang="ja-JP" altLang="en-US" sz="2400" dirty="0" smtClean="0">
                <a:solidFill>
                  <a:prstClr val="black"/>
                </a:solidFill>
              </a:rPr>
              <a:t>活動</a:t>
            </a:r>
            <a:r>
              <a:rPr lang="ja-JP" altLang="en-US" sz="2000" dirty="0" smtClean="0">
                <a:solidFill>
                  <a:prstClr val="black"/>
                </a:solidFill>
              </a:rPr>
              <a:t>　</a:t>
            </a:r>
            <a:r>
              <a:rPr lang="en-US" altLang="ja-JP" sz="2000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US" altLang="ja-JP" sz="2000" dirty="0">
                <a:solidFill>
                  <a:prstClr val="black"/>
                </a:solidFill>
                <a:hlinkClick r:id="rId2"/>
              </a:rPr>
              <a:t>://www.npo-e-jan.com</a:t>
            </a:r>
            <a:r>
              <a:rPr lang="en-US" altLang="ja-JP" sz="2000" dirty="0" smtClean="0">
                <a:solidFill>
                  <a:prstClr val="black"/>
                </a:solidFill>
                <a:hlinkClick r:id="rId2"/>
              </a:rPr>
              <a:t>/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じゃんだらにぃとは？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Open Sans"/>
              </a:rPr>
              <a:t>　</a:t>
            </a:r>
            <a:r>
              <a:rPr lang="en-US" altLang="ja-JP" sz="1800" dirty="0" smtClean="0">
                <a:solidFill>
                  <a:srgbClr val="000000"/>
                </a:solidFill>
                <a:latin typeface="Open Sans"/>
              </a:rPr>
              <a:t>2009</a:t>
            </a:r>
            <a:r>
              <a:rPr lang="ja-JP" altLang="en-US" sz="1800" dirty="0">
                <a:solidFill>
                  <a:srgbClr val="000000"/>
                </a:solidFill>
                <a:latin typeface="Open Sans"/>
              </a:rPr>
              <a:t>年度から始まった取り組みで、精神科利用者が自身の病気の体験や回復までの過程</a:t>
            </a:r>
            <a:r>
              <a:rPr lang="ja-JP" altLang="en-US" sz="1800" dirty="0" smtClean="0">
                <a:solidFill>
                  <a:srgbClr val="000000"/>
                </a:solidFill>
                <a:latin typeface="Open Sans"/>
              </a:rPr>
              <a:t>な</a:t>
            </a:r>
            <a:endParaRPr lang="en-US" altLang="ja-JP" sz="1800" dirty="0" smtClean="0">
              <a:solidFill>
                <a:srgbClr val="000000"/>
              </a:solidFill>
              <a:latin typeface="Open Sans"/>
            </a:endParaRPr>
          </a:p>
          <a:p>
            <a:pPr marL="0" lvl="0" indent="0">
              <a:buNone/>
            </a:pPr>
            <a:r>
              <a:rPr lang="ja-JP" altLang="en-US" sz="1800" dirty="0">
                <a:solidFill>
                  <a:srgbClr val="000000"/>
                </a:solidFill>
                <a:latin typeface="Open Sans"/>
              </a:rPr>
              <a:t>　</a:t>
            </a:r>
            <a:r>
              <a:rPr lang="ja-JP" altLang="en-US" sz="1800" dirty="0" smtClean="0">
                <a:solidFill>
                  <a:srgbClr val="000000"/>
                </a:solidFill>
                <a:latin typeface="Open Sans"/>
              </a:rPr>
              <a:t>どを</a:t>
            </a:r>
            <a:r>
              <a:rPr lang="ja-JP" altLang="en-US" sz="1800" dirty="0">
                <a:solidFill>
                  <a:srgbClr val="000000"/>
                </a:solidFill>
                <a:latin typeface="Open Sans"/>
              </a:rPr>
              <a:t>、自身の歴史や苦労、楽しみや夢も交えながら語る会です。年</a:t>
            </a:r>
            <a:r>
              <a:rPr lang="en-US" altLang="ja-JP" sz="1800" dirty="0">
                <a:solidFill>
                  <a:srgbClr val="000000"/>
                </a:solidFill>
                <a:latin typeface="Open Sans"/>
              </a:rPr>
              <a:t>1</a:t>
            </a:r>
            <a:r>
              <a:rPr lang="ja-JP" altLang="en-US" sz="1800" dirty="0">
                <a:solidFill>
                  <a:srgbClr val="000000"/>
                </a:solidFill>
                <a:latin typeface="Open Sans"/>
              </a:rPr>
              <a:t>回開催されます。</a:t>
            </a:r>
            <a:endParaRPr lang="en-US" altLang="ja-JP" sz="1800" dirty="0" smtClean="0">
              <a:solidFill>
                <a:prstClr val="black"/>
              </a:solidFill>
            </a:endParaRPr>
          </a:p>
          <a:p>
            <a:pPr lvl="0"/>
            <a:endParaRPr lang="en-US" altLang="ja-JP" sz="2000" dirty="0">
              <a:solidFill>
                <a:prstClr val="black"/>
              </a:solidFill>
            </a:endParaRPr>
          </a:p>
          <a:p>
            <a:pPr lvl="0"/>
            <a:endParaRPr lang="en-US" altLang="ja-JP" sz="2000" dirty="0" smtClean="0">
              <a:solidFill>
                <a:prstClr val="black"/>
              </a:solidFill>
            </a:endParaRPr>
          </a:p>
          <a:p>
            <a:pPr lvl="0"/>
            <a:endParaRPr lang="en-US" altLang="ja-JP" sz="2000" dirty="0">
              <a:solidFill>
                <a:prstClr val="black"/>
              </a:solidFill>
            </a:endParaRPr>
          </a:p>
          <a:p>
            <a:pPr lvl="0"/>
            <a:endParaRPr lang="en-US" altLang="ja-JP" sz="2000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8848B-2DAC-499F-8315-5CD89422E41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5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20" y="2292796"/>
            <a:ext cx="2587276" cy="39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2706"/>
            <a:ext cx="9068326" cy="60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92797"/>
            <a:ext cx="6624736" cy="39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80513" cy="614363"/>
          </a:xfrm>
        </p:spPr>
        <p:txBody>
          <a:bodyPr/>
          <a:lstStyle/>
          <a:p>
            <a:pPr algn="l"/>
            <a:r>
              <a:rPr lang="ja-JP" altLang="en-US" smtClean="0"/>
              <a:t>問題</a:t>
            </a:r>
          </a:p>
        </p:txBody>
      </p:sp>
      <p:sp>
        <p:nvSpPr>
          <p:cNvPr id="92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13" y="836712"/>
            <a:ext cx="9144000" cy="6021288"/>
          </a:xfrm>
        </p:spPr>
        <p:txBody>
          <a:bodyPr/>
          <a:lstStyle/>
          <a:p>
            <a:r>
              <a:rPr lang="ja-JP" altLang="en-US" dirty="0" smtClean="0"/>
              <a:t>苦労を可視化する成長と発見、生きづらさの仲間との共有はリカバリーのプロセスに役立つ。</a:t>
            </a:r>
            <a:endParaRPr lang="en-US" altLang="ja-JP" dirty="0" smtClean="0"/>
          </a:p>
          <a:p>
            <a:r>
              <a:rPr lang="ja-JP" altLang="en-US" dirty="0" smtClean="0"/>
              <a:t>当事者研究の「研究目的」を分析すれば、当事者はどのようにリカバリーしたいと考えているか明確になると考えた。</a:t>
            </a:r>
            <a:endParaRPr lang="en-US" altLang="ja-JP" dirty="0" smtClean="0"/>
          </a:p>
          <a:p>
            <a:r>
              <a:rPr lang="ja-JP" altLang="en-US" dirty="0" smtClean="0"/>
              <a:t>当事者が多様に表現するリカバリーについて考えたい。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ja-JP" altLang="en-US" dirty="0" smtClean="0"/>
          </a:p>
          <a:p>
            <a:endParaRPr lang="ja-JP" altLang="en-US" dirty="0" smtClean="0"/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536D5-D1B0-4AA9-A8A5-5E46130F542B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8" name="Picture 2" descr="H:\DCIM\101CANON\IMG_0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533"/>
            <a:ext cx="3338947" cy="232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H:\DCIM\101CANON\IMG_1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02" y="4300733"/>
            <a:ext cx="3888581" cy="255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:\DCIM\101CANON\IMG_1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84" y="4005064"/>
            <a:ext cx="210766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tomoe-k\Desktop\キャプチャべてるのマーク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34" y="0"/>
            <a:ext cx="656731" cy="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6829"/>
          </a:xfrm>
        </p:spPr>
        <p:txBody>
          <a:bodyPr/>
          <a:lstStyle/>
          <a:p>
            <a:pPr algn="l"/>
            <a:r>
              <a:rPr lang="ja-JP" altLang="en-US" dirty="0" smtClean="0"/>
              <a:t>目的</a:t>
            </a:r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r>
              <a:rPr lang="ja-JP" altLang="en-US" sz="5000" smtClean="0"/>
              <a:t>当事者研究の「研究目的」の記述内容を分析し、当事者視点でのリカバリーを明らかにする。</a:t>
            </a:r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2BB37-5AFE-4106-AF2E-A44F16ED765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933825"/>
            <a:ext cx="3457576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6" y="3517284"/>
            <a:ext cx="5612088" cy="319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C:\Users\tomoe-k\Desktop\奥付べてるもん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67" y="3138855"/>
            <a:ext cx="2596133" cy="65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55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ja-JP" altLang="en-US" sz="4900" dirty="0" smtClean="0"/>
              <a:t>方法　分析対象</a:t>
            </a:r>
            <a:r>
              <a:rPr lang="ja-JP" altLang="en-US" dirty="0" smtClean="0"/>
              <a:t>　</a:t>
            </a:r>
            <a:r>
              <a:rPr lang="ja-JP" altLang="en-US" sz="3600" dirty="0" smtClean="0"/>
              <a:t>メンタルヘルスマガジン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192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4700" dirty="0" smtClean="0"/>
              <a:t>『</a:t>
            </a:r>
            <a:r>
              <a:rPr lang="ja-JP" altLang="en-US" sz="4700" dirty="0" smtClean="0"/>
              <a:t>こころの元気＋</a:t>
            </a:r>
            <a:r>
              <a:rPr lang="en-US" altLang="ja-JP" sz="4700" dirty="0" smtClean="0"/>
              <a:t>』</a:t>
            </a:r>
            <a:endParaRPr lang="en-US" altLang="ja-JP" sz="40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sz="4300" dirty="0" smtClean="0"/>
              <a:t>　</a:t>
            </a:r>
            <a:r>
              <a:rPr lang="ja-JP" altLang="ja-JP" sz="4300" dirty="0" smtClean="0"/>
              <a:t>「</a:t>
            </a:r>
            <a:r>
              <a:rPr lang="ja-JP" altLang="ja-JP" sz="4300" dirty="0" err="1"/>
              <a:t>べ</a:t>
            </a:r>
            <a:r>
              <a:rPr lang="ja-JP" altLang="ja-JP" sz="4300" dirty="0"/>
              <a:t>てるの家の当事者研究</a:t>
            </a:r>
            <a:r>
              <a:rPr lang="ja-JP" altLang="ja-JP" sz="4300" dirty="0" smtClean="0"/>
              <a:t>」</a:t>
            </a:r>
            <a:endParaRPr lang="en-US" altLang="ja-JP" sz="43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120</a:t>
            </a:r>
            <a:r>
              <a:rPr lang="ja-JP" altLang="en-US" dirty="0" smtClean="0"/>
              <a:t>回連載の記事　</a:t>
            </a:r>
            <a:r>
              <a:rPr lang="ja-JP" altLang="en-US" sz="2800" dirty="0" smtClean="0"/>
              <a:t>＊浦河町以外の当事者も執筆</a:t>
            </a:r>
            <a:endParaRPr lang="en-US" altLang="ja-JP" sz="28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2007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月号（第</a:t>
            </a:r>
            <a:r>
              <a:rPr lang="en-US" altLang="ja-JP" dirty="0"/>
              <a:t>1</a:t>
            </a:r>
            <a:r>
              <a:rPr lang="ja-JP" altLang="en-US" dirty="0"/>
              <a:t>考）～</a:t>
            </a:r>
            <a:r>
              <a:rPr lang="en-US" altLang="ja-JP" dirty="0"/>
              <a:t>2017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月号（第</a:t>
            </a:r>
            <a:r>
              <a:rPr lang="en-US" altLang="ja-JP" dirty="0"/>
              <a:t>120</a:t>
            </a:r>
            <a:r>
              <a:rPr lang="ja-JP" altLang="en-US" dirty="0"/>
              <a:t>考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ja-JP" altLang="en-US" dirty="0" smtClean="0"/>
              <a:t>　</a:t>
            </a:r>
            <a:r>
              <a:rPr lang="ja-JP" altLang="en-US" sz="3600" dirty="0" smtClean="0"/>
              <a:t>　　</a:t>
            </a:r>
            <a:r>
              <a:rPr lang="ja-JP" altLang="en-US" sz="3600" dirty="0" smtClean="0">
                <a:solidFill>
                  <a:srgbClr val="0070C0"/>
                </a:solidFill>
              </a:rPr>
              <a:t>「研究目的」</a:t>
            </a:r>
            <a:r>
              <a:rPr lang="ja-JP" altLang="en-US" dirty="0" smtClean="0"/>
              <a:t>の部分を</a:t>
            </a:r>
            <a:r>
              <a:rPr lang="ja-JP" altLang="ja-JP" dirty="0" smtClean="0"/>
              <a:t>抽出</a:t>
            </a:r>
            <a:r>
              <a:rPr lang="ja-JP" altLang="en-US" dirty="0" smtClean="0"/>
              <a:t>した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sz="1800" dirty="0" smtClean="0"/>
          </a:p>
          <a:p>
            <a:pPr>
              <a:defRPr/>
            </a:pPr>
            <a:r>
              <a:rPr lang="ja-JP" altLang="ja-JP" sz="1800" dirty="0" smtClean="0"/>
              <a:t>倫理的</a:t>
            </a:r>
            <a:r>
              <a:rPr lang="ja-JP" altLang="ja-JP" sz="1800" dirty="0"/>
              <a:t>配慮：分析対象の雑誌は一般に出版・公開されており、著作権に配慮し、著者の表現や言葉など改変せず、引用部分を明示し、出典を明記した。</a:t>
            </a:r>
          </a:p>
          <a:p>
            <a:pPr>
              <a:defRPr/>
            </a:pPr>
            <a:endParaRPr lang="ja-JP" altLang="en-US" dirty="0"/>
          </a:p>
        </p:txBody>
      </p:sp>
      <p:sp>
        <p:nvSpPr>
          <p:cNvPr id="1229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FF08E-C722-4D9D-8733-D578F4DF27B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12293" name="Picture 2" descr="C:\Users\tomoe-k\Documents\2016統失学会（米子）\発表用pptに入れた表紙写真や資料\キャプチャ　コンボHPタイトル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765175"/>
            <a:ext cx="3816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C:\Users\tomoe-k\Desktop\キャプチ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7188"/>
            <a:ext cx="22558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C:\Users\tomoe-k\Desktop\キャプチャ千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167188"/>
            <a:ext cx="225901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C:\Users\tomoe-k\Desktop\キャプチャ本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4167188"/>
            <a:ext cx="229393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C:\Users\tomoe-k\Desktop\キャプチャ山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214813"/>
            <a:ext cx="23225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769</Words>
  <Application>Microsoft Office PowerPoint</Application>
  <PresentationFormat>画面に合わせる (4:3)</PresentationFormat>
  <Paragraphs>275</Paragraphs>
  <Slides>26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AR P丸ゴシック体M</vt:lpstr>
      <vt:lpstr>ＭＳ Ｐゴシック</vt:lpstr>
      <vt:lpstr>Open Sans</vt:lpstr>
      <vt:lpstr>宋体</vt:lpstr>
      <vt:lpstr>Arial</vt:lpstr>
      <vt:lpstr>Calibri</vt:lpstr>
      <vt:lpstr>Office テーマ</vt:lpstr>
      <vt:lpstr>Acrobat Document</vt:lpstr>
      <vt:lpstr>べてるの家の当事者研究におけるアンカバリー（公開）・ディスカバリー（発見）・リカバリー（回復）： 研究目的に焦点を当てたテキストマイニング  小平朋江 聖隷クリストファー大学 看護学部 いとうたけひこ 和光大学 心理教育学科  2018年6月23日（土）　 一般演題ポスター発表（P-012）11:50-12:50 日本精神保健看護学会 第28回学術集会･総会 国立看護大学校 202教室（第6会場）   </vt:lpstr>
      <vt:lpstr>問題</vt:lpstr>
      <vt:lpstr>『こころの元気＋』を研究する。</vt:lpstr>
      <vt:lpstr>「当事者研究」を研究する。</vt:lpstr>
      <vt:lpstr>当事者による多様な語りの活動</vt:lpstr>
      <vt:lpstr>浜松には「じゃんだらにぃ」がある。</vt:lpstr>
      <vt:lpstr>問題</vt:lpstr>
      <vt:lpstr>目的</vt:lpstr>
      <vt:lpstr>方法　分析対象　メンタルヘルスマガジン</vt:lpstr>
      <vt:lpstr>方法　分析方法</vt:lpstr>
      <vt:lpstr>結果</vt:lpstr>
      <vt:lpstr>結果　係り受け頻度解析</vt:lpstr>
      <vt:lpstr>結果　ことばネットワーク　</vt:lpstr>
      <vt:lpstr>結果　注目語表現（メカニズム）情報</vt:lpstr>
      <vt:lpstr>結果　原文参照「メカニズム」「解明」　</vt:lpstr>
      <vt:lpstr>結果　原文参照「仲間」</vt:lpstr>
      <vt:lpstr>考察</vt:lpstr>
      <vt:lpstr>考察 「経験専門家」（野村,2017）</vt:lpstr>
      <vt:lpstr>考察　</vt:lpstr>
      <vt:lpstr>考察　</vt:lpstr>
      <vt:lpstr>考察</vt:lpstr>
      <vt:lpstr> 謝辞</vt:lpstr>
      <vt:lpstr>PowerPoint プレゼンテーション</vt:lpstr>
      <vt:lpstr>【これまでの関連研究】（www.itotakehiko.comからダウンロード可能） </vt:lpstr>
      <vt:lpstr> ありがとうございました 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小平 朋江</cp:lastModifiedBy>
  <cp:revision>280</cp:revision>
  <cp:lastPrinted>2018-06-20T01:18:28Z</cp:lastPrinted>
  <dcterms:modified xsi:type="dcterms:W3CDTF">2018-06-21T02:12:25Z</dcterms:modified>
</cp:coreProperties>
</file>