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58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0" r:id="rId14"/>
    <p:sldId id="261" r:id="rId15"/>
    <p:sldId id="270" r:id="rId1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909E0C4A-96F1-44D7-9719-09CA7238E035}" type="datetimeFigureOut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47343CC-5F4A-4F73-91C6-BD59C77BCD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49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43CC-5F4A-4F73-91C6-BD59C77BCDE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24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991-CF50-4205-899F-2F2593677E99}" type="datetime1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2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E16-6582-42F7-AA12-F0C0E5A75449}" type="datetime1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80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D0C8-6832-4A05-B197-8EDE6AAEE0C4}" type="datetime1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43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6095-F2A0-4BEB-AF80-FC12BAA7DFD2}" type="datetime1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7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74B8-A2B9-45DF-A85B-3676B0F5AD5B}" type="datetime1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53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8759-B095-41BF-8242-B46BAB5CF687}" type="datetime1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02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A324-C70F-430E-AA39-F82A0CD9477F}" type="datetime1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57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7622-A1FC-4434-A7FE-3D87C65E2F4E}" type="datetime1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30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42C1-C1AE-4E93-A26C-E6623F30B6F1}" type="datetime1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25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3FAC-2C80-4CA5-9F7D-F9EC71FB672F}" type="datetime1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71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D110-089D-4092-A992-6C9705EA4FA8}" type="datetime1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10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FC28-FA7C-4965-B65D-5B439BA9321B}" type="datetime1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3A1A-AF2A-4A78-B287-4E7EDD53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51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96944" cy="5976664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Conflict resolution educational program through collaborative learning for school </a:t>
            </a:r>
            <a:r>
              <a:rPr lang="en-US" altLang="ja-JP" sz="4800" dirty="0" smtClean="0"/>
              <a:t>teachers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3100" b="1" dirty="0"/>
              <a:t> </a:t>
            </a:r>
            <a:r>
              <a:rPr lang="en-US" altLang="ja-JP" sz="3100" b="1" dirty="0" smtClean="0"/>
              <a:t>ITO, </a:t>
            </a:r>
            <a:r>
              <a:rPr lang="en-US" altLang="ja-JP" sz="3100" b="1" dirty="0" err="1" smtClean="0"/>
              <a:t>Takehiko</a:t>
            </a:r>
            <a:r>
              <a:rPr lang="en-US" altLang="ja-JP" sz="3100" b="1" dirty="0" smtClean="0"/>
              <a:t> </a:t>
            </a:r>
            <a:r>
              <a:rPr lang="en-US" altLang="ja-JP" sz="3100" dirty="0" smtClean="0"/>
              <a:t>(Wako University)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r>
              <a:rPr lang="en-US" altLang="ja-JP" sz="3100" b="1" dirty="0" smtClean="0"/>
              <a:t>SUGITA, Akihiro </a:t>
            </a:r>
            <a:r>
              <a:rPr lang="en-US" altLang="ja-JP" sz="3100" dirty="0" smtClean="0"/>
              <a:t>(Daito Bunka University)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r>
              <a:rPr lang="en-US" altLang="ja-JP" sz="3100" b="1" dirty="0" smtClean="0"/>
              <a:t>INOUE, </a:t>
            </a:r>
            <a:r>
              <a:rPr lang="en-US" altLang="ja-JP" sz="3100" b="1" dirty="0" err="1" smtClean="0"/>
              <a:t>Takayo</a:t>
            </a:r>
            <a:r>
              <a:rPr lang="en-US" altLang="ja-JP" sz="3100" b="1" dirty="0" smtClean="0"/>
              <a:t> </a:t>
            </a:r>
            <a:r>
              <a:rPr lang="en-US" altLang="ja-JP" sz="3100" dirty="0" smtClean="0"/>
              <a:t>(</a:t>
            </a:r>
            <a:r>
              <a:rPr lang="en-US" altLang="ja-JP" sz="3100" dirty="0"/>
              <a:t>M</a:t>
            </a:r>
            <a:r>
              <a:rPr lang="en-US" altLang="ja-JP" sz="3100" dirty="0" smtClean="0"/>
              <a:t>eiji </a:t>
            </a:r>
            <a:r>
              <a:rPr lang="en-US" altLang="ja-JP" sz="3100" dirty="0" err="1" smtClean="0"/>
              <a:t>Gakuin</a:t>
            </a:r>
            <a:r>
              <a:rPr lang="en-US" altLang="ja-JP" sz="3100" dirty="0" smtClean="0"/>
              <a:t> University)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r>
              <a:rPr lang="en-US" altLang="ja-JP" sz="3100" b="1" dirty="0" smtClean="0"/>
              <a:t>TAKABE </a:t>
            </a:r>
            <a:r>
              <a:rPr lang="en-US" altLang="ja-JP" sz="3100" b="1" dirty="0" smtClean="0"/>
              <a:t>Yuko </a:t>
            </a:r>
            <a:r>
              <a:rPr lang="en-US" altLang="ja-JP" sz="3100" dirty="0" smtClean="0"/>
              <a:t>(Yokohama National University)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3" y="151592"/>
            <a:ext cx="6482655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026644" y="116632"/>
            <a:ext cx="15291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500" b="1" dirty="0" smtClean="0"/>
              <a:t>Problem</a:t>
            </a:r>
          </a:p>
          <a:p>
            <a:pPr algn="r"/>
            <a:r>
              <a:rPr lang="en-US" altLang="ja-JP" sz="1500" b="1" dirty="0" smtClean="0"/>
              <a:t>Think</a:t>
            </a:r>
          </a:p>
          <a:p>
            <a:pPr algn="r"/>
            <a:r>
              <a:rPr lang="en-US" altLang="ja-JP" sz="1500" b="1" dirty="0" smtClean="0"/>
              <a:t>Conflict</a:t>
            </a:r>
          </a:p>
          <a:p>
            <a:pPr algn="r"/>
            <a:r>
              <a:rPr lang="en-US" altLang="ja-JP" sz="1500" b="1" dirty="0" smtClean="0"/>
              <a:t>Students</a:t>
            </a:r>
          </a:p>
          <a:p>
            <a:pPr algn="r"/>
            <a:r>
              <a:rPr lang="en-US" altLang="ja-JP" sz="1500" b="1" dirty="0" smtClean="0"/>
              <a:t>Good</a:t>
            </a:r>
          </a:p>
          <a:p>
            <a:pPr algn="r"/>
            <a:r>
              <a:rPr lang="en-US" altLang="ja-JP" sz="1500" b="1" dirty="0" smtClean="0"/>
              <a:t>Feel</a:t>
            </a:r>
          </a:p>
          <a:p>
            <a:pPr algn="r"/>
            <a:r>
              <a:rPr lang="en-US" altLang="ja-JP" sz="1500" b="1" dirty="0" smtClean="0"/>
              <a:t>Teacher</a:t>
            </a:r>
          </a:p>
          <a:p>
            <a:pPr algn="r"/>
            <a:r>
              <a:rPr lang="en-US" altLang="ja-JP" sz="1500" b="1" dirty="0" smtClean="0"/>
              <a:t>Important</a:t>
            </a:r>
          </a:p>
          <a:p>
            <a:pPr algn="r"/>
            <a:r>
              <a:rPr lang="en-US" altLang="ja-JP" sz="1500" b="1" dirty="0" smtClean="0"/>
              <a:t>Class</a:t>
            </a:r>
          </a:p>
          <a:p>
            <a:pPr algn="r"/>
            <a:r>
              <a:rPr lang="en-US" altLang="ja-JP" sz="1500" b="1" dirty="0" smtClean="0"/>
              <a:t>School</a:t>
            </a:r>
          </a:p>
          <a:p>
            <a:pPr algn="r"/>
            <a:r>
              <a:rPr lang="en-US" altLang="ja-JP" sz="1500" b="1" dirty="0" smtClean="0"/>
              <a:t>Think</a:t>
            </a:r>
          </a:p>
          <a:p>
            <a:pPr algn="r"/>
            <a:r>
              <a:rPr lang="en-US" altLang="ja-JP" sz="1500" b="1" dirty="0" smtClean="0"/>
              <a:t>Violence</a:t>
            </a:r>
          </a:p>
          <a:p>
            <a:pPr algn="r"/>
            <a:r>
              <a:rPr lang="en-US" altLang="ja-JP" sz="1500" b="1" dirty="0" smtClean="0"/>
              <a:t>Various</a:t>
            </a:r>
          </a:p>
          <a:p>
            <a:pPr algn="r"/>
            <a:r>
              <a:rPr lang="en-US" altLang="ja-JP" sz="1500" b="1" dirty="0" smtClean="0"/>
              <a:t>Say</a:t>
            </a:r>
          </a:p>
          <a:p>
            <a:pPr algn="r"/>
            <a:r>
              <a:rPr lang="en-US" altLang="ja-JP" sz="1500" b="1" dirty="0" smtClean="0"/>
              <a:t>Understand</a:t>
            </a:r>
          </a:p>
          <a:p>
            <a:pPr algn="r"/>
            <a:r>
              <a:rPr lang="en-US" altLang="ja-JP" sz="1500" b="1" dirty="0" smtClean="0"/>
              <a:t>Trouble</a:t>
            </a:r>
          </a:p>
          <a:p>
            <a:pPr algn="r"/>
            <a:r>
              <a:rPr lang="en-US" altLang="ja-JP" sz="1500" b="1" dirty="0" smtClean="0"/>
              <a:t>Resolution</a:t>
            </a:r>
          </a:p>
          <a:p>
            <a:pPr algn="r"/>
            <a:r>
              <a:rPr lang="en-US" altLang="ja-JP" sz="1500" b="1" dirty="0" smtClean="0"/>
              <a:t>Case</a:t>
            </a:r>
          </a:p>
          <a:p>
            <a:pPr algn="r"/>
            <a:r>
              <a:rPr lang="en-US" altLang="ja-JP" sz="1500" b="1" dirty="0" smtClean="0"/>
              <a:t>Schoolteachers</a:t>
            </a:r>
          </a:p>
          <a:p>
            <a:pPr algn="r"/>
            <a:r>
              <a:rPr lang="en-US" altLang="ja-JP" sz="1500" b="1" dirty="0" smtClean="0"/>
              <a:t>Necessary</a:t>
            </a:r>
          </a:p>
          <a:p>
            <a:pPr algn="r"/>
            <a:r>
              <a:rPr lang="en-US" altLang="ja-JP" sz="1500" b="1" dirty="0" smtClean="0"/>
              <a:t>Peace</a:t>
            </a:r>
          </a:p>
          <a:p>
            <a:pPr algn="r"/>
            <a:r>
              <a:rPr lang="en-US" altLang="ja-JP" sz="1500" b="1" dirty="0" smtClean="0"/>
              <a:t>School category</a:t>
            </a:r>
          </a:p>
          <a:p>
            <a:pPr algn="r"/>
            <a:r>
              <a:rPr lang="en-US" altLang="ja-JP" sz="1500" b="1" dirty="0" smtClean="0"/>
              <a:t>Girl student</a:t>
            </a:r>
          </a:p>
          <a:p>
            <a:pPr algn="r"/>
            <a:r>
              <a:rPr lang="en-US" altLang="ja-JP" sz="1500" b="1" dirty="0" smtClean="0"/>
              <a:t>Instructor</a:t>
            </a:r>
          </a:p>
          <a:p>
            <a:pPr algn="r"/>
            <a:r>
              <a:rPr lang="en-US" altLang="ja-JP" sz="1500" b="1" dirty="0" smtClean="0"/>
              <a:t>Triangle</a:t>
            </a:r>
          </a:p>
          <a:p>
            <a:pPr algn="r"/>
            <a:r>
              <a:rPr lang="en-US" altLang="ja-JP" sz="1500" b="1" dirty="0" smtClean="0"/>
              <a:t>Method</a:t>
            </a:r>
          </a:p>
          <a:p>
            <a:pPr algn="r"/>
            <a:r>
              <a:rPr lang="en-US" altLang="ja-JP" sz="1500" b="1" dirty="0" smtClean="0"/>
              <a:t>Talk</a:t>
            </a:r>
          </a:p>
          <a:p>
            <a:pPr algn="r"/>
            <a:r>
              <a:rPr lang="en-US" altLang="ja-JP" sz="1500" b="1" dirty="0" smtClean="0"/>
              <a:t>Communicate</a:t>
            </a:r>
          </a:p>
          <a:p>
            <a:pPr algn="r"/>
            <a:endParaRPr lang="en-US" altLang="ja-JP" sz="1500" b="1" dirty="0" smtClean="0"/>
          </a:p>
          <a:p>
            <a:pPr algn="r"/>
            <a:endParaRPr lang="en-US" altLang="ja-JP" sz="1500" b="1" dirty="0" smtClean="0"/>
          </a:p>
          <a:p>
            <a:pPr algn="r"/>
            <a:endParaRPr kumimoji="1" lang="ja-JP" altLang="en-US" sz="1500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0" y="5013176"/>
            <a:ext cx="4114800" cy="70609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Q3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group </a:t>
            </a:r>
            <a:r>
              <a:rPr kumimoji="1" lang="en-US" altLang="ja-JP" dirty="0" smtClean="0"/>
              <a:t>work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12160" y="5877272"/>
            <a:ext cx="261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(Left: female, Right: male)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18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11" y="0"/>
            <a:ext cx="6481514" cy="67688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91880" y="4725144"/>
            <a:ext cx="5915000" cy="8501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Q4 </a:t>
            </a:r>
            <a:r>
              <a:rPr lang="en-US" altLang="ja-JP" dirty="0" smtClean="0"/>
              <a:t>Utilization</a:t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r>
              <a:rPr lang="en-US" altLang="ja-JP" dirty="0" smtClean="0"/>
              <a:t>strategies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16632"/>
            <a:ext cx="18002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 smtClean="0"/>
              <a:t>Think</a:t>
            </a:r>
          </a:p>
          <a:p>
            <a:pPr algn="r"/>
            <a:r>
              <a:rPr lang="en-US" altLang="ja-JP" sz="1400" b="1" dirty="0" smtClean="0"/>
              <a:t>Conflict</a:t>
            </a:r>
          </a:p>
          <a:p>
            <a:pPr algn="r"/>
            <a:r>
              <a:rPr kumimoji="1" lang="en-US" altLang="ja-JP" sz="1400" b="1" dirty="0" smtClean="0"/>
              <a:t>Violence</a:t>
            </a:r>
          </a:p>
          <a:p>
            <a:pPr algn="r"/>
            <a:r>
              <a:rPr lang="en-US" altLang="ja-JP" sz="1400" b="1" dirty="0" smtClean="0"/>
              <a:t>Peace</a:t>
            </a:r>
          </a:p>
          <a:p>
            <a:pPr algn="r"/>
            <a:r>
              <a:rPr lang="en-US" altLang="ja-JP" sz="1400" b="1" dirty="0" smtClean="0"/>
              <a:t>Self</a:t>
            </a:r>
          </a:p>
          <a:p>
            <a:pPr algn="r"/>
            <a:r>
              <a:rPr lang="en-US" altLang="ja-JP" sz="1400" b="1" dirty="0" smtClean="0"/>
              <a:t>Feel</a:t>
            </a:r>
          </a:p>
          <a:p>
            <a:pPr algn="r"/>
            <a:r>
              <a:rPr lang="en-US" altLang="ja-JP" sz="1400" b="1" dirty="0" smtClean="0"/>
              <a:t>Triangle</a:t>
            </a:r>
          </a:p>
          <a:p>
            <a:pPr algn="r"/>
            <a:r>
              <a:rPr lang="en-US" altLang="ja-JP" sz="1400" b="1" dirty="0" smtClean="0"/>
              <a:t>Resolution</a:t>
            </a:r>
          </a:p>
          <a:p>
            <a:pPr algn="r"/>
            <a:r>
              <a:rPr lang="en-US" altLang="ja-JP" sz="1400" b="1" dirty="0" smtClean="0"/>
              <a:t>Learn</a:t>
            </a:r>
          </a:p>
          <a:p>
            <a:pPr algn="r"/>
            <a:r>
              <a:rPr lang="en-US" altLang="ja-JP" sz="1400" b="1" dirty="0" smtClean="0"/>
              <a:t>Children</a:t>
            </a:r>
          </a:p>
          <a:p>
            <a:pPr algn="r"/>
            <a:r>
              <a:rPr lang="en-US" altLang="ja-JP" sz="1400" b="1" dirty="0" smtClean="0"/>
              <a:t>Think</a:t>
            </a:r>
          </a:p>
          <a:p>
            <a:pPr algn="r"/>
            <a:r>
              <a:rPr lang="en-US" altLang="ja-JP" sz="1400" b="1" dirty="0" smtClean="0"/>
              <a:t>Problem</a:t>
            </a:r>
          </a:p>
          <a:p>
            <a:pPr algn="r"/>
            <a:r>
              <a:rPr lang="en-US" altLang="ja-JP" sz="1400" b="1" dirty="0" smtClean="0"/>
              <a:t>Teacher</a:t>
            </a:r>
          </a:p>
          <a:p>
            <a:pPr algn="r"/>
            <a:r>
              <a:rPr lang="en-US" altLang="ja-JP" sz="1400" b="1" dirty="0" smtClean="0"/>
              <a:t>Case</a:t>
            </a:r>
          </a:p>
          <a:p>
            <a:pPr algn="r"/>
            <a:r>
              <a:rPr lang="en-US" altLang="ja-JP" sz="1400" b="1" dirty="0" smtClean="0"/>
              <a:t>Good</a:t>
            </a:r>
          </a:p>
          <a:p>
            <a:pPr algn="r"/>
            <a:r>
              <a:rPr lang="en-US" altLang="ja-JP" sz="1400" b="1" dirty="0" smtClean="0"/>
              <a:t>Say</a:t>
            </a:r>
          </a:p>
          <a:p>
            <a:pPr algn="r"/>
            <a:r>
              <a:rPr lang="en-US" altLang="ja-JP" sz="1400" b="1" dirty="0" smtClean="0"/>
              <a:t>Pupil</a:t>
            </a:r>
          </a:p>
          <a:p>
            <a:pPr algn="r"/>
            <a:r>
              <a:rPr lang="en-US" altLang="ja-JP" sz="1400" b="1" dirty="0" smtClean="0"/>
              <a:t>Important</a:t>
            </a:r>
          </a:p>
          <a:p>
            <a:pPr algn="r"/>
            <a:r>
              <a:rPr lang="en-US" altLang="ja-JP" sz="1400" b="1" dirty="0" smtClean="0"/>
              <a:t>Viewpoint</a:t>
            </a:r>
          </a:p>
          <a:p>
            <a:pPr algn="r"/>
            <a:r>
              <a:rPr lang="en-US" altLang="ja-JP" sz="1400" b="1" dirty="0" smtClean="0"/>
              <a:t>Arrangement</a:t>
            </a:r>
          </a:p>
          <a:p>
            <a:pPr algn="r"/>
            <a:r>
              <a:rPr lang="en-US" altLang="ja-JP" sz="1400" b="1" dirty="0" smtClean="0"/>
              <a:t>Conflict</a:t>
            </a:r>
          </a:p>
          <a:p>
            <a:pPr algn="r"/>
            <a:r>
              <a:rPr lang="en-US" altLang="ja-JP" sz="1400" b="1" dirty="0" smtClean="0"/>
              <a:t>Brain</a:t>
            </a:r>
          </a:p>
          <a:p>
            <a:pPr algn="r"/>
            <a:r>
              <a:rPr lang="en-US" altLang="ja-JP" sz="1400" b="1" dirty="0" smtClean="0"/>
              <a:t>Class</a:t>
            </a:r>
          </a:p>
          <a:p>
            <a:pPr algn="r"/>
            <a:r>
              <a:rPr lang="en-US" altLang="ja-JP" sz="1400" b="1" dirty="0" smtClean="0"/>
              <a:t>Trouble</a:t>
            </a:r>
          </a:p>
          <a:p>
            <a:pPr algn="r"/>
            <a:r>
              <a:rPr lang="en-US" altLang="ja-JP" sz="1400" b="1" dirty="0" smtClean="0"/>
              <a:t>Message</a:t>
            </a:r>
          </a:p>
          <a:p>
            <a:pPr algn="r"/>
            <a:r>
              <a:rPr lang="en-US" altLang="ja-JP" sz="1400" b="1" dirty="0" smtClean="0"/>
              <a:t>Opinion </a:t>
            </a:r>
          </a:p>
          <a:p>
            <a:pPr algn="r"/>
            <a:r>
              <a:rPr lang="en-US" altLang="ja-JP" sz="1400" b="1" dirty="0" smtClean="0"/>
              <a:t>Education activity</a:t>
            </a:r>
          </a:p>
          <a:p>
            <a:pPr algn="r"/>
            <a:r>
              <a:rPr lang="en-US" altLang="ja-JP" sz="1400" b="1" dirty="0" smtClean="0"/>
              <a:t>Peaceful</a:t>
            </a:r>
          </a:p>
          <a:p>
            <a:pPr algn="r"/>
            <a:r>
              <a:rPr lang="en-US" altLang="ja-JP" sz="1400" b="1" dirty="0" smtClean="0"/>
              <a:t>Various</a:t>
            </a:r>
          </a:p>
          <a:p>
            <a:pPr algn="r"/>
            <a:endParaRPr lang="en-US" altLang="ja-JP" sz="1400" b="1" dirty="0" smtClean="0"/>
          </a:p>
          <a:p>
            <a:pPr algn="r"/>
            <a:endParaRPr lang="en-US" altLang="ja-JP" sz="1400" b="1" dirty="0" smtClean="0"/>
          </a:p>
          <a:p>
            <a:pPr algn="r"/>
            <a:endParaRPr lang="en-US" altLang="ja-JP" sz="1400" b="1" dirty="0" smtClean="0"/>
          </a:p>
          <a:p>
            <a:pPr algn="r"/>
            <a:endParaRPr kumimoji="1" lang="ja-JP" altLang="en-US" sz="1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5949280"/>
            <a:ext cx="261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(Left: female, Right: male)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27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Q</a:t>
            </a:r>
            <a:r>
              <a:rPr kumimoji="1" lang="ja-JP" altLang="en-US" dirty="0" smtClean="0"/>
              <a:t>５　</a:t>
            </a:r>
            <a:r>
              <a:rPr lang="en-US" altLang="ja-JP" dirty="0" smtClean="0"/>
              <a:t>Demand for further workshop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4" y="980728"/>
            <a:ext cx="6306890" cy="5877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41374" y="1020242"/>
            <a:ext cx="180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b="1" dirty="0" smtClean="0"/>
              <a:t>Think</a:t>
            </a:r>
          </a:p>
          <a:p>
            <a:pPr algn="r"/>
            <a:r>
              <a:rPr lang="en-US" altLang="ja-JP" b="1" dirty="0" smtClean="0"/>
              <a:t>Good</a:t>
            </a:r>
          </a:p>
          <a:p>
            <a:pPr algn="r"/>
            <a:r>
              <a:rPr kumimoji="1" lang="en-US" altLang="ja-JP" b="1" dirty="0" smtClean="0"/>
              <a:t>Time</a:t>
            </a:r>
          </a:p>
          <a:p>
            <a:pPr algn="r"/>
            <a:r>
              <a:rPr lang="en-US" altLang="ja-JP" b="1" dirty="0" smtClean="0"/>
              <a:t>Lecture</a:t>
            </a:r>
          </a:p>
          <a:p>
            <a:pPr algn="r"/>
            <a:r>
              <a:rPr kumimoji="1" lang="en-US" altLang="ja-JP" b="1" dirty="0" smtClean="0"/>
              <a:t>Group work</a:t>
            </a:r>
          </a:p>
          <a:p>
            <a:pPr algn="r"/>
            <a:r>
              <a:rPr lang="en-US" altLang="ja-JP" b="1" dirty="0" smtClean="0"/>
              <a:t>Want to know</a:t>
            </a:r>
          </a:p>
          <a:p>
            <a:pPr algn="r"/>
            <a:r>
              <a:rPr kumimoji="1" lang="en-US" altLang="ja-JP" b="1" dirty="0" smtClean="0"/>
              <a:t>Talk</a:t>
            </a:r>
          </a:p>
          <a:p>
            <a:pPr algn="r"/>
            <a:r>
              <a:rPr lang="en-US" altLang="ja-JP" b="1" dirty="0" smtClean="0"/>
              <a:t>Peace</a:t>
            </a:r>
          </a:p>
          <a:p>
            <a:pPr algn="r"/>
            <a:r>
              <a:rPr lang="en-US" altLang="ja-JP" b="1" dirty="0" smtClean="0"/>
              <a:t>Learning</a:t>
            </a:r>
          </a:p>
          <a:p>
            <a:pPr algn="r"/>
            <a:r>
              <a:rPr kumimoji="1" lang="en-US" altLang="ja-JP" b="1" dirty="0" smtClean="0"/>
              <a:t>Violence</a:t>
            </a:r>
          </a:p>
          <a:p>
            <a:pPr algn="r"/>
            <a:r>
              <a:rPr lang="en-US" altLang="ja-JP" b="1" dirty="0" smtClean="0"/>
              <a:t>Problem</a:t>
            </a:r>
          </a:p>
          <a:p>
            <a:pPr algn="r"/>
            <a:r>
              <a:rPr lang="en-US" altLang="ja-JP" b="1" dirty="0" smtClean="0"/>
              <a:t>Conflict</a:t>
            </a:r>
          </a:p>
          <a:p>
            <a:pPr algn="r"/>
            <a:r>
              <a:rPr lang="en-US" altLang="ja-JP" b="1" dirty="0" smtClean="0"/>
              <a:t>Peer mediator</a:t>
            </a:r>
          </a:p>
          <a:p>
            <a:pPr algn="r"/>
            <a:r>
              <a:rPr lang="en-US" altLang="ja-JP" b="1" dirty="0" smtClean="0"/>
              <a:t>Learn</a:t>
            </a:r>
          </a:p>
          <a:p>
            <a:pPr algn="r"/>
            <a:r>
              <a:rPr lang="en-US" altLang="ja-JP" b="1" dirty="0" smtClean="0"/>
              <a:t>Figure</a:t>
            </a:r>
          </a:p>
          <a:p>
            <a:pPr algn="r"/>
            <a:r>
              <a:rPr lang="en-US" altLang="ja-JP" b="1" dirty="0" smtClean="0"/>
              <a:t>think]</a:t>
            </a:r>
          </a:p>
          <a:p>
            <a:pPr algn="r"/>
            <a:r>
              <a:rPr lang="en-US" altLang="ja-JP" b="1" dirty="0" smtClean="0"/>
              <a:t>Teachers</a:t>
            </a:r>
          </a:p>
          <a:p>
            <a:pPr algn="r"/>
            <a:r>
              <a:rPr lang="en-US" altLang="ja-JP" b="1" dirty="0" smtClean="0"/>
              <a:t>Important</a:t>
            </a:r>
          </a:p>
          <a:p>
            <a:pPr algn="r"/>
            <a:r>
              <a:rPr lang="en-US" altLang="ja-JP" b="1" dirty="0" smtClean="0"/>
              <a:t>Content</a:t>
            </a:r>
          </a:p>
          <a:p>
            <a:pPr algn="r"/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4704" y="6925087"/>
            <a:ext cx="25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(Left: female, </a:t>
            </a:r>
            <a:r>
              <a:rPr kumimoji="1" lang="en-US" altLang="ja-JP" dirty="0" err="1" smtClean="0"/>
              <a:t>Right:male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68144" y="6021288"/>
            <a:ext cx="261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(Left: female, Right: male)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77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[Conclusions]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/>
              <a:t>overall responses indicate the program we provided is educationally effective and efficient.  </a:t>
            </a:r>
            <a:endParaRPr lang="en-US" altLang="ja-JP" dirty="0" smtClean="0"/>
          </a:p>
          <a:p>
            <a:r>
              <a:rPr lang="en-US" altLang="ja-JP" dirty="0" smtClean="0"/>
              <a:t>The results </a:t>
            </a:r>
            <a:r>
              <a:rPr lang="en-US" altLang="ja-JP" dirty="0"/>
              <a:t>suggest that Japanese teachers have troubles/conflicts in the context of human </a:t>
            </a:r>
            <a:r>
              <a:rPr lang="en-US" altLang="ja-JP" dirty="0" smtClean="0"/>
              <a:t>relationships in different situations at school.  </a:t>
            </a:r>
          </a:p>
          <a:p>
            <a:r>
              <a:rPr lang="en-US" altLang="ja-JP" dirty="0" smtClean="0"/>
              <a:t>The </a:t>
            </a:r>
            <a:r>
              <a:rPr lang="en-US" altLang="ja-JP" dirty="0"/>
              <a:t>results also suggest that female teachers use more concrete and experiential expressions than male teachers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8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[Action/Impact]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Learning </a:t>
            </a:r>
            <a:r>
              <a:rPr lang="en-US" altLang="ja-JP" dirty="0"/>
              <a:t>conflict resolution is important for Japanese teachers to be able to solve problems and cope with school conflicts effectively. </a:t>
            </a:r>
            <a:endParaRPr lang="en-US" altLang="ja-JP" dirty="0" smtClean="0"/>
          </a:p>
          <a:p>
            <a:r>
              <a:rPr lang="en-US" altLang="ja-JP" dirty="0" smtClean="0"/>
              <a:t>The </a:t>
            </a:r>
            <a:r>
              <a:rPr lang="en-US" altLang="ja-JP" dirty="0"/>
              <a:t>sequence employed in the study, which consists of lecture, discussion, case analysis, and group work, provides a good example of effective and efficient programs of conflict resolution learning.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[References]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268760"/>
            <a:ext cx="8568952" cy="5328592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Galtung</a:t>
            </a:r>
            <a:r>
              <a:rPr lang="en-US" altLang="ja-JP" dirty="0"/>
              <a:t>, J.</a:t>
            </a:r>
            <a:r>
              <a:rPr lang="ja-JP" altLang="ja-JP" dirty="0"/>
              <a:t>（</a:t>
            </a:r>
            <a:r>
              <a:rPr lang="en-US" altLang="ja-JP" dirty="0"/>
              <a:t>1996</a:t>
            </a:r>
            <a:r>
              <a:rPr lang="ja-JP" altLang="ja-JP" dirty="0"/>
              <a:t>）</a:t>
            </a:r>
            <a:r>
              <a:rPr lang="en-US" altLang="ja-JP" i="1" dirty="0"/>
              <a:t>Peace by peaceful means: Peace and conflict, development and Civilization</a:t>
            </a:r>
            <a:r>
              <a:rPr lang="en-US" altLang="ja-JP" dirty="0"/>
              <a:t>, Thousand Oaks, CA: Sage. </a:t>
            </a:r>
            <a:endParaRPr lang="en-US" altLang="ja-JP" dirty="0" smtClean="0"/>
          </a:p>
          <a:p>
            <a:r>
              <a:rPr lang="ja-JP" altLang="ja-JP" dirty="0"/>
              <a:t>平和教育</a:t>
            </a:r>
            <a:r>
              <a:rPr lang="ja-JP" altLang="ja-JP" dirty="0" smtClean="0"/>
              <a:t>アニメーションプロジェクト（</a:t>
            </a:r>
            <a:r>
              <a:rPr lang="ja-JP" altLang="ja-JP" dirty="0"/>
              <a:t>編</a:t>
            </a:r>
            <a:r>
              <a:rPr lang="ja-JP" altLang="ja-JP" dirty="0" smtClean="0"/>
              <a:t>）</a:t>
            </a:r>
            <a:r>
              <a:rPr lang="en-US" altLang="ja-JP" dirty="0"/>
              <a:t> (2012)</a:t>
            </a:r>
            <a:r>
              <a:rPr lang="ja-JP" altLang="ja-JP" dirty="0" smtClean="0"/>
              <a:t> </a:t>
            </a:r>
            <a:r>
              <a:rPr lang="ja-JP" altLang="ja-JP" dirty="0"/>
              <a:t>『みんなが</a:t>
            </a:r>
            <a:r>
              <a:rPr lang="en-US" altLang="ja-JP" dirty="0"/>
              <a:t>Happy</a:t>
            </a:r>
            <a:r>
              <a:rPr lang="ja-JP" altLang="ja-JP" dirty="0"/>
              <a:t>になる方法』　平和</a:t>
            </a:r>
            <a:r>
              <a:rPr lang="ja-JP" altLang="ja-JP" dirty="0" smtClean="0"/>
              <a:t>文化</a:t>
            </a:r>
            <a:endParaRPr lang="en-US" altLang="ja-JP" dirty="0" smtClean="0"/>
          </a:p>
          <a:p>
            <a:r>
              <a:rPr lang="ja-JP" altLang="en-US" dirty="0"/>
              <a:t>杉田明宏・いとうたけひこ・井上孝代・高部優子 </a:t>
            </a:r>
            <a:r>
              <a:rPr lang="en-US" altLang="ja-JP" dirty="0"/>
              <a:t>(2017). </a:t>
            </a:r>
            <a:r>
              <a:rPr lang="ja-JP" altLang="en-US" dirty="0"/>
              <a:t>アクティブラーニングによる平和教育 教員免許状更新講習における協同学習的グループワークの実践と効果</a:t>
            </a:r>
            <a:r>
              <a:rPr lang="en-US" altLang="ja-JP" dirty="0"/>
              <a:t>, </a:t>
            </a:r>
            <a:r>
              <a:rPr lang="ja-JP" altLang="en-US" dirty="0"/>
              <a:t>トランセンド研究</a:t>
            </a:r>
            <a:r>
              <a:rPr lang="en-US" altLang="ja-JP" dirty="0"/>
              <a:t>, 15(1), 12-27. 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0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[</a:t>
            </a:r>
            <a:r>
              <a:rPr lang="en-US" altLang="ja-JP" dirty="0" smtClean="0"/>
              <a:t>Background]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en-US" altLang="ja-JP" dirty="0" smtClean="0"/>
              <a:t>We </a:t>
            </a:r>
            <a:r>
              <a:rPr lang="en-US" altLang="ja-JP" dirty="0"/>
              <a:t>organized a conflict transformation program with animation movies </a:t>
            </a:r>
            <a:endParaRPr lang="en-US" altLang="ja-JP" dirty="0" smtClean="0"/>
          </a:p>
          <a:p>
            <a:r>
              <a:rPr lang="en-US" altLang="ja-JP" dirty="0" smtClean="0"/>
              <a:t>as </a:t>
            </a:r>
            <a:r>
              <a:rPr lang="en-US" altLang="ja-JP" dirty="0"/>
              <a:t>a part of remedial course </a:t>
            </a:r>
            <a:endParaRPr lang="en-US" altLang="ja-JP" dirty="0" smtClean="0"/>
          </a:p>
          <a:p>
            <a:r>
              <a:rPr lang="en-US" altLang="ja-JP" dirty="0" smtClean="0"/>
              <a:t>for </a:t>
            </a:r>
            <a:r>
              <a:rPr lang="en-US" altLang="ja-JP" dirty="0"/>
              <a:t>elementary and secondary teachers </a:t>
            </a:r>
            <a:endParaRPr lang="en-US" altLang="ja-JP" dirty="0" smtClean="0"/>
          </a:p>
          <a:p>
            <a:r>
              <a:rPr lang="en-US" altLang="ja-JP" dirty="0" smtClean="0"/>
              <a:t>to </a:t>
            </a:r>
            <a:r>
              <a:rPr lang="en-US" altLang="ja-JP" dirty="0"/>
              <a:t>update their license.  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31" y="1386326"/>
            <a:ext cx="3773169" cy="52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［</a:t>
            </a:r>
            <a:r>
              <a:rPr kumimoji="1" lang="en-US" altLang="ja-JP" dirty="0" smtClean="0"/>
              <a:t>Aim</a:t>
            </a:r>
            <a:r>
              <a:rPr kumimoji="1" lang="ja-JP" altLang="en-US" dirty="0" smtClean="0"/>
              <a:t>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The aim of the present study was to introduce and evaluate the program session by analyzing 47 participants’ visual works and their answers to open-end questions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Female 25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Male 22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Elementary 18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en-US" altLang="ja-JP" dirty="0" smtClean="0"/>
              <a:t>Junior high 14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Senior high 14</a:t>
            </a:r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1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[Methods]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/>
              <a:t>program consisted of four parts</a:t>
            </a:r>
            <a:r>
              <a:rPr lang="en-US" altLang="ja-JP" dirty="0" smtClean="0"/>
              <a:t>:</a:t>
            </a:r>
          </a:p>
          <a:p>
            <a:r>
              <a:rPr lang="en-US" altLang="ja-JP" dirty="0" smtClean="0"/>
              <a:t>(</a:t>
            </a:r>
            <a:r>
              <a:rPr lang="en-US" altLang="ja-JP" dirty="0"/>
              <a:t>1) lecture on concepts of violence and peace proposed by Johan Galtung, </a:t>
            </a:r>
            <a:endParaRPr lang="en-US" altLang="ja-JP" dirty="0" smtClean="0"/>
          </a:p>
          <a:p>
            <a:r>
              <a:rPr lang="en-US" altLang="ja-JP" dirty="0" smtClean="0"/>
              <a:t>(</a:t>
            </a:r>
            <a:r>
              <a:rPr lang="en-US" altLang="ja-JP" dirty="0"/>
              <a:t>2) lecture and discussion on conflict by using two animation stories, </a:t>
            </a:r>
            <a:endParaRPr lang="en-US" altLang="ja-JP" dirty="0" smtClean="0"/>
          </a:p>
          <a:p>
            <a:r>
              <a:rPr lang="en-US" altLang="ja-JP" dirty="0" smtClean="0"/>
              <a:t>(</a:t>
            </a:r>
            <a:r>
              <a:rPr lang="en-US" altLang="ja-JP" dirty="0"/>
              <a:t>3) analysis of conflict cases provided by participants, and </a:t>
            </a:r>
            <a:endParaRPr lang="en-US" altLang="ja-JP" dirty="0" smtClean="0"/>
          </a:p>
          <a:p>
            <a:r>
              <a:rPr lang="en-US" altLang="ja-JP" dirty="0" smtClean="0"/>
              <a:t>(</a:t>
            </a:r>
            <a:r>
              <a:rPr lang="en-US" altLang="ja-JP" dirty="0"/>
              <a:t>4) collaborative group work by collectively constructing diagram of certain conflict case.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7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Presentation in the group work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488832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2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Diagrams by group work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480991" cy="325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92" y="3212976"/>
            <a:ext cx="2325370" cy="3259857"/>
          </a:xfrm>
          <a:prstGeom prst="rect">
            <a:avLst/>
          </a:prstGeom>
          <a:noFill/>
        </p:spPr>
      </p:pic>
      <p:pic>
        <p:nvPicPr>
          <p:cNvPr id="8" name="図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3355831" cy="19749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39491" y="1700808"/>
            <a:ext cx="2951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Communication </a:t>
            </a:r>
          </a:p>
          <a:p>
            <a:r>
              <a:rPr lang="en-US" altLang="ja-JP" sz="2400" dirty="0" smtClean="0"/>
              <a:t>with a pupil who </a:t>
            </a:r>
          </a:p>
          <a:p>
            <a:r>
              <a:rPr lang="en-US" altLang="ja-JP" sz="2400" dirty="0"/>
              <a:t>h</a:t>
            </a:r>
            <a:r>
              <a:rPr kumimoji="1" lang="en-US" altLang="ja-JP" sz="2400" dirty="0" smtClean="0"/>
              <a:t>ad problem behavior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61456" y="1700807"/>
            <a:ext cx="2795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Relation between </a:t>
            </a:r>
          </a:p>
          <a:p>
            <a:r>
              <a:rPr lang="en-US" altLang="ja-JP" sz="2400" dirty="0"/>
              <a:t>b</a:t>
            </a:r>
            <a:r>
              <a:rPr lang="en-US" altLang="ja-JP" sz="2400" dirty="0" smtClean="0"/>
              <a:t>oy and girl students</a:t>
            </a:r>
          </a:p>
          <a:p>
            <a:r>
              <a:rPr kumimoji="1" lang="en-US" altLang="ja-JP" sz="2400" dirty="0" smtClean="0"/>
              <a:t>In a classroom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70958" y="1947029"/>
            <a:ext cx="2601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Volent</a:t>
            </a:r>
            <a:r>
              <a:rPr kumimoji="1" lang="en-US" altLang="ja-JP" sz="2800" dirty="0" smtClean="0"/>
              <a:t> incidence</a:t>
            </a:r>
          </a:p>
          <a:p>
            <a:r>
              <a:rPr lang="en-US" altLang="ja-JP" sz="2800" dirty="0" smtClean="0"/>
              <a:t>In a soccer club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460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[Results]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 </a:t>
            </a:r>
            <a:r>
              <a:rPr lang="en-US" altLang="ja-JP" dirty="0"/>
              <a:t>text mining analysis was conducted to each of the questions on troubles, conflicts, the group work evaluation, usefulness of the program, and demand for a better program.  </a:t>
            </a:r>
            <a:endParaRPr lang="en-US" altLang="ja-JP" dirty="0" smtClean="0"/>
          </a:p>
          <a:p>
            <a:r>
              <a:rPr lang="en-US" altLang="ja-JP" dirty="0" smtClean="0"/>
              <a:t>It </a:t>
            </a:r>
            <a:r>
              <a:rPr lang="en-US" altLang="ja-JP" dirty="0"/>
              <a:t>revealed that the teachers had troubles/conflicts mostly about human relationships such as with “pupils”, “children”, “teachers” and “parents</a:t>
            </a:r>
            <a:r>
              <a:rPr lang="en-US" altLang="ja-JP" dirty="0" smtClean="0"/>
              <a:t>.”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8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6408712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395536" y="779462"/>
            <a:ext cx="223224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700" b="1" dirty="0" smtClean="0"/>
              <a:t>Student</a:t>
            </a:r>
          </a:p>
          <a:p>
            <a:pPr algn="r"/>
            <a:r>
              <a:rPr lang="en-US" altLang="ja-JP" sz="1700" b="1" dirty="0" smtClean="0"/>
              <a:t>Being</a:t>
            </a:r>
          </a:p>
          <a:p>
            <a:pPr algn="r"/>
            <a:r>
              <a:rPr kumimoji="1" lang="en-US" altLang="ja-JP" sz="1700" b="1" dirty="0" smtClean="0"/>
              <a:t>Children</a:t>
            </a:r>
          </a:p>
          <a:p>
            <a:pPr algn="r"/>
            <a:r>
              <a:rPr lang="en-US" altLang="ja-JP" sz="1700" b="1" dirty="0" smtClean="0"/>
              <a:t>Many</a:t>
            </a:r>
          </a:p>
          <a:p>
            <a:pPr algn="r"/>
            <a:r>
              <a:rPr kumimoji="1" lang="en-US" altLang="ja-JP" sz="1700" b="1" dirty="0" smtClean="0"/>
              <a:t>Pupil</a:t>
            </a:r>
          </a:p>
          <a:p>
            <a:pPr algn="r"/>
            <a:r>
              <a:rPr lang="en-US" altLang="ja-JP" sz="1700" b="1" dirty="0" smtClean="0"/>
              <a:t>Self</a:t>
            </a:r>
          </a:p>
          <a:p>
            <a:pPr algn="r"/>
            <a:r>
              <a:rPr kumimoji="1" lang="en-US" altLang="ja-JP" sz="1700" b="1" dirty="0" smtClean="0"/>
              <a:t>Class</a:t>
            </a:r>
          </a:p>
          <a:p>
            <a:pPr algn="r"/>
            <a:r>
              <a:rPr lang="en-US" altLang="ja-JP" sz="1700" b="1" dirty="0" smtClean="0"/>
              <a:t>Classroom</a:t>
            </a:r>
          </a:p>
          <a:p>
            <a:pPr algn="r"/>
            <a:r>
              <a:rPr kumimoji="1" lang="en-US" altLang="ja-JP" sz="1700" b="1" dirty="0" smtClean="0"/>
              <a:t>Teachers</a:t>
            </a:r>
          </a:p>
          <a:p>
            <a:pPr algn="r"/>
            <a:r>
              <a:rPr lang="en-US" altLang="ja-JP" sz="1700" b="1" dirty="0" smtClean="0"/>
              <a:t>Say</a:t>
            </a:r>
          </a:p>
          <a:p>
            <a:pPr algn="r"/>
            <a:r>
              <a:rPr kumimoji="1" lang="en-US" altLang="ja-JP" sz="1700" b="1" dirty="0" smtClean="0"/>
              <a:t>Schooling</a:t>
            </a:r>
          </a:p>
          <a:p>
            <a:pPr algn="r"/>
            <a:r>
              <a:rPr lang="en-US" altLang="ja-JP" sz="1700" b="1" dirty="0" smtClean="0"/>
              <a:t>Coping</a:t>
            </a:r>
          </a:p>
          <a:p>
            <a:pPr algn="r"/>
            <a:r>
              <a:rPr kumimoji="1" lang="en-US" altLang="ja-JP" sz="1700" b="1" dirty="0" smtClean="0"/>
              <a:t>Time</a:t>
            </a:r>
          </a:p>
          <a:p>
            <a:pPr algn="r"/>
            <a:r>
              <a:rPr lang="en-US" altLang="ja-JP" sz="1700" b="1" dirty="0" smtClean="0"/>
              <a:t>Schoolteacher</a:t>
            </a:r>
          </a:p>
          <a:p>
            <a:pPr algn="r"/>
            <a:r>
              <a:rPr kumimoji="1" lang="en-US" altLang="ja-JP" sz="1700" b="1" dirty="0" smtClean="0"/>
              <a:t>Work</a:t>
            </a:r>
          </a:p>
          <a:p>
            <a:pPr algn="r"/>
            <a:r>
              <a:rPr lang="en-US" altLang="ja-JP" sz="1700" b="1" dirty="0" smtClean="0"/>
              <a:t>School</a:t>
            </a:r>
          </a:p>
          <a:p>
            <a:pPr algn="r"/>
            <a:r>
              <a:rPr kumimoji="1" lang="en-US" altLang="ja-JP" sz="1700" b="1" dirty="0" smtClean="0"/>
              <a:t>Think</a:t>
            </a:r>
          </a:p>
          <a:p>
            <a:pPr algn="r"/>
            <a:r>
              <a:rPr lang="en-US" altLang="ja-JP" sz="1700" b="1" dirty="0" smtClean="0"/>
              <a:t>Parents</a:t>
            </a:r>
          </a:p>
          <a:p>
            <a:pPr algn="r"/>
            <a:r>
              <a:rPr kumimoji="1" lang="en-US" altLang="ja-JP" sz="1700" b="1" dirty="0" smtClean="0"/>
              <a:t>Trouble</a:t>
            </a:r>
          </a:p>
          <a:p>
            <a:pPr algn="r"/>
            <a:r>
              <a:rPr lang="en-US" altLang="ja-JP" sz="1700" b="1" dirty="0" smtClean="0"/>
              <a:t>Among teachers</a:t>
            </a:r>
          </a:p>
          <a:p>
            <a:pPr algn="r"/>
            <a:r>
              <a:rPr kumimoji="1" lang="en-US" altLang="ja-JP" sz="1700" b="1" dirty="0" smtClean="0"/>
              <a:t>Homeroom teacher</a:t>
            </a:r>
          </a:p>
          <a:p>
            <a:pPr algn="r"/>
            <a:r>
              <a:rPr lang="en-US" altLang="ja-JP" sz="1700" b="1" dirty="0" smtClean="0"/>
              <a:t>Friends</a:t>
            </a:r>
            <a:endParaRPr kumimoji="1" lang="ja-JP" altLang="en-US" sz="1700" b="1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851920" y="2708920"/>
            <a:ext cx="5410944" cy="49006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Q1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Troubles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12160" y="5733256"/>
            <a:ext cx="261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(Left: female, Right: male)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99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A1A-AF2A-4A78-B287-4E7EDD53F76B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4" y="116632"/>
            <a:ext cx="5669483" cy="6494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787509" y="116632"/>
            <a:ext cx="189122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b="1" dirty="0" smtClean="0"/>
              <a:t>Student</a:t>
            </a:r>
          </a:p>
          <a:p>
            <a:pPr algn="r"/>
            <a:r>
              <a:rPr lang="en-US" altLang="ja-JP" sz="1600" b="1" dirty="0" smtClean="0"/>
              <a:t>Child</a:t>
            </a:r>
          </a:p>
          <a:p>
            <a:pPr algn="r"/>
            <a:r>
              <a:rPr kumimoji="1" lang="en-US" altLang="ja-JP" sz="1600" b="1" dirty="0" smtClean="0"/>
              <a:t>Self</a:t>
            </a:r>
          </a:p>
          <a:p>
            <a:pPr algn="r"/>
            <a:r>
              <a:rPr lang="en-US" altLang="ja-JP" sz="1600" b="1" dirty="0" smtClean="0"/>
              <a:t>Class</a:t>
            </a:r>
          </a:p>
          <a:p>
            <a:pPr algn="r"/>
            <a:r>
              <a:rPr lang="en-US" altLang="ja-JP" sz="1600" b="1" dirty="0" smtClean="0"/>
              <a:t>Lesson</a:t>
            </a:r>
          </a:p>
          <a:p>
            <a:pPr algn="r"/>
            <a:r>
              <a:rPr kumimoji="1" lang="en-US" altLang="ja-JP" sz="1600" b="1" dirty="0" smtClean="0"/>
              <a:t>Pupil</a:t>
            </a:r>
          </a:p>
          <a:p>
            <a:pPr algn="r"/>
            <a:r>
              <a:rPr lang="en-US" altLang="ja-JP" sz="1600" b="1" dirty="0" smtClean="0"/>
              <a:t>Being</a:t>
            </a:r>
          </a:p>
          <a:p>
            <a:pPr algn="r"/>
            <a:r>
              <a:rPr kumimoji="1" lang="en-US" altLang="ja-JP" sz="1600" b="1" dirty="0" smtClean="0"/>
              <a:t>Trouble</a:t>
            </a:r>
          </a:p>
          <a:p>
            <a:pPr algn="r"/>
            <a:r>
              <a:rPr lang="en-US" altLang="ja-JP" sz="1600" b="1" dirty="0" smtClean="0"/>
              <a:t>Instruction</a:t>
            </a:r>
          </a:p>
          <a:p>
            <a:pPr algn="r"/>
            <a:r>
              <a:rPr kumimoji="1" lang="en-US" altLang="ja-JP" sz="1600" b="1" dirty="0" smtClean="0"/>
              <a:t>Class time</a:t>
            </a:r>
          </a:p>
          <a:p>
            <a:pPr algn="r"/>
            <a:r>
              <a:rPr lang="en-US" altLang="ja-JP" sz="1600" b="1" dirty="0" smtClean="0"/>
              <a:t>Recess time</a:t>
            </a:r>
          </a:p>
          <a:p>
            <a:pPr algn="r"/>
            <a:r>
              <a:rPr lang="en-US" altLang="ja-JP" sz="1600" b="1" dirty="0" smtClean="0"/>
              <a:t>Teachers</a:t>
            </a:r>
          </a:p>
          <a:p>
            <a:pPr algn="r"/>
            <a:r>
              <a:rPr lang="en-US" altLang="ja-JP" sz="1600" b="1" dirty="0" smtClean="0"/>
              <a:t>Think</a:t>
            </a:r>
          </a:p>
          <a:p>
            <a:pPr algn="r"/>
            <a:r>
              <a:rPr lang="en-US" altLang="ja-JP" sz="1600" b="1" dirty="0" smtClean="0"/>
              <a:t>Time</a:t>
            </a:r>
          </a:p>
          <a:p>
            <a:pPr algn="r"/>
            <a:r>
              <a:rPr lang="en-US" altLang="ja-JP" sz="1600" b="1" dirty="0" smtClean="0"/>
              <a:t>Place</a:t>
            </a:r>
          </a:p>
          <a:p>
            <a:pPr algn="r"/>
            <a:r>
              <a:rPr lang="en-US" altLang="ja-JP" sz="1600" b="1" dirty="0" smtClean="0"/>
              <a:t>Many</a:t>
            </a:r>
          </a:p>
          <a:p>
            <a:pPr algn="r"/>
            <a:r>
              <a:rPr lang="en-US" altLang="ja-JP" sz="1600" b="1" dirty="0" smtClean="0"/>
              <a:t>Say</a:t>
            </a:r>
          </a:p>
          <a:p>
            <a:pPr algn="r"/>
            <a:r>
              <a:rPr lang="en-US" altLang="ja-JP" sz="1600" b="1" dirty="0" smtClean="0"/>
              <a:t>Emerge</a:t>
            </a:r>
          </a:p>
          <a:p>
            <a:pPr algn="r"/>
            <a:r>
              <a:rPr lang="en-US" altLang="ja-JP" sz="1600" b="1" dirty="0" smtClean="0"/>
              <a:t>Task</a:t>
            </a:r>
          </a:p>
          <a:p>
            <a:pPr algn="r"/>
            <a:r>
              <a:rPr lang="en-US" altLang="ja-JP" sz="1600" b="1" dirty="0" smtClean="0"/>
              <a:t>Words</a:t>
            </a:r>
          </a:p>
          <a:p>
            <a:pPr algn="r"/>
            <a:r>
              <a:rPr lang="en-US" altLang="ja-JP" sz="1600" b="1" dirty="0" smtClean="0"/>
              <a:t>Behavior</a:t>
            </a:r>
          </a:p>
          <a:p>
            <a:pPr algn="r"/>
            <a:r>
              <a:rPr lang="en-US" altLang="ja-JP" sz="1600" b="1" dirty="0" smtClean="0"/>
              <a:t>Make</a:t>
            </a:r>
          </a:p>
          <a:p>
            <a:pPr algn="r"/>
            <a:r>
              <a:rPr lang="en-US" altLang="ja-JP" sz="1600" b="1" dirty="0" smtClean="0"/>
              <a:t>Violence</a:t>
            </a:r>
          </a:p>
          <a:p>
            <a:pPr algn="r"/>
            <a:r>
              <a:rPr lang="en-US" altLang="ja-JP" sz="1600" b="1" dirty="0" smtClean="0"/>
              <a:t>Responsible person</a:t>
            </a:r>
          </a:p>
          <a:p>
            <a:pPr algn="r"/>
            <a:r>
              <a:rPr lang="en-US" altLang="ja-JP" sz="1600" b="1" dirty="0" smtClean="0"/>
              <a:t>Good</a:t>
            </a:r>
          </a:p>
          <a:p>
            <a:pPr algn="r"/>
            <a:endParaRPr kumimoji="1" lang="ja-JP" altLang="en-US" sz="1600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40152" y="4221088"/>
            <a:ext cx="2952328" cy="43204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Q2 </a:t>
            </a:r>
            <a:r>
              <a:rPr kumimoji="1" lang="en-US" altLang="ja-JP" dirty="0" smtClean="0"/>
              <a:t>Conflicts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81205" y="5445224"/>
            <a:ext cx="261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(Left: female, Right: male)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77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617</Words>
  <Application>Microsoft Office PowerPoint</Application>
  <PresentationFormat>画面に合わせる (4:3)</PresentationFormat>
  <Paragraphs>199</Paragraphs>
  <Slides>15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Conflict resolution educational program through collaborative learning for school teachers   ITO, Takehiko (Wako University) SUGITA, Akihiro (Daito Bunka University) INOUE, Takayo (Meiji Gakuin University) TAKABE Yuko (Yokohama National University)</vt:lpstr>
      <vt:lpstr>[Background]</vt:lpstr>
      <vt:lpstr>［Aim］</vt:lpstr>
      <vt:lpstr>[Methods] </vt:lpstr>
      <vt:lpstr>Presentation in the group work</vt:lpstr>
      <vt:lpstr>Diagrams by group work</vt:lpstr>
      <vt:lpstr>[Results] </vt:lpstr>
      <vt:lpstr>Q1　Troubles</vt:lpstr>
      <vt:lpstr>Q2 Conflicts</vt:lpstr>
      <vt:lpstr>Q3　group work</vt:lpstr>
      <vt:lpstr>Q4 Utilization  strategies</vt:lpstr>
      <vt:lpstr>Q５　Demand for further workshop </vt:lpstr>
      <vt:lpstr>[Conclusions] </vt:lpstr>
      <vt:lpstr>[Action/Impact] </vt:lpstr>
      <vt:lpstr>[References]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resolution educational program through collaborative learning for school teachers   Ito, T., Sugita, A., Inoue, T., &amp; Takabe, Y.  (2018, June)  Poster ICAP</dc:title>
  <dc:creator>Ito</dc:creator>
  <cp:lastModifiedBy>Ito</cp:lastModifiedBy>
  <cp:revision>38</cp:revision>
  <cp:lastPrinted>2018-06-25T00:48:06Z</cp:lastPrinted>
  <dcterms:created xsi:type="dcterms:W3CDTF">2018-05-15T06:03:23Z</dcterms:created>
  <dcterms:modified xsi:type="dcterms:W3CDTF">2018-06-25T00:48:11Z</dcterms:modified>
</cp:coreProperties>
</file>