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98" r:id="rId2"/>
    <p:sldId id="300" r:id="rId3"/>
    <p:sldId id="301" r:id="rId4"/>
    <p:sldId id="262" r:id="rId5"/>
    <p:sldId id="280" r:id="rId6"/>
    <p:sldId id="279" r:id="rId7"/>
    <p:sldId id="281" r:id="rId8"/>
    <p:sldId id="263" r:id="rId9"/>
    <p:sldId id="264" r:id="rId10"/>
    <p:sldId id="265" r:id="rId11"/>
    <p:sldId id="282" r:id="rId12"/>
    <p:sldId id="267" r:id="rId13"/>
    <p:sldId id="268" r:id="rId14"/>
    <p:sldId id="269" r:id="rId15"/>
    <p:sldId id="270" r:id="rId16"/>
    <p:sldId id="276" r:id="rId17"/>
    <p:sldId id="277" r:id="rId18"/>
    <p:sldId id="271" r:id="rId19"/>
    <p:sldId id="272" r:id="rId20"/>
    <p:sldId id="273" r:id="rId21"/>
    <p:sldId id="278" r:id="rId22"/>
    <p:sldId id="302" r:id="rId23"/>
    <p:sldId id="305" r:id="rId24"/>
    <p:sldId id="285" r:id="rId25"/>
    <p:sldId id="286" r:id="rId26"/>
    <p:sldId id="290" r:id="rId27"/>
    <p:sldId id="287" r:id="rId28"/>
    <p:sldId id="303" r:id="rId29"/>
    <p:sldId id="288" r:id="rId30"/>
    <p:sldId id="304" r:id="rId31"/>
    <p:sldId id="289" r:id="rId32"/>
    <p:sldId id="291" r:id="rId33"/>
    <p:sldId id="292" r:id="rId34"/>
    <p:sldId id="293" r:id="rId35"/>
    <p:sldId id="294" r:id="rId36"/>
    <p:sldId id="295" r:id="rId37"/>
    <p:sldId id="296" r:id="rId38"/>
    <p:sldId id="297" r:id="rId39"/>
    <p:sldId id="275" r:id="rId40"/>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30" autoAdjust="0"/>
    <p:restoredTop sz="99393" autoAdjust="0"/>
  </p:normalViewPr>
  <p:slideViewPr>
    <p:cSldViewPr>
      <p:cViewPr varScale="1">
        <p:scale>
          <a:sx n="115" d="100"/>
          <a:sy n="115" d="100"/>
        </p:scale>
        <p:origin x="-124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DF3F16D-C13D-4D30-BBDA-0BB010A78B1C}" type="datetimeFigureOut">
              <a:rPr kumimoji="1" lang="ja-JP" altLang="en-US" smtClean="0"/>
              <a:t>2018/11/26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2EB86EF5-CBBA-4492-ACAA-5492BDBDCF5A}" type="slidenum">
              <a:rPr kumimoji="1" lang="ja-JP" altLang="en-US" smtClean="0"/>
              <a:t>‹#›</a:t>
            </a:fld>
            <a:endParaRPr kumimoji="1" lang="ja-JP" altLang="en-US"/>
          </a:p>
        </p:txBody>
      </p:sp>
    </p:spTree>
    <p:extLst>
      <p:ext uri="{BB962C8B-B14F-4D97-AF65-F5344CB8AC3E}">
        <p14:creationId xmlns:p14="http://schemas.microsoft.com/office/powerpoint/2010/main" val="14895275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EB86EF5-CBBA-4492-ACAA-5492BDBDCF5A}" type="slidenum">
              <a:rPr kumimoji="1" lang="ja-JP" altLang="en-US" smtClean="0"/>
              <a:t>10</a:t>
            </a:fld>
            <a:endParaRPr kumimoji="1" lang="ja-JP" altLang="en-US"/>
          </a:p>
        </p:txBody>
      </p:sp>
    </p:spTree>
    <p:extLst>
      <p:ext uri="{BB962C8B-B14F-4D97-AF65-F5344CB8AC3E}">
        <p14:creationId xmlns:p14="http://schemas.microsoft.com/office/powerpoint/2010/main" val="239178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fld id="{36DF3EFF-8212-4396-BCDC-A7D22FCDCBF7}" type="slidenum">
              <a:rPr lang="en-US" altLang="ja-JP" smtClean="0"/>
              <a:pPr/>
              <a:t>11</a:t>
            </a:fld>
            <a:endParaRPr lang="en-US" altLang="ja-JP"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extLst>
      <p:ext uri="{BB962C8B-B14F-4D97-AF65-F5344CB8AC3E}">
        <p14:creationId xmlns:p14="http://schemas.microsoft.com/office/powerpoint/2010/main" val="26704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92098CB-5B0C-4A0D-9A42-86DA4A433E8B}" type="datetime1">
              <a:rPr kumimoji="1" lang="ja-JP" altLang="en-US" smtClean="0"/>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153310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1E177A-2105-407E-8171-B46A80987B57}" type="datetime1">
              <a:rPr kumimoji="1" lang="ja-JP" altLang="en-US" smtClean="0"/>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46116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23D154-17A6-473C-B65A-A26C266FAEE5}" type="datetime1">
              <a:rPr kumimoji="1" lang="ja-JP" altLang="en-US" smtClean="0"/>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45386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022B574-3C42-4B05-A558-938DAACB5C99}" type="datetime1">
              <a:rPr kumimoji="1" lang="ja-JP" altLang="en-US" smtClean="0"/>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131884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89702B8-7282-49C8-AF59-14F2703027AF}" type="datetime1">
              <a:rPr kumimoji="1" lang="ja-JP" altLang="en-US" smtClean="0"/>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5335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B0BB14-B2EB-4914-929A-F71DC4D66008}" type="datetime1">
              <a:rPr kumimoji="1" lang="ja-JP" altLang="en-US" smtClean="0"/>
              <a:t>2018/11/26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45091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4C1337C-A04A-440F-A899-41A50389DD5B}" type="datetime1">
              <a:rPr kumimoji="1" lang="ja-JP" altLang="en-US" smtClean="0"/>
              <a:t>2018/11/26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6687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014C829-0159-49C3-BF82-0684591909B4}" type="datetime1">
              <a:rPr kumimoji="1" lang="ja-JP" altLang="en-US" smtClean="0"/>
              <a:t>2018/11/26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371177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DEA289-97E3-4022-8839-6B1B7FA14199}" type="datetime1">
              <a:rPr kumimoji="1" lang="ja-JP" altLang="en-US" smtClean="0"/>
              <a:t>2018/11/26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371724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2D8BD66-FC90-4058-A597-A2162A7EF972}" type="datetime1">
              <a:rPr kumimoji="1" lang="ja-JP" altLang="en-US" smtClean="0"/>
              <a:t>2018/11/26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266368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623000-5217-4769-B283-C5C88F629E56}" type="datetime1">
              <a:rPr kumimoji="1" lang="ja-JP" altLang="en-US" smtClean="0"/>
              <a:t>2018/11/26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376147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88C2B-CE5F-456E-903E-542BF8842F5F}" type="datetime1">
              <a:rPr kumimoji="1" lang="ja-JP" altLang="en-US" smtClean="0"/>
              <a:t>2018/11/26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97611-0FF7-473A-8949-86BB2B6AF969}" type="slidenum">
              <a:rPr kumimoji="1" lang="ja-JP" altLang="en-US" smtClean="0"/>
              <a:t>‹#›</a:t>
            </a:fld>
            <a:endParaRPr kumimoji="1" lang="ja-JP" altLang="en-US"/>
          </a:p>
        </p:txBody>
      </p:sp>
    </p:spTree>
    <p:extLst>
      <p:ext uri="{BB962C8B-B14F-4D97-AF65-F5344CB8AC3E}">
        <p14:creationId xmlns:p14="http://schemas.microsoft.com/office/powerpoint/2010/main" val="2949022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0425"/>
            <a:ext cx="8568952" cy="2450703"/>
          </a:xfrm>
        </p:spPr>
        <p:txBody>
          <a:bodyPr>
            <a:noAutofit/>
          </a:bodyPr>
          <a:lstStyle/>
          <a:p>
            <a:pPr algn="l"/>
            <a:r>
              <a:rPr lang="en-US" altLang="ja-JP" sz="2000" dirty="0"/>
              <a:t>2018</a:t>
            </a:r>
            <a:r>
              <a:rPr lang="ja-JP" altLang="en-US" sz="2000" dirty="0"/>
              <a:t>年</a:t>
            </a:r>
            <a:r>
              <a:rPr lang="en-US" altLang="ja-JP" sz="2000" dirty="0"/>
              <a:t>8</a:t>
            </a:r>
            <a:r>
              <a:rPr lang="ja-JP" altLang="en-US" sz="2000" dirty="0" smtClean="0"/>
              <a:t>月</a:t>
            </a:r>
            <a:r>
              <a:rPr lang="en-US" altLang="ja-JP" sz="2000" dirty="0" smtClean="0"/>
              <a:t>2</a:t>
            </a:r>
            <a:r>
              <a:rPr lang="ja-JP" altLang="en-US" sz="2000" dirty="0" smtClean="0"/>
              <a:t>４日</a:t>
            </a:r>
            <a:r>
              <a:rPr kumimoji="1" lang="en-US" altLang="ja-JP" sz="2000" dirty="0" smtClean="0"/>
              <a:t>V</a:t>
            </a:r>
            <a:r>
              <a:rPr kumimoji="1" lang="ja-JP" altLang="en-US" sz="2000" dirty="0" smtClean="0"/>
              <a:t>３</a:t>
            </a:r>
            <a:r>
              <a:rPr kumimoji="1" lang="en-US" altLang="ja-JP" sz="2000" dirty="0" smtClean="0"/>
              <a:t>    G288 </a:t>
            </a:r>
            <a:r>
              <a:rPr kumimoji="1" lang="ja-JP" altLang="en-US" sz="2000" dirty="0" smtClean="0"/>
              <a:t>会長講演　</a:t>
            </a:r>
            <a:r>
              <a:rPr kumimoji="1" lang="en-US" altLang="ja-JP" sz="2000" dirty="0" smtClean="0"/>
              <a:t>ISLIS</a:t>
            </a:r>
            <a:br>
              <a:rPr kumimoji="1" lang="en-US" altLang="ja-JP" sz="2000" dirty="0" smtClean="0"/>
            </a:br>
            <a:r>
              <a:rPr lang="ja-JP" altLang="en-US" sz="2000" dirty="0"/>
              <a:t/>
            </a:r>
            <a:br>
              <a:rPr lang="ja-JP" altLang="en-US" sz="2000" dirty="0"/>
            </a:br>
            <a:r>
              <a:rPr lang="ja-JP" altLang="en-US" sz="3200" dirty="0"/>
              <a:t>松谷</a:t>
            </a:r>
            <a:r>
              <a:rPr lang="ja-JP" altLang="en-US" sz="3200" dirty="0" err="1"/>
              <a:t>みよ</a:t>
            </a:r>
            <a:r>
              <a:rPr lang="ja-JP" altLang="en-US" sz="3200" dirty="0"/>
              <a:t>子の収集した民話における臨死体験</a:t>
            </a:r>
            <a:br>
              <a:rPr lang="ja-JP" altLang="en-US" sz="3200" dirty="0"/>
            </a:br>
            <a:r>
              <a:rPr lang="ja-JP" altLang="en-US" sz="2000" dirty="0"/>
              <a:t/>
            </a:r>
            <a:br>
              <a:rPr lang="ja-JP" altLang="en-US" sz="2000" dirty="0"/>
            </a:br>
            <a:r>
              <a:rPr lang="ja-JP" altLang="en-US" sz="2000" dirty="0"/>
              <a:t>童話作家で有名な松谷みよ子の</a:t>
            </a:r>
            <a:r>
              <a:rPr lang="en-US" altLang="ja-JP" sz="2000" dirty="0"/>
              <a:t>『</a:t>
            </a:r>
            <a:r>
              <a:rPr lang="ja-JP" altLang="en-US" sz="2000" dirty="0"/>
              <a:t>現代民話考</a:t>
            </a:r>
            <a:r>
              <a:rPr lang="en-US" altLang="ja-JP" sz="2000" dirty="0"/>
              <a:t>5</a:t>
            </a:r>
            <a:r>
              <a:rPr lang="ja-JP" altLang="en-US" sz="2000" dirty="0"/>
              <a:t>　あの世へ行った話・死の話・生まれ変わり</a:t>
            </a:r>
            <a:r>
              <a:rPr lang="en-US" altLang="ja-JP" sz="2000" dirty="0"/>
              <a:t>』</a:t>
            </a:r>
            <a:r>
              <a:rPr lang="ja-JP" altLang="en-US" sz="2000" dirty="0"/>
              <a:t>（立風書房</a:t>
            </a:r>
            <a:r>
              <a:rPr lang="en-US" altLang="ja-JP" sz="2000" dirty="0"/>
              <a:t>1986/ </a:t>
            </a:r>
            <a:r>
              <a:rPr lang="ja-JP" altLang="en-US" sz="2000" dirty="0"/>
              <a:t>ちくま文庫</a:t>
            </a:r>
            <a:r>
              <a:rPr lang="en-US" altLang="ja-JP" sz="2000" dirty="0"/>
              <a:t>2003</a:t>
            </a:r>
            <a:r>
              <a:rPr lang="ja-JP" altLang="en-US" sz="2000" dirty="0"/>
              <a:t>）には臨死体験が</a:t>
            </a:r>
            <a:r>
              <a:rPr lang="en-US" altLang="ja-JP" sz="2000" dirty="0"/>
              <a:t>246</a:t>
            </a:r>
            <a:r>
              <a:rPr lang="ja-JP" altLang="en-US" sz="2000" dirty="0"/>
              <a:t>話収録されている</a:t>
            </a:r>
            <a:r>
              <a:rPr lang="ja-JP" altLang="en-US" sz="2000" dirty="0" smtClean="0"/>
              <a:t>。</a:t>
            </a:r>
            <a:r>
              <a:rPr lang="en-US" altLang="ja-JP" sz="2000" dirty="0" smtClean="0"/>
              <a:t/>
            </a:r>
            <a:br>
              <a:rPr lang="en-US" altLang="ja-JP" sz="2000" dirty="0" smtClean="0"/>
            </a:br>
            <a:r>
              <a:rPr lang="ja-JP" altLang="en-US" sz="2000" dirty="0" smtClean="0"/>
              <a:t>この</a:t>
            </a:r>
            <a:r>
              <a:rPr lang="ja-JP" altLang="en-US" sz="2000" dirty="0"/>
              <a:t>記録はこれまで臨死体験研究では注目されてこなかった</a:t>
            </a:r>
            <a:r>
              <a:rPr lang="ja-JP" altLang="en-US" sz="2000" dirty="0" smtClean="0"/>
              <a:t>。</a:t>
            </a:r>
            <a:r>
              <a:rPr lang="en-US" altLang="ja-JP" sz="2000" dirty="0" smtClean="0"/>
              <a:t/>
            </a:r>
            <a:br>
              <a:rPr lang="en-US" altLang="ja-JP" sz="2000" dirty="0" smtClean="0"/>
            </a:br>
            <a:r>
              <a:rPr lang="ja-JP" altLang="en-US" sz="2000" dirty="0" smtClean="0"/>
              <a:t>今回</a:t>
            </a:r>
            <a:r>
              <a:rPr lang="ja-JP" altLang="en-US" sz="2000" dirty="0"/>
              <a:t>は各話の内容の質的分析と、テキストマイニングによる量的分析の結果を報告し、いとう・三浦</a:t>
            </a:r>
            <a:r>
              <a:rPr lang="en-US" altLang="ja-JP" sz="2000" dirty="0"/>
              <a:t>(2016)</a:t>
            </a:r>
            <a:r>
              <a:rPr lang="ja-JP" altLang="en-US" sz="2000" dirty="0"/>
              <a:t>などの先行研究と比較検討する</a:t>
            </a:r>
            <a:r>
              <a:rPr lang="ja-JP" altLang="en-US" sz="2000" dirty="0" smtClean="0"/>
              <a:t>。</a:t>
            </a:r>
            <a:r>
              <a:rPr lang="en-US" altLang="ja-JP" sz="2000" dirty="0" smtClean="0"/>
              <a:t/>
            </a:r>
            <a:br>
              <a:rPr lang="en-US" altLang="ja-JP" sz="2000" dirty="0" smtClean="0"/>
            </a:br>
            <a:r>
              <a:rPr lang="ja-JP" altLang="en-US" sz="2000" dirty="0"/>
              <a:t/>
            </a:r>
            <a:br>
              <a:rPr lang="ja-JP" altLang="en-US" sz="2000" dirty="0"/>
            </a:br>
            <a:r>
              <a:rPr lang="en-US" altLang="ja-JP" sz="2000" dirty="0"/>
              <a:t>Keywords: </a:t>
            </a:r>
            <a:r>
              <a:rPr lang="ja-JP" altLang="en-US" sz="2000" dirty="0"/>
              <a:t>臨死体験、民話、ナラティブ、テキストマイニング、</a:t>
            </a:r>
            <a:br>
              <a:rPr lang="ja-JP" altLang="en-US" sz="2000" dirty="0"/>
            </a:br>
            <a:r>
              <a:rPr lang="en-US" altLang="ja-JP" sz="2000" dirty="0" smtClean="0"/>
              <a:t/>
            </a:r>
            <a:br>
              <a:rPr lang="en-US" altLang="ja-JP" sz="2000" dirty="0" smtClean="0"/>
            </a:br>
            <a:r>
              <a:rPr lang="ja-JP" altLang="en-US" sz="2400" dirty="0"/>
              <a:t>いとう </a:t>
            </a:r>
            <a:r>
              <a:rPr lang="ja-JP" altLang="en-US" sz="2400" dirty="0" smtClean="0"/>
              <a:t>たけひこ</a:t>
            </a:r>
            <a:r>
              <a:rPr lang="ja-JP" altLang="en-US" sz="2000" dirty="0" smtClean="0"/>
              <a:t>　和光</a:t>
            </a:r>
            <a:r>
              <a:rPr lang="ja-JP" altLang="en-US" sz="2000" dirty="0"/>
              <a:t>大学（日本、東京）</a:t>
            </a:r>
            <a:br>
              <a:rPr lang="ja-JP" altLang="en-US" sz="2000" dirty="0"/>
            </a:br>
            <a:r>
              <a:rPr lang="en-US" altLang="ja-JP" sz="2000" dirty="0" smtClean="0"/>
              <a:t/>
            </a:r>
            <a:br>
              <a:rPr lang="en-US" altLang="ja-JP" sz="2000" dirty="0" smtClean="0"/>
            </a:br>
            <a:r>
              <a:rPr lang="ja-JP" altLang="en-US" sz="2000" dirty="0" smtClean="0"/>
              <a:t>高野山近く　天然温泉「</a:t>
            </a:r>
            <a:r>
              <a:rPr lang="ja-JP" altLang="en-US" sz="2000" dirty="0" err="1" smtClean="0"/>
              <a:t>ゆの</a:t>
            </a:r>
            <a:r>
              <a:rPr lang="ja-JP" altLang="en-US" sz="2000" dirty="0" smtClean="0"/>
              <a:t>里」合宿　　</a:t>
            </a:r>
            <a:r>
              <a:rPr lang="en-US" altLang="ja-JP" sz="2000" dirty="0" smtClean="0"/>
              <a:t>2018</a:t>
            </a:r>
            <a:r>
              <a:rPr lang="ja-JP" altLang="en-US" sz="2000" dirty="0"/>
              <a:t>年</a:t>
            </a:r>
            <a:r>
              <a:rPr lang="en-US" altLang="ja-JP" sz="2000" dirty="0"/>
              <a:t>8</a:t>
            </a:r>
            <a:r>
              <a:rPr lang="ja-JP" altLang="en-US" sz="2000" dirty="0" smtClean="0"/>
              <a:t>月</a:t>
            </a:r>
            <a:r>
              <a:rPr lang="en-US" altLang="ja-JP" sz="2000" dirty="0" smtClean="0"/>
              <a:t>25</a:t>
            </a:r>
            <a:r>
              <a:rPr lang="ja-JP" altLang="en-US" sz="2000" dirty="0" smtClean="0"/>
              <a:t>日（土）</a:t>
            </a:r>
            <a:r>
              <a:rPr lang="en-US" altLang="ja-JP" sz="2000" dirty="0" smtClean="0"/>
              <a:t>10:10-10:40</a:t>
            </a:r>
            <a:endParaRPr kumimoji="1" lang="ja-JP" altLang="en-US" sz="2000"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a:t>
            </a:fld>
            <a:endParaRPr kumimoji="1" lang="ja-JP" altLang="en-US"/>
          </a:p>
        </p:txBody>
      </p:sp>
    </p:spTree>
    <p:extLst>
      <p:ext uri="{BB962C8B-B14F-4D97-AF65-F5344CB8AC3E}">
        <p14:creationId xmlns:p14="http://schemas.microsoft.com/office/powerpoint/2010/main" val="336620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291264" cy="706090"/>
          </a:xfrm>
        </p:spPr>
        <p:txBody>
          <a:bodyPr>
            <a:normAutofit fontScale="90000"/>
          </a:bodyPr>
          <a:lstStyle/>
          <a:p>
            <a:r>
              <a:rPr lang="en-US" altLang="ja-JP" dirty="0"/>
              <a:t>3.2</a:t>
            </a:r>
            <a:r>
              <a:rPr lang="ja-JP" altLang="ja-JP" dirty="0"/>
              <a:t>　分析</a:t>
            </a:r>
            <a:r>
              <a:rPr lang="ja-JP" altLang="ja-JP" dirty="0" smtClean="0"/>
              <a:t>方法</a:t>
            </a:r>
            <a:endParaRPr kumimoji="1" lang="ja-JP" altLang="en-US" dirty="0"/>
          </a:p>
        </p:txBody>
      </p:sp>
      <p:sp>
        <p:nvSpPr>
          <p:cNvPr id="3" name="コンテンツ プレースホルダー 2"/>
          <p:cNvSpPr>
            <a:spLocks noGrp="1"/>
          </p:cNvSpPr>
          <p:nvPr>
            <p:ph idx="1"/>
          </p:nvPr>
        </p:nvSpPr>
        <p:spPr>
          <a:xfrm>
            <a:off x="323528" y="1268760"/>
            <a:ext cx="8352928" cy="2952328"/>
          </a:xfrm>
        </p:spPr>
        <p:txBody>
          <a:bodyPr>
            <a:normAutofit/>
          </a:bodyPr>
          <a:lstStyle/>
          <a:p>
            <a:pPr marL="0" indent="0">
              <a:buNone/>
            </a:pPr>
            <a:r>
              <a:rPr lang="ja-JP" altLang="ja-JP" sz="2800" dirty="0"/>
              <a:t>　これら臨死体験者の</a:t>
            </a:r>
            <a:r>
              <a:rPr lang="ja-JP" altLang="ja-JP" sz="2800" dirty="0">
                <a:solidFill>
                  <a:srgbClr val="FF0000"/>
                </a:solidFill>
              </a:rPr>
              <a:t>体験の語りの部分のみ</a:t>
            </a:r>
            <a:r>
              <a:rPr lang="ja-JP" altLang="ja-JP" sz="2800" dirty="0"/>
              <a:t>を再度テキスト化し、</a:t>
            </a:r>
            <a:r>
              <a:rPr lang="en-US" altLang="ja-JP" sz="2800" dirty="0"/>
              <a:t>Text Mining Studio Ver.5.1</a:t>
            </a:r>
            <a:r>
              <a:rPr lang="ja-JP" altLang="ja-JP" sz="2800" dirty="0"/>
              <a:t>により、テキストマイニングの手法を用いて内容語の分析をおこなった</a:t>
            </a:r>
            <a:r>
              <a:rPr lang="ja-JP" altLang="ja-JP" sz="2800" dirty="0" smtClean="0"/>
              <a:t>。</a:t>
            </a:r>
            <a:endParaRPr lang="en-US" altLang="ja-JP" sz="2800" dirty="0" smtClean="0"/>
          </a:p>
          <a:p>
            <a:pPr marL="0" indent="0">
              <a:buNone/>
            </a:pPr>
            <a:endParaRPr lang="en-US" altLang="ja-JP" sz="2800" dirty="0"/>
          </a:p>
          <a:p>
            <a:pPr marL="0" indent="0">
              <a:buNone/>
            </a:pPr>
            <a:r>
              <a:rPr lang="ja-JP" altLang="ja-JP" sz="2800" dirty="0" smtClean="0"/>
              <a:t>語り</a:t>
            </a:r>
            <a:r>
              <a:rPr lang="ja-JP" altLang="ja-JP" sz="2800" dirty="0"/>
              <a:t>のデータは体験者個人別に入力した。</a:t>
            </a:r>
            <a:endParaRPr kumimoji="1" lang="ja-JP" altLang="en-US" sz="2800"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10</a:t>
            </a:fld>
            <a:endParaRPr kumimoji="1" lang="ja-JP" altLang="en-US"/>
          </a:p>
        </p:txBody>
      </p:sp>
    </p:spTree>
    <p:extLst>
      <p:ext uri="{BB962C8B-B14F-4D97-AF65-F5344CB8AC3E}">
        <p14:creationId xmlns:p14="http://schemas.microsoft.com/office/powerpoint/2010/main" val="370645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260350"/>
            <a:ext cx="9144000" cy="1209675"/>
          </a:xfrm>
        </p:spPr>
        <p:txBody>
          <a:bodyPr>
            <a:normAutofit fontScale="90000"/>
          </a:bodyPr>
          <a:lstStyle/>
          <a:p>
            <a:pPr eaLnBrk="1" hangingPunct="1"/>
            <a:r>
              <a:rPr lang="ja-JP" altLang="en-US" sz="4000" smtClean="0"/>
              <a:t>★表１　典型的な質的研究と量的研究と</a:t>
            </a:r>
            <a:br>
              <a:rPr lang="ja-JP" altLang="en-US" sz="4000" smtClean="0"/>
            </a:br>
            <a:r>
              <a:rPr lang="ja-JP" altLang="en-US" sz="4000" smtClean="0"/>
              <a:t>テキストマイニングとの比較</a:t>
            </a:r>
          </a:p>
        </p:txBody>
      </p:sp>
      <p:sp>
        <p:nvSpPr>
          <p:cNvPr id="5125" name="Rectangle 3"/>
          <p:cNvSpPr>
            <a:spLocks noGrp="1" noChangeArrowheads="1"/>
          </p:cNvSpPr>
          <p:nvPr>
            <p:ph idx="1"/>
          </p:nvPr>
        </p:nvSpPr>
        <p:spPr>
          <a:xfrm>
            <a:off x="0" y="1412875"/>
            <a:ext cx="9144000" cy="5040313"/>
          </a:xfrm>
        </p:spPr>
        <p:txBody>
          <a:bodyPr/>
          <a:lstStyle/>
          <a:p>
            <a:pPr eaLnBrk="1" hangingPunct="1">
              <a:lnSpc>
                <a:spcPct val="90000"/>
              </a:lnSpc>
              <a:buFontTx/>
              <a:buNone/>
            </a:pPr>
            <a:r>
              <a:rPr lang="en-US" altLang="ja-JP" sz="2800" dirty="0" smtClean="0"/>
              <a:t>---------------------------------------------------------------------------</a:t>
            </a:r>
          </a:p>
          <a:p>
            <a:pPr eaLnBrk="1" hangingPunct="1">
              <a:lnSpc>
                <a:spcPct val="90000"/>
              </a:lnSpc>
              <a:buFontTx/>
              <a:buNone/>
            </a:pPr>
            <a:r>
              <a:rPr lang="ja-JP" altLang="en-US" sz="2800" dirty="0" smtClean="0"/>
              <a:t>方法　　　　　		データ　　　　　　　　分析方法</a:t>
            </a:r>
          </a:p>
          <a:p>
            <a:pPr eaLnBrk="1" hangingPunct="1">
              <a:lnSpc>
                <a:spcPct val="90000"/>
              </a:lnSpc>
              <a:buFontTx/>
              <a:buNone/>
            </a:pPr>
            <a:r>
              <a:rPr lang="en-US" altLang="ja-JP" sz="2800" dirty="0" smtClean="0"/>
              <a:t>---------------------------------------------------------------------------</a:t>
            </a:r>
          </a:p>
          <a:p>
            <a:pPr eaLnBrk="1" hangingPunct="1">
              <a:lnSpc>
                <a:spcPct val="90000"/>
              </a:lnSpc>
              <a:buFontTx/>
              <a:buNone/>
            </a:pPr>
            <a:r>
              <a:rPr lang="ja-JP" altLang="en-US" sz="2800" dirty="0" smtClean="0"/>
              <a:t>量的研究　　　	　　数値（量的データ）　　量的分析（統計）</a:t>
            </a:r>
          </a:p>
          <a:p>
            <a:pPr eaLnBrk="1" hangingPunct="1">
              <a:lnSpc>
                <a:spcPct val="90000"/>
              </a:lnSpc>
              <a:buFontTx/>
              <a:buNone/>
            </a:pPr>
            <a:r>
              <a:rPr lang="ja-JP" altLang="en-US" sz="2800" dirty="0" smtClean="0"/>
              <a:t>質的研究　　　	　　文字（質的データ）　　質的分析</a:t>
            </a:r>
          </a:p>
          <a:p>
            <a:pPr eaLnBrk="1" hangingPunct="1">
              <a:lnSpc>
                <a:spcPct val="90000"/>
              </a:lnSpc>
              <a:buFontTx/>
              <a:buNone/>
            </a:pPr>
            <a:r>
              <a:rPr lang="ja-JP" altLang="en-US" sz="2800" dirty="0" smtClean="0"/>
              <a:t>データマイニング　　　数値（量的データ）　量的分析（統計）　</a:t>
            </a:r>
          </a:p>
          <a:p>
            <a:pPr eaLnBrk="1" hangingPunct="1">
              <a:lnSpc>
                <a:spcPct val="90000"/>
              </a:lnSpc>
              <a:buFontTx/>
              <a:buNone/>
            </a:pPr>
            <a:r>
              <a:rPr lang="ja-JP" altLang="en-US" sz="2800" b="1" dirty="0" smtClean="0">
                <a:solidFill>
                  <a:srgbClr val="FF0000"/>
                </a:solidFill>
              </a:rPr>
              <a:t>テキストマイニング     文字（質的データ）　量的分析（統計）</a:t>
            </a:r>
          </a:p>
          <a:p>
            <a:pPr eaLnBrk="1" hangingPunct="1">
              <a:lnSpc>
                <a:spcPct val="90000"/>
              </a:lnSpc>
              <a:buFontTx/>
              <a:buNone/>
            </a:pPr>
            <a:r>
              <a:rPr lang="en-US" altLang="ja-JP" sz="2800" dirty="0" smtClean="0"/>
              <a:t>---------------------------------------------------------------------------</a:t>
            </a:r>
          </a:p>
          <a:p>
            <a:pPr eaLnBrk="1" hangingPunct="1">
              <a:lnSpc>
                <a:spcPct val="90000"/>
              </a:lnSpc>
              <a:buFontTx/>
              <a:buNone/>
            </a:pPr>
            <a:r>
              <a:rPr lang="ja-JP" altLang="en-US" sz="2400" dirty="0" smtClean="0"/>
              <a:t>テキストマイニングは質的方法と量的方法との両方の特徴をもつ。</a:t>
            </a:r>
            <a:endParaRPr lang="en-US" altLang="ja-JP" sz="2400" dirty="0" smtClean="0"/>
          </a:p>
        </p:txBody>
      </p:sp>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fld id="{FA4B91CD-5D35-466A-853B-06CDFDB1EEA5}" type="slidenum">
              <a:rPr lang="en-US" altLang="ja-JP" sz="1400" smtClean="0"/>
              <a:pPr>
                <a:spcBef>
                  <a:spcPct val="0"/>
                </a:spcBef>
                <a:buFontTx/>
                <a:buNone/>
              </a:pPr>
              <a:t>11</a:t>
            </a:fld>
            <a:endParaRPr lang="en-US" altLang="ja-JP" sz="1400" smtClean="0"/>
          </a:p>
        </p:txBody>
      </p:sp>
      <p:sp>
        <p:nvSpPr>
          <p:cNvPr id="5123"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eaLnBrk="1" hangingPunct="1">
              <a:spcBef>
                <a:spcPct val="0"/>
              </a:spcBef>
              <a:buFontTx/>
              <a:buNone/>
            </a:pPr>
            <a:fld id="{41B6D092-3F9F-4AE4-8E6C-81B46B84217D}" type="slidenum">
              <a:rPr lang="en-US" altLang="ja-JP" sz="1400"/>
              <a:pPr algn="r" eaLnBrk="1" hangingPunct="1">
                <a:spcBef>
                  <a:spcPct val="0"/>
                </a:spcBef>
                <a:buFontTx/>
                <a:buNone/>
              </a:pPr>
              <a:t>11</a:t>
            </a:fld>
            <a:endParaRPr lang="en-US" altLang="ja-JP" sz="1400"/>
          </a:p>
        </p:txBody>
      </p:sp>
      <p:sp>
        <p:nvSpPr>
          <p:cNvPr id="5126" name="Text Box 4"/>
          <p:cNvSpPr txBox="1">
            <a:spLocks noChangeArrowheads="1"/>
          </p:cNvSpPr>
          <p:nvPr/>
        </p:nvSpPr>
        <p:spPr bwMode="auto">
          <a:xfrm>
            <a:off x="467544" y="5805264"/>
            <a:ext cx="8676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dirty="0"/>
              <a:t>※</a:t>
            </a:r>
            <a:r>
              <a:rPr lang="ja-JP" altLang="en-US" sz="2000" dirty="0"/>
              <a:t>小平朋江・伊藤武彦・松上伸丈・佐々木　彩（</a:t>
            </a:r>
            <a:r>
              <a:rPr lang="en-US" altLang="ja-JP" sz="2000" dirty="0"/>
              <a:t>2007</a:t>
            </a:r>
            <a:r>
              <a:rPr lang="ja-JP" altLang="en-US" sz="2000" dirty="0"/>
              <a:t>）　テキストマイニングによるビデオ教材の分析：精神障害者への偏見低減教育のアカウンタビリティ向上をめざして　マクロ・カウンセリング研究</a:t>
            </a:r>
            <a:r>
              <a:rPr lang="en-US" altLang="ja-JP" sz="2000" dirty="0"/>
              <a:t>, 6, 16-31.</a:t>
            </a:r>
          </a:p>
        </p:txBody>
      </p:sp>
    </p:spTree>
    <p:extLst>
      <p:ext uri="{BB962C8B-B14F-4D97-AF65-F5344CB8AC3E}">
        <p14:creationId xmlns:p14="http://schemas.microsoft.com/office/powerpoint/2010/main" val="404734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a:t>
            </a:r>
            <a:r>
              <a:rPr lang="ja-JP" altLang="ja-JP" dirty="0" err="1"/>
              <a:t>．</a:t>
            </a:r>
            <a:r>
              <a:rPr lang="ja-JP" altLang="ja-JP" dirty="0" smtClean="0"/>
              <a:t>結果</a:t>
            </a:r>
            <a:r>
              <a:rPr lang="ja-JP" altLang="en-US" dirty="0" smtClean="0"/>
              <a:t>　</a:t>
            </a:r>
            <a:r>
              <a:rPr lang="en-US" altLang="ja-JP" dirty="0"/>
              <a:t>4.</a:t>
            </a:r>
            <a:r>
              <a:rPr lang="ja-JP" altLang="ja-JP" dirty="0"/>
              <a:t>１　基本</a:t>
            </a:r>
            <a:r>
              <a:rPr lang="ja-JP" altLang="ja-JP" dirty="0" smtClean="0"/>
              <a:t>情報</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ja-JP" dirty="0"/>
              <a:t>　</a:t>
            </a:r>
            <a:r>
              <a:rPr lang="ja-JP" altLang="en-US" dirty="0"/>
              <a:t>　</a:t>
            </a:r>
            <a:r>
              <a:rPr lang="en-US" altLang="ja-JP" dirty="0" smtClean="0"/>
              <a:t>23</a:t>
            </a:r>
            <a:r>
              <a:rPr lang="ja-JP" altLang="ja-JP" dirty="0" smtClean="0"/>
              <a:t>人</a:t>
            </a:r>
            <a:r>
              <a:rPr lang="ja-JP" altLang="en-US" dirty="0" smtClean="0"/>
              <a:t>の</a:t>
            </a:r>
            <a:r>
              <a:rPr lang="ja-JP" altLang="ja-JP" dirty="0" smtClean="0"/>
              <a:t>うち</a:t>
            </a:r>
            <a:r>
              <a:rPr lang="en-US" altLang="ja-JP" dirty="0"/>
              <a:t>1</a:t>
            </a:r>
            <a:r>
              <a:rPr lang="ja-JP" altLang="ja-JP" dirty="0"/>
              <a:t>人は臨死体験ではなかった、と断言している</a:t>
            </a:r>
            <a:r>
              <a:rPr lang="ja-JP" altLang="ja-JP" dirty="0" smtClean="0"/>
              <a:t>の</a:t>
            </a:r>
            <a:r>
              <a:rPr lang="ja-JP" altLang="en-US" dirty="0" smtClean="0"/>
              <a:t>で分析対象は</a:t>
            </a:r>
            <a:r>
              <a:rPr lang="en-US" altLang="ja-JP" dirty="0" smtClean="0"/>
              <a:t>22</a:t>
            </a:r>
            <a:r>
              <a:rPr lang="ja-JP" altLang="ja-JP" dirty="0"/>
              <a:t>人であった</a:t>
            </a:r>
            <a:r>
              <a:rPr lang="ja-JP" altLang="ja-JP" dirty="0" smtClean="0"/>
              <a:t>。</a:t>
            </a:r>
            <a:endParaRPr lang="en-US" altLang="ja-JP" dirty="0" smtClean="0"/>
          </a:p>
          <a:p>
            <a:pPr marL="0" indent="0">
              <a:buNone/>
            </a:pPr>
            <a:r>
              <a:rPr lang="ja-JP" altLang="en-US" dirty="0"/>
              <a:t>　</a:t>
            </a:r>
            <a:r>
              <a:rPr lang="en-US" altLang="ja-JP" dirty="0" smtClean="0"/>
              <a:t>1</a:t>
            </a:r>
            <a:r>
              <a:rPr lang="ja-JP" altLang="ja-JP" dirty="0"/>
              <a:t>人当たりの対話の文字数を表す平均行長は</a:t>
            </a:r>
            <a:r>
              <a:rPr lang="en-US" altLang="ja-JP" dirty="0"/>
              <a:t>5294.6</a:t>
            </a:r>
            <a:r>
              <a:rPr lang="ja-JP" altLang="ja-JP" dirty="0"/>
              <a:t>文字であった。総文数は</a:t>
            </a:r>
            <a:r>
              <a:rPr lang="en-US" altLang="ja-JP" dirty="0"/>
              <a:t>3705</a:t>
            </a:r>
            <a:r>
              <a:rPr lang="ja-JP" altLang="ja-JP" dirty="0"/>
              <a:t>文で、平均文長は</a:t>
            </a:r>
            <a:r>
              <a:rPr lang="en-US" altLang="ja-JP" dirty="0"/>
              <a:t>31.4</a:t>
            </a:r>
            <a:r>
              <a:rPr lang="ja-JP" altLang="ja-JP" dirty="0"/>
              <a:t>文字であった。</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12</a:t>
            </a:fld>
            <a:endParaRPr kumimoji="1" lang="ja-JP" altLang="en-US"/>
          </a:p>
        </p:txBody>
      </p:sp>
    </p:spTree>
    <p:extLst>
      <p:ext uri="{BB962C8B-B14F-4D97-AF65-F5344CB8AC3E}">
        <p14:creationId xmlns:p14="http://schemas.microsoft.com/office/powerpoint/2010/main" val="384145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562074"/>
          </a:xfrm>
        </p:spPr>
        <p:txBody>
          <a:bodyPr>
            <a:normAutofit fontScale="90000"/>
          </a:bodyPr>
          <a:lstStyle/>
          <a:p>
            <a:r>
              <a:rPr lang="ja-JP" altLang="ja-JP" dirty="0"/>
              <a:t>表</a:t>
            </a:r>
            <a:r>
              <a:rPr lang="en-US" altLang="ja-JP" dirty="0"/>
              <a:t>1 </a:t>
            </a:r>
            <a:r>
              <a:rPr lang="ja-JP" altLang="ja-JP" dirty="0"/>
              <a:t>一般名詞上位</a:t>
            </a:r>
            <a:r>
              <a:rPr lang="en-US" altLang="ja-JP" dirty="0"/>
              <a:t>26</a:t>
            </a:r>
            <a:r>
              <a:rPr lang="ja-JP" altLang="ja-JP" dirty="0"/>
              <a:t>語</a:t>
            </a:r>
            <a:r>
              <a:rPr lang="en-US" altLang="ja-JP" dirty="0"/>
              <a:t>(</a:t>
            </a:r>
            <a:r>
              <a:rPr lang="ja-JP" altLang="ja-JP" dirty="0"/>
              <a:t>頻度＝人数</a:t>
            </a:r>
            <a:r>
              <a:rPr lang="en-US" altLang="ja-JP" dirty="0" smtClean="0"/>
              <a:t>)</a:t>
            </a:r>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817892"/>
            <a:ext cx="7200800" cy="573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8B397611-0FF7-473A-8949-86BB2B6AF969}" type="slidenum">
              <a:rPr kumimoji="1" lang="ja-JP" altLang="en-US" smtClean="0"/>
              <a:t>13</a:t>
            </a:fld>
            <a:endParaRPr kumimoji="1" lang="ja-JP" altLang="en-US"/>
          </a:p>
        </p:txBody>
      </p:sp>
      <p:sp>
        <p:nvSpPr>
          <p:cNvPr id="4" name="右矢印 3"/>
          <p:cNvSpPr/>
          <p:nvPr/>
        </p:nvSpPr>
        <p:spPr>
          <a:xfrm>
            <a:off x="107504" y="49148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107504" y="28529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107504" y="54422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073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4.2</a:t>
            </a:r>
            <a:r>
              <a:rPr lang="ja-JP" altLang="ja-JP" dirty="0"/>
              <a:t>　単語頻度解析</a:t>
            </a:r>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lang="ja-JP" altLang="ja-JP" dirty="0"/>
              <a:t>　『証言・臨死体験』対象</a:t>
            </a:r>
            <a:r>
              <a:rPr lang="en-US" altLang="ja-JP" dirty="0"/>
              <a:t>22</a:t>
            </a:r>
            <a:r>
              <a:rPr lang="ja-JP" altLang="ja-JP" dirty="0"/>
              <a:t>人において、出現回数の多い上</a:t>
            </a:r>
            <a:r>
              <a:rPr lang="ja-JP" altLang="ja-JP" dirty="0" smtClean="0"/>
              <a:t>位</a:t>
            </a:r>
            <a:r>
              <a:rPr lang="ja-JP" altLang="en-US" dirty="0"/>
              <a:t>２６</a:t>
            </a:r>
            <a:r>
              <a:rPr lang="ja-JP" altLang="ja-JP" dirty="0" smtClean="0"/>
              <a:t>位</a:t>
            </a:r>
            <a:r>
              <a:rPr lang="ja-JP" altLang="ja-JP" dirty="0"/>
              <a:t>の単語は表</a:t>
            </a:r>
            <a:r>
              <a:rPr lang="en-US" altLang="ja-JP" dirty="0"/>
              <a:t>1</a:t>
            </a:r>
            <a:r>
              <a:rPr lang="ja-JP" altLang="ja-JP" dirty="0"/>
              <a:t>の通りである</a:t>
            </a:r>
            <a:r>
              <a:rPr lang="ja-JP" altLang="ja-JP" dirty="0" smtClean="0"/>
              <a:t>。</a:t>
            </a:r>
            <a:endParaRPr lang="en-US" altLang="ja-JP" dirty="0" smtClean="0"/>
          </a:p>
          <a:p>
            <a:pPr marL="0" indent="0">
              <a:buNone/>
            </a:pPr>
            <a:r>
              <a:rPr lang="ja-JP" altLang="en-US" dirty="0"/>
              <a:t>　</a:t>
            </a:r>
            <a:r>
              <a:rPr lang="ja-JP" altLang="ja-JP" dirty="0" smtClean="0"/>
              <a:t>臨死</a:t>
            </a:r>
            <a:r>
              <a:rPr lang="ja-JP" altLang="ja-JP" dirty="0"/>
              <a:t>体験中に人物を見た人を「</a:t>
            </a:r>
            <a:r>
              <a:rPr lang="ja-JP" altLang="ja-JP" dirty="0">
                <a:solidFill>
                  <a:srgbClr val="FF0000"/>
                </a:solidFill>
              </a:rPr>
              <a:t>男</a:t>
            </a:r>
            <a:r>
              <a:rPr lang="ja-JP" altLang="ja-JP" dirty="0"/>
              <a:t>」「</a:t>
            </a:r>
            <a:r>
              <a:rPr lang="ja-JP" altLang="ja-JP" dirty="0">
                <a:solidFill>
                  <a:srgbClr val="FF0000"/>
                </a:solidFill>
              </a:rPr>
              <a:t>女</a:t>
            </a:r>
            <a:r>
              <a:rPr lang="ja-JP" altLang="ja-JP" dirty="0"/>
              <a:t>」と</a:t>
            </a:r>
            <a:r>
              <a:rPr lang="en-US" altLang="ja-JP" dirty="0"/>
              <a:t>2</a:t>
            </a:r>
            <a:r>
              <a:rPr lang="ja-JP" altLang="ja-JP" dirty="0"/>
              <a:t>種に分け、さらに「</a:t>
            </a:r>
            <a:r>
              <a:rPr lang="ja-JP" altLang="ja-JP" dirty="0">
                <a:solidFill>
                  <a:srgbClr val="FF0000"/>
                </a:solidFill>
              </a:rPr>
              <a:t>花</a:t>
            </a:r>
            <a:r>
              <a:rPr lang="ja-JP" altLang="ja-JP" dirty="0"/>
              <a:t>」「</a:t>
            </a:r>
            <a:r>
              <a:rPr lang="ja-JP" altLang="ja-JP" dirty="0">
                <a:solidFill>
                  <a:srgbClr val="FF0000"/>
                </a:solidFill>
              </a:rPr>
              <a:t>花畑</a:t>
            </a:r>
            <a:r>
              <a:rPr lang="ja-JP" altLang="ja-JP" dirty="0"/>
              <a:t>」「</a:t>
            </a:r>
            <a:r>
              <a:rPr lang="ja-JP" altLang="ja-JP" dirty="0">
                <a:solidFill>
                  <a:srgbClr val="FF0000"/>
                </a:solidFill>
              </a:rPr>
              <a:t>川</a:t>
            </a:r>
            <a:r>
              <a:rPr lang="ja-JP" altLang="ja-JP" dirty="0"/>
              <a:t>」「</a:t>
            </a:r>
            <a:r>
              <a:rPr lang="ja-JP" altLang="ja-JP" dirty="0">
                <a:solidFill>
                  <a:srgbClr val="FF0000"/>
                </a:solidFill>
              </a:rPr>
              <a:t>三途の川</a:t>
            </a:r>
            <a:r>
              <a:rPr lang="ja-JP" altLang="ja-JP" dirty="0"/>
              <a:t>」「</a:t>
            </a:r>
            <a:r>
              <a:rPr lang="ja-JP" altLang="ja-JP" dirty="0">
                <a:solidFill>
                  <a:srgbClr val="FF0000"/>
                </a:solidFill>
              </a:rPr>
              <a:t>光</a:t>
            </a:r>
            <a:r>
              <a:rPr lang="ja-JP" altLang="ja-JP" dirty="0"/>
              <a:t>」の単語を含む原文を参照し、確認した。</a:t>
            </a:r>
          </a:p>
          <a:p>
            <a:pPr marL="0" indent="0">
              <a:buNone/>
            </a:pPr>
            <a:r>
              <a:rPr lang="ja-JP" altLang="ja-JP" dirty="0"/>
              <a:t>　臨死体験中に「男」を見た、という人物は</a:t>
            </a:r>
            <a:r>
              <a:rPr lang="en-US" altLang="ja-JP" dirty="0"/>
              <a:t>8</a:t>
            </a:r>
            <a:r>
              <a:rPr lang="ja-JP" altLang="ja-JP" dirty="0"/>
              <a:t>人であり女性を見た、という人物は「男」同様に</a:t>
            </a:r>
            <a:r>
              <a:rPr lang="en-US" altLang="ja-JP" dirty="0"/>
              <a:t>8</a:t>
            </a:r>
            <a:r>
              <a:rPr lang="ja-JP" altLang="ja-JP" dirty="0"/>
              <a:t>人だったが証言した人には差が生まれた</a:t>
            </a:r>
            <a:r>
              <a:rPr lang="ja-JP" altLang="ja-JP" dirty="0" smtClean="0"/>
              <a:t>。</a:t>
            </a:r>
            <a:endParaRPr lang="en-US" altLang="ja-JP" dirty="0" smtClean="0"/>
          </a:p>
          <a:p>
            <a:pPr marL="0" indent="0">
              <a:buNone/>
            </a:pPr>
            <a:r>
              <a:rPr lang="ja-JP" altLang="en-US" dirty="0"/>
              <a:t>　</a:t>
            </a:r>
            <a:r>
              <a:rPr lang="ja-JP" altLang="ja-JP" dirty="0" smtClean="0"/>
              <a:t>「</a:t>
            </a:r>
            <a:r>
              <a:rPr lang="ja-JP" altLang="ja-JP" dirty="0"/>
              <a:t>花</a:t>
            </a:r>
            <a:r>
              <a:rPr lang="ja-JP" altLang="ja-JP" dirty="0" smtClean="0"/>
              <a:t>」</a:t>
            </a:r>
            <a:r>
              <a:rPr lang="ja-JP" altLang="en-US" dirty="0"/>
              <a:t>は</a:t>
            </a:r>
            <a:r>
              <a:rPr lang="ja-JP" altLang="ja-JP" dirty="0" smtClean="0"/>
              <a:t>、</a:t>
            </a:r>
            <a:r>
              <a:rPr lang="ja-JP" altLang="ja-JP" dirty="0"/>
              <a:t>目撃者は</a:t>
            </a:r>
            <a:r>
              <a:rPr lang="en-US" altLang="ja-JP" dirty="0">
                <a:solidFill>
                  <a:srgbClr val="FF0000"/>
                </a:solidFill>
              </a:rPr>
              <a:t>12</a:t>
            </a:r>
            <a:r>
              <a:rPr lang="ja-JP" altLang="ja-JP" dirty="0">
                <a:solidFill>
                  <a:srgbClr val="FF0000"/>
                </a:solidFill>
              </a:rPr>
              <a:t>人</a:t>
            </a:r>
            <a:r>
              <a:rPr lang="ja-JP" altLang="ja-JP" dirty="0"/>
              <a:t>であった。「花畑」と表現した人の人数を調べるとさらに減り</a:t>
            </a:r>
            <a:r>
              <a:rPr lang="en-US" altLang="ja-JP" dirty="0">
                <a:solidFill>
                  <a:srgbClr val="FF0000"/>
                </a:solidFill>
              </a:rPr>
              <a:t>9</a:t>
            </a:r>
            <a:r>
              <a:rPr lang="ja-JP" altLang="ja-JP" dirty="0">
                <a:solidFill>
                  <a:srgbClr val="FF0000"/>
                </a:solidFill>
              </a:rPr>
              <a:t>人</a:t>
            </a:r>
            <a:r>
              <a:rPr lang="ja-JP" altLang="ja-JP" dirty="0"/>
              <a:t>となった。「川」も同じく、見たと証言した人は</a:t>
            </a:r>
            <a:r>
              <a:rPr lang="en-US" altLang="ja-JP" dirty="0"/>
              <a:t>14</a:t>
            </a:r>
            <a:r>
              <a:rPr lang="ja-JP" altLang="ja-JP" dirty="0"/>
              <a:t>人中</a:t>
            </a:r>
            <a:r>
              <a:rPr lang="en-US" altLang="ja-JP" dirty="0"/>
              <a:t>12</a:t>
            </a:r>
            <a:r>
              <a:rPr lang="ja-JP" altLang="ja-JP" dirty="0"/>
              <a:t>人</a:t>
            </a:r>
            <a:r>
              <a:rPr lang="ja-JP" altLang="ja-JP" dirty="0" smtClean="0"/>
              <a:t>で</a:t>
            </a:r>
            <a:r>
              <a:rPr lang="ja-JP" altLang="en-US" dirty="0" smtClean="0"/>
              <a:t>あった</a:t>
            </a:r>
            <a:r>
              <a:rPr lang="ja-JP" altLang="ja-JP" dirty="0" smtClean="0"/>
              <a:t>が</a:t>
            </a:r>
            <a:r>
              <a:rPr lang="ja-JP" altLang="ja-JP" dirty="0"/>
              <a:t>、それを「三途の川」であると考えたのは</a:t>
            </a:r>
            <a:r>
              <a:rPr lang="en-US" altLang="ja-JP" dirty="0"/>
              <a:t>6</a:t>
            </a:r>
            <a:r>
              <a:rPr lang="ja-JP" altLang="ja-JP" dirty="0"/>
              <a:t>人にまで下がる。また「光」を目撃したのは</a:t>
            </a:r>
            <a:r>
              <a:rPr lang="en-US" altLang="ja-JP" dirty="0"/>
              <a:t>9</a:t>
            </a:r>
            <a:r>
              <a:rPr lang="ja-JP" altLang="ja-JP" dirty="0"/>
              <a:t>人だった。</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14</a:t>
            </a:fld>
            <a:endParaRPr kumimoji="1" lang="ja-JP" altLang="en-US"/>
          </a:p>
        </p:txBody>
      </p:sp>
    </p:spTree>
    <p:extLst>
      <p:ext uri="{BB962C8B-B14F-4D97-AF65-F5344CB8AC3E}">
        <p14:creationId xmlns:p14="http://schemas.microsoft.com/office/powerpoint/2010/main" val="383212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4.2.1</a:t>
            </a:r>
            <a:r>
              <a:rPr lang="ja-JP" altLang="ja-JP" dirty="0"/>
              <a:t>　体験中に認識したものに焦点を当てた単語頻度</a:t>
            </a:r>
            <a:r>
              <a:rPr lang="ja-JP" altLang="ja-JP" dirty="0" smtClean="0"/>
              <a:t>解析</a:t>
            </a:r>
            <a:r>
              <a:rPr lang="ja-JP" altLang="en-US" dirty="0" smtClean="0"/>
              <a:t>　</a:t>
            </a:r>
            <a:r>
              <a:rPr lang="en-US" altLang="ja-JP" dirty="0" smtClean="0"/>
              <a:t>(1)</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ja-JP" dirty="0"/>
              <a:t>　臨死体験中に何かを見たという人</a:t>
            </a:r>
            <a:r>
              <a:rPr lang="ja-JP" altLang="ja-JP" dirty="0" smtClean="0"/>
              <a:t>は</a:t>
            </a:r>
            <a:r>
              <a:rPr lang="ja-JP" altLang="en-US" dirty="0" smtClean="0"/>
              <a:t>多い。</a:t>
            </a:r>
            <a:endParaRPr lang="en-US" altLang="ja-JP" dirty="0" smtClean="0"/>
          </a:p>
          <a:p>
            <a:r>
              <a:rPr lang="ja-JP" altLang="ja-JP" dirty="0" smtClean="0"/>
              <a:t>その</a:t>
            </a:r>
            <a:r>
              <a:rPr lang="ja-JP" altLang="ja-JP" dirty="0"/>
              <a:t>中でも</a:t>
            </a:r>
            <a:r>
              <a:rPr lang="ja-JP" altLang="ja-JP" dirty="0">
                <a:solidFill>
                  <a:srgbClr val="FF0000"/>
                </a:solidFill>
              </a:rPr>
              <a:t>光、川、人</a:t>
            </a:r>
            <a:r>
              <a:rPr lang="ja-JP" altLang="ja-JP" dirty="0"/>
              <a:t>、は特に多くほぼすべての人が見たといえる。また過去の自分に会ったという例まであった。</a:t>
            </a:r>
          </a:p>
          <a:p>
            <a:r>
              <a:rPr lang="ja-JP" altLang="ja-JP" dirty="0"/>
              <a:t>　臨死体験中に「男」を見た、というのは</a:t>
            </a:r>
            <a:r>
              <a:rPr lang="en-US" altLang="ja-JP" dirty="0"/>
              <a:t>8</a:t>
            </a:r>
            <a:r>
              <a:rPr lang="ja-JP" altLang="ja-JP" dirty="0"/>
              <a:t>人だった。父親、祖父なども含みカウントした。どの証言にも統一性はなく、はっきりと人物がわかるものや性別すら危うい人、呼ばれた、などバラバラである。</a:t>
            </a:r>
          </a:p>
          <a:p>
            <a:r>
              <a:rPr lang="ja-JP" altLang="ja-JP" dirty="0"/>
              <a:t>　女性を見た、という人物は「男」同様に</a:t>
            </a:r>
            <a:r>
              <a:rPr lang="en-US" altLang="ja-JP" dirty="0"/>
              <a:t>8</a:t>
            </a:r>
            <a:r>
              <a:rPr lang="ja-JP" altLang="ja-JP" dirty="0"/>
              <a:t>人だったが、証言した人には差が生まれた</a:t>
            </a:r>
            <a:r>
              <a:rPr lang="ja-JP" altLang="ja-JP" dirty="0" smtClean="0"/>
              <a:t>。</a:t>
            </a:r>
            <a:endParaRPr lang="en-US" altLang="ja-JP" dirty="0" smtClean="0"/>
          </a:p>
          <a:p>
            <a:r>
              <a:rPr lang="ja-JP" altLang="ja-JP" dirty="0" smtClean="0"/>
              <a:t>証言</a:t>
            </a:r>
            <a:r>
              <a:rPr lang="ja-JP" altLang="ja-JP" dirty="0"/>
              <a:t>自体に統一性はないものの「男」「女」どちらも見た人物は大体が、自分の子の姉弟、祖父母、もしくは親戚一同など人としてのつながりが近しい人物であることが明らかになった</a:t>
            </a:r>
            <a:r>
              <a:rPr lang="ja-JP" altLang="ja-JP" dirty="0" smtClean="0"/>
              <a:t>。</a:t>
            </a:r>
            <a:endParaRPr lang="ja-JP" altLang="ja-JP"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15</a:t>
            </a:fld>
            <a:endParaRPr kumimoji="1" lang="ja-JP" altLang="en-US"/>
          </a:p>
        </p:txBody>
      </p:sp>
    </p:spTree>
    <p:extLst>
      <p:ext uri="{BB962C8B-B14F-4D97-AF65-F5344CB8AC3E}">
        <p14:creationId xmlns:p14="http://schemas.microsoft.com/office/powerpoint/2010/main" val="304437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4.2.1</a:t>
            </a:r>
            <a:r>
              <a:rPr lang="ja-JP" altLang="en-US" dirty="0"/>
              <a:t>　体験中に認識したものに焦点を当てた単語頻度解析　</a:t>
            </a:r>
            <a:r>
              <a:rPr lang="en-US" altLang="ja-JP" dirty="0" smtClean="0"/>
              <a:t>(2)</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en-US" dirty="0"/>
              <a:t>　</a:t>
            </a:r>
            <a:r>
              <a:rPr lang="ja-JP" altLang="en-US" dirty="0" smtClean="0"/>
              <a:t>「</a:t>
            </a:r>
            <a:r>
              <a:rPr lang="ja-JP" altLang="en-US" dirty="0"/>
              <a:t>花</a:t>
            </a:r>
            <a:r>
              <a:rPr lang="ja-JP" altLang="en-US" dirty="0" smtClean="0"/>
              <a:t>」は</a:t>
            </a:r>
            <a:r>
              <a:rPr lang="en-US" altLang="ja-JP" dirty="0">
                <a:solidFill>
                  <a:srgbClr val="FF0000"/>
                </a:solidFill>
              </a:rPr>
              <a:t>14</a:t>
            </a:r>
            <a:r>
              <a:rPr lang="ja-JP" altLang="en-US" dirty="0">
                <a:solidFill>
                  <a:srgbClr val="FF0000"/>
                </a:solidFill>
              </a:rPr>
              <a:t>人</a:t>
            </a:r>
            <a:r>
              <a:rPr lang="ja-JP" altLang="en-US" dirty="0"/>
              <a:t>の人物が目撃した中、話題に取り上げていた。うち花を咲いた状態での目撃者は</a:t>
            </a:r>
            <a:r>
              <a:rPr lang="en-US" altLang="ja-JP" dirty="0">
                <a:solidFill>
                  <a:srgbClr val="FF0000"/>
                </a:solidFill>
              </a:rPr>
              <a:t>12</a:t>
            </a:r>
            <a:r>
              <a:rPr lang="ja-JP" altLang="en-US" dirty="0">
                <a:solidFill>
                  <a:srgbClr val="FF0000"/>
                </a:solidFill>
              </a:rPr>
              <a:t>人</a:t>
            </a:r>
            <a:r>
              <a:rPr lang="ja-JP" altLang="en-US" dirty="0"/>
              <a:t>であった</a:t>
            </a:r>
            <a:r>
              <a:rPr lang="ja-JP" altLang="en-US" dirty="0" smtClean="0"/>
              <a:t>。</a:t>
            </a:r>
            <a:endParaRPr lang="en-US" altLang="ja-JP" dirty="0" smtClean="0"/>
          </a:p>
          <a:p>
            <a:pPr marL="0" indent="0">
              <a:buNone/>
            </a:pPr>
            <a:r>
              <a:rPr lang="ja-JP" altLang="en-US" dirty="0"/>
              <a:t>　</a:t>
            </a:r>
            <a:r>
              <a:rPr lang="ja-JP" altLang="en-US" dirty="0" smtClean="0"/>
              <a:t>どの</a:t>
            </a:r>
            <a:r>
              <a:rPr lang="ja-JP" altLang="en-US" dirty="0"/>
              <a:t>人も一輪、二輪の少数の花ではなくあたり一面、見渡す</a:t>
            </a:r>
            <a:r>
              <a:rPr lang="ja-JP" altLang="en-US" dirty="0" smtClean="0"/>
              <a:t>限り</a:t>
            </a:r>
            <a:r>
              <a:rPr lang="ja-JP" altLang="en-US" dirty="0"/>
              <a:t>大量の花を咲かせていたという証言だ</a:t>
            </a:r>
            <a:r>
              <a:rPr lang="ja-JP" altLang="en-US" dirty="0" smtClean="0"/>
              <a:t>。</a:t>
            </a:r>
            <a:endParaRPr lang="en-US" altLang="ja-JP" dirty="0" smtClean="0"/>
          </a:p>
          <a:p>
            <a:pPr marL="0" indent="0">
              <a:buNone/>
            </a:pPr>
            <a:r>
              <a:rPr lang="ja-JP" altLang="en-US" dirty="0"/>
              <a:t>　</a:t>
            </a:r>
            <a:r>
              <a:rPr lang="ja-JP" altLang="en-US" dirty="0" smtClean="0"/>
              <a:t>色合い</a:t>
            </a:r>
            <a:r>
              <a:rPr lang="ja-JP" altLang="en-US" dirty="0"/>
              <a:t>は極彩色から単色のみと別れる。いずれも具体的な色を挙げている</a:t>
            </a:r>
            <a:r>
              <a:rPr lang="ja-JP" altLang="en-US" dirty="0" smtClean="0"/>
              <a:t>。</a:t>
            </a:r>
            <a:endParaRPr lang="en-US" altLang="ja-JP" dirty="0" smtClean="0"/>
          </a:p>
          <a:p>
            <a:pPr marL="0" indent="0">
              <a:buNone/>
            </a:pPr>
            <a:r>
              <a:rPr lang="ja-JP" altLang="en-US" dirty="0"/>
              <a:t>　</a:t>
            </a:r>
            <a:r>
              <a:rPr lang="ja-JP" altLang="en-US" dirty="0" smtClean="0"/>
              <a:t>「</a:t>
            </a:r>
            <a:r>
              <a:rPr lang="ja-JP" altLang="en-US" dirty="0"/>
              <a:t>花」という単語は使っているが、「つつじは生えていたが緑のまま花は咲かせていない。」という証言と「花を飾る藤棚のようなものの上に何かぐし</a:t>
            </a:r>
            <a:r>
              <a:rPr lang="ja-JP" altLang="en-US" dirty="0" err="1"/>
              <a:t>ゃぐしゃ</a:t>
            </a:r>
            <a:r>
              <a:rPr lang="ja-JP" altLang="en-US" dirty="0"/>
              <a:t>としたものが乗っていた。」と証言した人物が</a:t>
            </a:r>
            <a:r>
              <a:rPr lang="en-US" altLang="ja-JP" dirty="0"/>
              <a:t>2</a:t>
            </a:r>
            <a:r>
              <a:rPr lang="ja-JP" altLang="en-US" dirty="0"/>
              <a:t>人いた。</a:t>
            </a:r>
          </a:p>
          <a:p>
            <a:pPr marL="0" indent="0">
              <a:buNone/>
            </a:pPr>
            <a:r>
              <a:rPr lang="ja-JP" altLang="en-US" dirty="0"/>
              <a:t>　しかし「花畑」と表現した人の人数はさらに減り</a:t>
            </a:r>
            <a:r>
              <a:rPr lang="en-US" altLang="ja-JP" dirty="0"/>
              <a:t>9</a:t>
            </a:r>
            <a:r>
              <a:rPr lang="ja-JP" altLang="en-US" dirty="0"/>
              <a:t>人になった</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16</a:t>
            </a:fld>
            <a:endParaRPr kumimoji="1" lang="ja-JP" altLang="en-US"/>
          </a:p>
        </p:txBody>
      </p:sp>
    </p:spTree>
    <p:extLst>
      <p:ext uri="{BB962C8B-B14F-4D97-AF65-F5344CB8AC3E}">
        <p14:creationId xmlns:p14="http://schemas.microsoft.com/office/powerpoint/2010/main" val="3990575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4.2.1</a:t>
            </a:r>
            <a:r>
              <a:rPr lang="ja-JP" altLang="en-US" dirty="0"/>
              <a:t>　体験中に認識したものに焦点を当てた単語頻度解析　</a:t>
            </a:r>
            <a:r>
              <a:rPr lang="en-US" altLang="ja-JP" dirty="0" smtClean="0"/>
              <a:t>(3)</a:t>
            </a:r>
            <a:endParaRPr kumimoji="1" lang="ja-JP" altLang="en-US" dirty="0"/>
          </a:p>
        </p:txBody>
      </p:sp>
      <p:sp>
        <p:nvSpPr>
          <p:cNvPr id="3" name="コンテンツ プレースホルダー 2"/>
          <p:cNvSpPr>
            <a:spLocks noGrp="1"/>
          </p:cNvSpPr>
          <p:nvPr>
            <p:ph idx="1"/>
          </p:nvPr>
        </p:nvSpPr>
        <p:spPr>
          <a:xfrm>
            <a:off x="251520" y="1600200"/>
            <a:ext cx="8712968" cy="5069160"/>
          </a:xfrm>
        </p:spPr>
        <p:txBody>
          <a:bodyPr>
            <a:normAutofit fontScale="77500" lnSpcReduction="20000"/>
          </a:bodyPr>
          <a:lstStyle/>
          <a:p>
            <a:pPr marL="0" indent="0">
              <a:buNone/>
            </a:pPr>
            <a:r>
              <a:rPr lang="ja-JP" altLang="en-US" dirty="0"/>
              <a:t>　川についての証言したものは</a:t>
            </a:r>
            <a:r>
              <a:rPr lang="en-US" altLang="ja-JP" dirty="0">
                <a:solidFill>
                  <a:srgbClr val="FF0000"/>
                </a:solidFill>
              </a:rPr>
              <a:t>12</a:t>
            </a:r>
            <a:r>
              <a:rPr lang="ja-JP" altLang="en-US" dirty="0">
                <a:solidFill>
                  <a:srgbClr val="FF0000"/>
                </a:solidFill>
              </a:rPr>
              <a:t>人</a:t>
            </a:r>
            <a:r>
              <a:rPr lang="ja-JP" altLang="en-US" dirty="0"/>
              <a:t>いた</a:t>
            </a:r>
            <a:r>
              <a:rPr lang="ja-JP" altLang="en-US" dirty="0" smtClean="0"/>
              <a:t>。</a:t>
            </a:r>
            <a:endParaRPr lang="en-US" altLang="ja-JP" dirty="0" smtClean="0"/>
          </a:p>
          <a:p>
            <a:pPr marL="0" indent="0">
              <a:buNone/>
            </a:pPr>
            <a:r>
              <a:rPr lang="ja-JP" altLang="en-US" dirty="0" smtClean="0"/>
              <a:t>しかし</a:t>
            </a:r>
            <a:r>
              <a:rPr lang="ja-JP" altLang="en-US" dirty="0"/>
              <a:t>その</a:t>
            </a:r>
            <a:r>
              <a:rPr lang="en-US" altLang="ja-JP" dirty="0"/>
              <a:t>12</a:t>
            </a:r>
            <a:r>
              <a:rPr lang="ja-JP" altLang="en-US" dirty="0"/>
              <a:t>人中</a:t>
            </a:r>
            <a:r>
              <a:rPr lang="en-US" altLang="ja-JP" dirty="0"/>
              <a:t>10</a:t>
            </a:r>
            <a:r>
              <a:rPr lang="ja-JP" altLang="en-US" dirty="0"/>
              <a:t>人が「花」についての証言をしている人物であり、さらにそのうちの</a:t>
            </a:r>
            <a:r>
              <a:rPr lang="en-US" altLang="ja-JP" dirty="0">
                <a:solidFill>
                  <a:srgbClr val="FF0000"/>
                </a:solidFill>
              </a:rPr>
              <a:t>7</a:t>
            </a:r>
            <a:r>
              <a:rPr lang="ja-JP" altLang="en-US" dirty="0">
                <a:solidFill>
                  <a:srgbClr val="FF0000"/>
                </a:solidFill>
              </a:rPr>
              <a:t>人は「花畑」</a:t>
            </a:r>
            <a:r>
              <a:rPr lang="ja-JP" altLang="en-US" dirty="0"/>
              <a:t>について証言している。川を目撃した人は初めから自分が川の中にいる、川の目の前にいる、船や筏が浮かんでいたり橋が架かっていたりと、どこか川を渡れるもの、渡そうと促すようなものについての証言もまた少なくなかった。</a:t>
            </a:r>
          </a:p>
          <a:p>
            <a:pPr marL="0" indent="0">
              <a:buNone/>
            </a:pPr>
            <a:r>
              <a:rPr lang="ja-JP" altLang="en-US" dirty="0"/>
              <a:t>　「光」を目撃した人物は</a:t>
            </a:r>
            <a:r>
              <a:rPr lang="en-US" altLang="ja-JP" dirty="0">
                <a:solidFill>
                  <a:srgbClr val="FF0000"/>
                </a:solidFill>
              </a:rPr>
              <a:t>9</a:t>
            </a:r>
            <a:r>
              <a:rPr lang="ja-JP" altLang="en-US" dirty="0">
                <a:solidFill>
                  <a:srgbClr val="FF0000"/>
                </a:solidFill>
              </a:rPr>
              <a:t>人</a:t>
            </a:r>
            <a:r>
              <a:rPr lang="ja-JP" altLang="en-US" dirty="0"/>
              <a:t>である。今までの「花」や「川」は流れとして</a:t>
            </a:r>
            <a:r>
              <a:rPr lang="en-US" altLang="ja-JP" dirty="0"/>
              <a:t>1</a:t>
            </a:r>
            <a:r>
              <a:rPr lang="ja-JP" altLang="en-US" dirty="0"/>
              <a:t>セットのような形で出てきたがこちらは「川」の特徴を目撃していない人物が体験するという特徴が出た</a:t>
            </a:r>
            <a:r>
              <a:rPr lang="ja-JP" altLang="en-US" dirty="0" smtClean="0"/>
              <a:t>。</a:t>
            </a:r>
            <a:endParaRPr lang="en-US" altLang="ja-JP" dirty="0" smtClean="0"/>
          </a:p>
          <a:p>
            <a:pPr marL="0" indent="0">
              <a:buNone/>
            </a:pPr>
            <a:r>
              <a:rPr lang="ja-JP" altLang="en-US" dirty="0"/>
              <a:t>　</a:t>
            </a:r>
            <a:r>
              <a:rPr lang="en-US" altLang="ja-JP" dirty="0" smtClean="0">
                <a:solidFill>
                  <a:srgbClr val="FF0000"/>
                </a:solidFill>
              </a:rPr>
              <a:t>9</a:t>
            </a:r>
            <a:r>
              <a:rPr lang="ja-JP" altLang="en-US" dirty="0">
                <a:solidFill>
                  <a:srgbClr val="FF0000"/>
                </a:solidFill>
              </a:rPr>
              <a:t>人中</a:t>
            </a:r>
            <a:r>
              <a:rPr lang="en-US" altLang="ja-JP" dirty="0">
                <a:solidFill>
                  <a:srgbClr val="FF0000"/>
                </a:solidFill>
              </a:rPr>
              <a:t>5</a:t>
            </a:r>
            <a:r>
              <a:rPr lang="ja-JP" altLang="en-US" dirty="0">
                <a:solidFill>
                  <a:srgbClr val="FF0000"/>
                </a:solidFill>
              </a:rPr>
              <a:t>人が「川」を目撃していない。</a:t>
            </a:r>
            <a:r>
              <a:rPr lang="ja-JP" altLang="en-US" dirty="0"/>
              <a:t>「川」を目撃していない人の「光」の特徴は、</a:t>
            </a:r>
            <a:r>
              <a:rPr lang="ja-JP" altLang="en-US" dirty="0">
                <a:solidFill>
                  <a:srgbClr val="FF0000"/>
                </a:solidFill>
              </a:rPr>
              <a:t>強い光が自身に当たっている</a:t>
            </a:r>
            <a:r>
              <a:rPr lang="ja-JP" altLang="en-US" dirty="0"/>
              <a:t>ということだ。この特徴は</a:t>
            </a:r>
            <a:r>
              <a:rPr lang="ja-JP" altLang="en-US" dirty="0">
                <a:solidFill>
                  <a:srgbClr val="FF0000"/>
                </a:solidFill>
              </a:rPr>
              <a:t>西欧圏での臨死体験談によく見られる。</a:t>
            </a:r>
            <a:r>
              <a:rPr lang="ja-JP" altLang="en-US" dirty="0"/>
              <a:t>「光」と「川」どちらも見た人の証言には風景の一環としての「光」が多く「明るい」といった認識ともとれる表現だった</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17</a:t>
            </a:fld>
            <a:endParaRPr kumimoji="1" lang="ja-JP" altLang="en-US"/>
          </a:p>
        </p:txBody>
      </p:sp>
    </p:spTree>
    <p:extLst>
      <p:ext uri="{BB962C8B-B14F-4D97-AF65-F5344CB8AC3E}">
        <p14:creationId xmlns:p14="http://schemas.microsoft.com/office/powerpoint/2010/main" val="2666416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291264" cy="706090"/>
          </a:xfrm>
        </p:spPr>
        <p:txBody>
          <a:bodyPr>
            <a:noAutofit/>
          </a:bodyPr>
          <a:lstStyle/>
          <a:p>
            <a:r>
              <a:rPr lang="en-US" altLang="ja-JP" sz="3600" dirty="0"/>
              <a:t>4.2.2</a:t>
            </a:r>
            <a:r>
              <a:rPr lang="ja-JP" altLang="ja-JP" sz="3600" dirty="0"/>
              <a:t>　体験中に出会った</a:t>
            </a:r>
            <a:r>
              <a:rPr lang="ja-JP" altLang="ja-JP" sz="3600" dirty="0" smtClean="0"/>
              <a:t>人物の</a:t>
            </a:r>
            <a:r>
              <a:rPr lang="ja-JP" altLang="ja-JP" sz="3600" dirty="0"/>
              <a:t>頻度解析</a:t>
            </a:r>
            <a:endParaRPr kumimoji="1" lang="ja-JP" altLang="en-US" sz="3600" dirty="0"/>
          </a:p>
        </p:txBody>
      </p:sp>
      <p:sp>
        <p:nvSpPr>
          <p:cNvPr id="3" name="コンテンツ プレースホルダー 2"/>
          <p:cNvSpPr>
            <a:spLocks noGrp="1"/>
          </p:cNvSpPr>
          <p:nvPr>
            <p:ph idx="1"/>
          </p:nvPr>
        </p:nvSpPr>
        <p:spPr>
          <a:xfrm>
            <a:off x="107504" y="980728"/>
            <a:ext cx="8579296" cy="5145435"/>
          </a:xfrm>
        </p:spPr>
        <p:txBody>
          <a:bodyPr>
            <a:noAutofit/>
          </a:bodyPr>
          <a:lstStyle/>
          <a:p>
            <a:r>
              <a:rPr lang="ja-JP" altLang="ja-JP" sz="2300" dirty="0"/>
              <a:t>　臨死体験中に出会った人物は人により多様多種であり、また体験から目覚める時、誰かの声が聞こえたという例は非常に多い。検索を「名詞　一般」「名詞　固有名詞人名」に限定し、回数を調べた</a:t>
            </a:r>
            <a:r>
              <a:rPr lang="ja-JP" altLang="ja-JP" sz="2300" dirty="0" smtClean="0"/>
              <a:t>。</a:t>
            </a:r>
            <a:endParaRPr lang="ja-JP" altLang="ja-JP" sz="2300" dirty="0"/>
          </a:p>
          <a:p>
            <a:r>
              <a:rPr lang="ja-JP" altLang="ja-JP" sz="2300" dirty="0"/>
              <a:t>　一番多い名詞は単一で調べると</a:t>
            </a:r>
            <a:r>
              <a:rPr lang="ja-JP" altLang="ja-JP" sz="2300" dirty="0" smtClean="0"/>
              <a:t>「</a:t>
            </a:r>
            <a:r>
              <a:rPr lang="ja-JP" altLang="ja-JP" sz="2300" dirty="0">
                <a:solidFill>
                  <a:srgbClr val="FF0000"/>
                </a:solidFill>
              </a:rPr>
              <a:t>おじいちゃん</a:t>
            </a:r>
            <a:r>
              <a:rPr lang="ja-JP" altLang="ja-JP" sz="2300" dirty="0"/>
              <a:t>」</a:t>
            </a:r>
            <a:r>
              <a:rPr lang="ja-JP" altLang="ja-JP" sz="2300" dirty="0" smtClean="0"/>
              <a:t>だった</a:t>
            </a:r>
            <a:r>
              <a:rPr lang="ja-JP" altLang="ja-JP" sz="2300" dirty="0"/>
              <a:t>。同義語として「祖父」などの単語も含むが研究対象者が比較的高年齢層の人物が多いことから、すでに死亡している場合が多く臨死体験中の目撃数が上がったと考える。</a:t>
            </a:r>
          </a:p>
          <a:p>
            <a:r>
              <a:rPr lang="ja-JP" altLang="ja-JP" sz="2300" dirty="0"/>
              <a:t>　「母」「おかあさん」「おふくろ」「母親」など女親を指す単語は</a:t>
            </a:r>
            <a:r>
              <a:rPr lang="en-US" altLang="ja-JP" sz="2300" dirty="0"/>
              <a:t>4</a:t>
            </a:r>
            <a:r>
              <a:rPr lang="ja-JP" altLang="ja-JP" sz="2300" dirty="0"/>
              <a:t>回、「父」「親父」「お父さん」など男親をさす言葉は１回のみだった。呼び起こす声については人それぞれであり、人によっては飼っていた犬や相棒だったという馬、キリストに助けられたという話まであった。</a:t>
            </a:r>
          </a:p>
          <a:p>
            <a:r>
              <a:rPr lang="ja-JP" altLang="ja-JP" sz="2300" dirty="0"/>
              <a:t>　祖父母、親戚などは川の向こうから来るなと拒む声が多く、その場合、相手は</a:t>
            </a:r>
            <a:r>
              <a:rPr lang="ja-JP" altLang="ja-JP" sz="2300" dirty="0">
                <a:solidFill>
                  <a:srgbClr val="FF0000"/>
                </a:solidFill>
              </a:rPr>
              <a:t>死人</a:t>
            </a:r>
            <a:r>
              <a:rPr lang="ja-JP" altLang="ja-JP" sz="2300" dirty="0"/>
              <a:t>であることが多かった。</a:t>
            </a:r>
            <a:endParaRPr kumimoji="1" lang="ja-JP" altLang="en-US" sz="2300"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18</a:t>
            </a:fld>
            <a:endParaRPr kumimoji="1" lang="ja-JP" altLang="en-US"/>
          </a:p>
        </p:txBody>
      </p:sp>
    </p:spTree>
    <p:extLst>
      <p:ext uri="{BB962C8B-B14F-4D97-AF65-F5344CB8AC3E}">
        <p14:creationId xmlns:p14="http://schemas.microsoft.com/office/powerpoint/2010/main" val="3604773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4.3</a:t>
            </a:r>
            <a:r>
              <a:rPr lang="ja-JP" altLang="ja-JP" dirty="0"/>
              <a:t>　ポジティブ―ネガティブ</a:t>
            </a:r>
            <a:r>
              <a:rPr lang="ja-JP" altLang="ja-JP" dirty="0" smtClean="0"/>
              <a:t>分析</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ja-JP" b="1" dirty="0"/>
              <a:t>　</a:t>
            </a:r>
            <a:r>
              <a:rPr lang="ja-JP" altLang="ja-JP" dirty="0"/>
              <a:t>臨死体験の記述がポジティブかネガティブかの分析をおこなった</a:t>
            </a:r>
            <a:r>
              <a:rPr lang="ja-JP" altLang="ja-JP" dirty="0" smtClean="0"/>
              <a:t>。</a:t>
            </a:r>
            <a:endParaRPr lang="en-US" altLang="ja-JP" dirty="0" smtClean="0"/>
          </a:p>
          <a:p>
            <a:pPr marL="0" indent="0">
              <a:buNone/>
            </a:pPr>
            <a:r>
              <a:rPr lang="ja-JP" altLang="en-US" dirty="0"/>
              <a:t>　</a:t>
            </a:r>
            <a:r>
              <a:rPr lang="ja-JP" altLang="ja-JP" dirty="0" smtClean="0"/>
              <a:t>体験者</a:t>
            </a:r>
            <a:r>
              <a:rPr lang="ja-JP" altLang="ja-JP" dirty="0"/>
              <a:t>は体験中、「</a:t>
            </a:r>
            <a:r>
              <a:rPr lang="ja-JP" altLang="ja-JP" dirty="0">
                <a:solidFill>
                  <a:srgbClr val="FF0000"/>
                </a:solidFill>
              </a:rPr>
              <a:t>これまで味わったどんないい気持ちよりいい気持ち</a:t>
            </a:r>
            <a:r>
              <a:rPr lang="ja-JP" altLang="ja-JP" dirty="0"/>
              <a:t>」</a:t>
            </a:r>
            <a:r>
              <a:rPr lang="ja-JP" altLang="ja-JP" dirty="0" smtClean="0"/>
              <a:t>「</a:t>
            </a:r>
            <a:r>
              <a:rPr lang="ja-JP" altLang="en-US" dirty="0" smtClean="0">
                <a:solidFill>
                  <a:srgbClr val="FF0000"/>
                </a:solidFill>
              </a:rPr>
              <a:t>あんな良い気</a:t>
            </a:r>
            <a:r>
              <a:rPr lang="ja-JP" altLang="ja-JP" dirty="0" smtClean="0">
                <a:solidFill>
                  <a:srgbClr val="FF0000"/>
                </a:solidFill>
              </a:rPr>
              <a:t>持ち</a:t>
            </a:r>
            <a:r>
              <a:rPr lang="ja-JP" altLang="ja-JP" dirty="0">
                <a:solidFill>
                  <a:srgbClr val="FF0000"/>
                </a:solidFill>
              </a:rPr>
              <a:t>でいられるんだったら、死ぬのも悪く無いな</a:t>
            </a:r>
            <a:r>
              <a:rPr lang="ja-JP" altLang="ja-JP" dirty="0"/>
              <a:t>」といったポジティブな意見が非常に多いことがわかる</a:t>
            </a:r>
            <a:r>
              <a:rPr lang="ja-JP" altLang="ja-JP" dirty="0" smtClean="0"/>
              <a:t>。</a:t>
            </a:r>
            <a:endParaRPr lang="en-US" altLang="ja-JP" dirty="0" smtClean="0"/>
          </a:p>
          <a:p>
            <a:pPr marL="0" indent="0">
              <a:buNone/>
            </a:pPr>
            <a:r>
              <a:rPr lang="ja-JP" altLang="en-US" dirty="0"/>
              <a:t>　</a:t>
            </a:r>
            <a:r>
              <a:rPr lang="ja-JP" altLang="ja-JP" dirty="0" smtClean="0"/>
              <a:t>逆</a:t>
            </a:r>
            <a:r>
              <a:rPr lang="ja-JP" altLang="ja-JP" dirty="0"/>
              <a:t>に不評語は臨死体験前の</a:t>
            </a:r>
            <a:r>
              <a:rPr lang="ja-JP" altLang="ja-JP" dirty="0">
                <a:solidFill>
                  <a:srgbClr val="FF0000"/>
                </a:solidFill>
              </a:rPr>
              <a:t>怪我や病気に関する苦痛</a:t>
            </a:r>
            <a:r>
              <a:rPr lang="ja-JP" altLang="ja-JP" dirty="0"/>
              <a:t>が多く、最も多かった「状態」という言葉は、怪我や病気の具合がよくないといった意味合いでの使われ方が多く、臨死体験そのものの不評語は見当たらなかった。</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19</a:t>
            </a:fld>
            <a:endParaRPr kumimoji="1" lang="ja-JP" altLang="en-US"/>
          </a:p>
        </p:txBody>
      </p:sp>
    </p:spTree>
    <p:extLst>
      <p:ext uri="{BB962C8B-B14F-4D97-AF65-F5344CB8AC3E}">
        <p14:creationId xmlns:p14="http://schemas.microsoft.com/office/powerpoint/2010/main" val="1204507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332656"/>
            <a:ext cx="8507288" cy="5793507"/>
          </a:xfrm>
        </p:spPr>
        <p:txBody>
          <a:bodyPr>
            <a:noAutofit/>
          </a:bodyPr>
          <a:lstStyle/>
          <a:p>
            <a:r>
              <a:rPr lang="en-US" altLang="ja-JP" sz="2400" b="1" i="1" dirty="0"/>
              <a:t>President’s Lecture</a:t>
            </a:r>
            <a:endParaRPr lang="ja-JP" altLang="ja-JP" sz="2400" b="1" dirty="0"/>
          </a:p>
          <a:p>
            <a:r>
              <a:rPr lang="en-US" altLang="ja-JP" sz="2400" b="1" dirty="0"/>
              <a:t>Near-Death Experience Stories Collected by </a:t>
            </a:r>
            <a:r>
              <a:rPr lang="en-US" altLang="ja-JP" sz="2400" b="1" dirty="0" err="1"/>
              <a:t>Miyoko</a:t>
            </a:r>
            <a:r>
              <a:rPr lang="en-US" altLang="ja-JP" sz="2400" b="1" dirty="0"/>
              <a:t> </a:t>
            </a:r>
            <a:r>
              <a:rPr lang="en-US" altLang="ja-JP" sz="2400" b="1" dirty="0" err="1"/>
              <a:t>Matsutani</a:t>
            </a:r>
            <a:endParaRPr lang="ja-JP" altLang="ja-JP" sz="2400" b="1" dirty="0"/>
          </a:p>
          <a:p>
            <a:r>
              <a:rPr lang="en-US" altLang="ja-JP" sz="2400" b="1" dirty="0" err="1"/>
              <a:t>Takehiko</a:t>
            </a:r>
            <a:r>
              <a:rPr lang="en-US" altLang="ja-JP" sz="2400" b="1" dirty="0"/>
              <a:t> ITO</a:t>
            </a:r>
            <a:endParaRPr lang="ja-JP" altLang="ja-JP" sz="2400" dirty="0"/>
          </a:p>
          <a:p>
            <a:r>
              <a:rPr lang="en-US" altLang="ja-JP" sz="2400" i="1" dirty="0"/>
              <a:t>Wako University (Tokyo, Japan)</a:t>
            </a:r>
            <a:endParaRPr lang="ja-JP" altLang="ja-JP" sz="2400" dirty="0"/>
          </a:p>
          <a:p>
            <a:r>
              <a:rPr lang="en-US" altLang="ja-JP" sz="2400" dirty="0"/>
              <a:t> </a:t>
            </a:r>
            <a:endParaRPr lang="ja-JP" altLang="ja-JP" sz="2400" dirty="0"/>
          </a:p>
          <a:p>
            <a:r>
              <a:rPr lang="en-US" altLang="ja-JP" sz="2400" dirty="0"/>
              <a:t>Abstract: Over two hundred stories of near-death experiences (NDE) were collected and published in 1986 by </a:t>
            </a:r>
            <a:r>
              <a:rPr lang="en-US" altLang="ja-JP" sz="2400" dirty="0" err="1"/>
              <a:t>Miyoko</a:t>
            </a:r>
            <a:r>
              <a:rPr lang="en-US" altLang="ja-JP" sz="2400" dirty="0"/>
              <a:t> </a:t>
            </a:r>
            <a:r>
              <a:rPr lang="en-US" altLang="ja-JP" sz="2400" dirty="0" err="1"/>
              <a:t>Matsutani</a:t>
            </a:r>
            <a:r>
              <a:rPr lang="en-US" altLang="ja-JP" sz="2400" dirty="0"/>
              <a:t>, a famous ‘s </a:t>
            </a:r>
            <a:r>
              <a:rPr lang="en-US" altLang="ja-JP" sz="2400" dirty="0" err="1"/>
              <a:t>authorchildren</a:t>
            </a:r>
            <a:r>
              <a:rPr lang="en-US" altLang="ja-JP" sz="2400" dirty="0"/>
              <a:t>. Those NDE stories were analyzed qualitatively and quantitatively by text mining. The results were compared with previous studies including Ito and Miura (2016). </a:t>
            </a:r>
            <a:endParaRPr lang="ja-JP" altLang="ja-JP" sz="2400" dirty="0"/>
          </a:p>
          <a:p>
            <a:r>
              <a:rPr lang="en-US" altLang="ja-JP" sz="2400" b="1" dirty="0"/>
              <a:t>Keywords: near-death experience, folklore, narrative, text mining</a:t>
            </a:r>
            <a:endParaRPr lang="ja-JP" altLang="ja-JP" sz="2400" dirty="0"/>
          </a:p>
          <a:p>
            <a:r>
              <a:rPr lang="en-US" altLang="ja-JP" sz="2400" dirty="0"/>
              <a:t> </a:t>
            </a:r>
            <a:r>
              <a:rPr lang="en-US" altLang="ja-JP" sz="2400" dirty="0" smtClean="0"/>
              <a:t>Contact</a:t>
            </a:r>
            <a:r>
              <a:rPr lang="en-US" altLang="ja-JP" sz="2400" dirty="0"/>
              <a:t>: </a:t>
            </a:r>
            <a:r>
              <a:rPr lang="en-US" altLang="ja-JP" sz="2400" dirty="0" err="1"/>
              <a:t>Takehiko</a:t>
            </a:r>
            <a:r>
              <a:rPr lang="en-US" altLang="ja-JP" sz="2400" dirty="0"/>
              <a:t> ITO.  shimoebi@gmail.com   www.itotakehiko.com </a:t>
            </a:r>
            <a:endParaRPr lang="ja-JP" altLang="ja-JP" sz="2400" dirty="0"/>
          </a:p>
          <a:p>
            <a:r>
              <a:rPr lang="en-US" altLang="ja-JP" sz="2400" dirty="0"/>
              <a:t>Wako University, Kanai 2160, Machida, Tokyo 195-8585, JAPAN.</a:t>
            </a:r>
            <a:endParaRPr lang="ja-JP" altLang="ja-JP" sz="2400" dirty="0"/>
          </a:p>
          <a:p>
            <a:endParaRPr kumimoji="1" lang="ja-JP" altLang="en-US" sz="2400"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a:t>
            </a:fld>
            <a:endParaRPr kumimoji="1" lang="ja-JP" altLang="en-US"/>
          </a:p>
        </p:txBody>
      </p:sp>
    </p:spTree>
    <p:extLst>
      <p:ext uri="{BB962C8B-B14F-4D97-AF65-F5344CB8AC3E}">
        <p14:creationId xmlns:p14="http://schemas.microsoft.com/office/powerpoint/2010/main" val="2190836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a:t>
            </a:r>
            <a:r>
              <a:rPr lang="ja-JP" altLang="ja-JP" dirty="0" err="1"/>
              <a:t>．</a:t>
            </a:r>
            <a:r>
              <a:rPr lang="ja-JP" altLang="ja-JP" dirty="0"/>
              <a:t>考　</a:t>
            </a:r>
            <a:r>
              <a:rPr lang="ja-JP" altLang="ja-JP" dirty="0" smtClean="0"/>
              <a:t>察</a:t>
            </a:r>
            <a:r>
              <a:rPr lang="ja-JP" altLang="en-US" dirty="0" smtClean="0"/>
              <a:t>　</a:t>
            </a:r>
            <a:r>
              <a:rPr lang="en-US" altLang="ja-JP" dirty="0" smtClean="0"/>
              <a:t>(1)</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lang="ja-JP" altLang="ja-JP" dirty="0"/>
              <a:t>　本研究では「</a:t>
            </a:r>
            <a:r>
              <a:rPr lang="ja-JP" altLang="ja-JP" dirty="0">
                <a:solidFill>
                  <a:srgbClr val="FF0000"/>
                </a:solidFill>
              </a:rPr>
              <a:t>人</a:t>
            </a:r>
            <a:r>
              <a:rPr lang="ja-JP" altLang="ja-JP" dirty="0"/>
              <a:t>」「</a:t>
            </a:r>
            <a:r>
              <a:rPr lang="ja-JP" altLang="ja-JP" dirty="0">
                <a:solidFill>
                  <a:srgbClr val="FF0000"/>
                </a:solidFill>
              </a:rPr>
              <a:t>花</a:t>
            </a:r>
            <a:r>
              <a:rPr lang="ja-JP" altLang="ja-JP" dirty="0"/>
              <a:t>」「</a:t>
            </a:r>
            <a:r>
              <a:rPr lang="ja-JP" altLang="ja-JP" dirty="0">
                <a:solidFill>
                  <a:srgbClr val="FF0000"/>
                </a:solidFill>
              </a:rPr>
              <a:t>川</a:t>
            </a:r>
            <a:r>
              <a:rPr lang="ja-JP" altLang="ja-JP" dirty="0"/>
              <a:t>」「</a:t>
            </a:r>
            <a:r>
              <a:rPr lang="ja-JP" altLang="ja-JP" dirty="0">
                <a:solidFill>
                  <a:srgbClr val="FF0000"/>
                </a:solidFill>
              </a:rPr>
              <a:t>光</a:t>
            </a:r>
            <a:r>
              <a:rPr lang="ja-JP" altLang="ja-JP" dirty="0"/>
              <a:t>」と日本人の臨死体験に特徴的な単語を分析した。川のあちらとこちらで現世と来世を区別していた人が多かった</a:t>
            </a:r>
            <a:r>
              <a:rPr lang="ja-JP" altLang="ja-JP" dirty="0" smtClean="0"/>
              <a:t>。</a:t>
            </a:r>
            <a:endParaRPr lang="en-US" altLang="ja-JP" dirty="0" smtClean="0"/>
          </a:p>
          <a:p>
            <a:pPr marL="0" indent="0">
              <a:buNone/>
            </a:pPr>
            <a:r>
              <a:rPr lang="ja-JP" altLang="en-US" dirty="0"/>
              <a:t>　</a:t>
            </a:r>
            <a:r>
              <a:rPr lang="ja-JP" altLang="ja-JP" dirty="0" smtClean="0"/>
              <a:t>これ</a:t>
            </a:r>
            <a:r>
              <a:rPr lang="ja-JP" altLang="ja-JP" dirty="0"/>
              <a:t>は欧米における光とその手前にあるトンネルに対応する日本人の特徴である</a:t>
            </a:r>
            <a:r>
              <a:rPr lang="ja-JP" altLang="ja-JP" dirty="0" smtClean="0"/>
              <a:t>。</a:t>
            </a:r>
            <a:endParaRPr lang="en-US" altLang="ja-JP" dirty="0" smtClean="0"/>
          </a:p>
          <a:p>
            <a:pPr marL="0" indent="0">
              <a:buNone/>
            </a:pPr>
            <a:r>
              <a:rPr lang="ja-JP" altLang="en-US" dirty="0"/>
              <a:t>　</a:t>
            </a:r>
            <a:r>
              <a:rPr lang="ja-JP" altLang="ja-JP" dirty="0" smtClean="0"/>
              <a:t>「</a:t>
            </a:r>
            <a:r>
              <a:rPr lang="ja-JP" altLang="ja-JP" dirty="0">
                <a:solidFill>
                  <a:srgbClr val="FF0000"/>
                </a:solidFill>
              </a:rPr>
              <a:t>光の筒の中と外</a:t>
            </a:r>
            <a:r>
              <a:rPr lang="ja-JP" altLang="ja-JP" dirty="0"/>
              <a:t>」という一種の境界線として区別しているのではないかと考える</a:t>
            </a:r>
            <a:r>
              <a:rPr lang="ja-JP" altLang="ja-JP" dirty="0" smtClean="0"/>
              <a:t>。</a:t>
            </a:r>
            <a:endParaRPr lang="en-US" altLang="ja-JP" dirty="0" smtClean="0"/>
          </a:p>
          <a:p>
            <a:pPr marL="0" indent="0">
              <a:buNone/>
            </a:pPr>
            <a:r>
              <a:rPr lang="ja-JP" altLang="en-US" dirty="0"/>
              <a:t>　</a:t>
            </a:r>
            <a:r>
              <a:rPr lang="ja-JP" altLang="ja-JP" dirty="0" smtClean="0"/>
              <a:t>さらに</a:t>
            </a:r>
            <a:r>
              <a:rPr lang="ja-JP" altLang="ja-JP" dirty="0"/>
              <a:t>体験者の評判語抽出では臨死体験自体への不評語がなくどの人もこの体験をポジティブにとらえていることが</a:t>
            </a:r>
            <a:r>
              <a:rPr lang="ja-JP" altLang="ja-JP" dirty="0" smtClean="0"/>
              <a:t>わか</a:t>
            </a:r>
            <a:r>
              <a:rPr lang="ja-JP" altLang="en-US" dirty="0" smtClean="0"/>
              <a:t>った。</a:t>
            </a:r>
            <a:endParaRPr lang="en-US" altLang="ja-JP" dirty="0" smtClean="0"/>
          </a:p>
          <a:p>
            <a:pPr marL="0" indent="0">
              <a:buNone/>
            </a:pPr>
            <a:r>
              <a:rPr lang="ja-JP" altLang="en-US" dirty="0"/>
              <a:t>　</a:t>
            </a:r>
            <a:r>
              <a:rPr lang="ja-JP" altLang="ja-JP" dirty="0" smtClean="0"/>
              <a:t>臨死</a:t>
            </a:r>
            <a:r>
              <a:rPr lang="ja-JP" altLang="ja-JP" dirty="0"/>
              <a:t>体験中に見たこと感じたこと、臨死体験前後での死生観人生観の変わりようが詳細に語られていたことは欧米の体験者と共通していた</a:t>
            </a:r>
            <a:r>
              <a:rPr lang="ja-JP" altLang="ja-JP" dirty="0" smtClean="0"/>
              <a:t>。</a:t>
            </a:r>
            <a:endParaRPr lang="ja-JP" altLang="ja-JP"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20</a:t>
            </a:fld>
            <a:endParaRPr kumimoji="1" lang="ja-JP" altLang="en-US"/>
          </a:p>
        </p:txBody>
      </p:sp>
    </p:spTree>
    <p:extLst>
      <p:ext uri="{BB962C8B-B14F-4D97-AF65-F5344CB8AC3E}">
        <p14:creationId xmlns:p14="http://schemas.microsoft.com/office/powerpoint/2010/main" val="1877596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a:t>
            </a:r>
            <a:r>
              <a:rPr lang="ja-JP" altLang="en-US" dirty="0" err="1"/>
              <a:t>．</a:t>
            </a:r>
            <a:r>
              <a:rPr lang="ja-JP" altLang="en-US" dirty="0"/>
              <a:t>考　</a:t>
            </a:r>
            <a:r>
              <a:rPr lang="ja-JP" altLang="en-US" dirty="0" smtClean="0"/>
              <a:t>察　</a:t>
            </a:r>
            <a:r>
              <a:rPr lang="en-US" altLang="ja-JP" dirty="0" smtClean="0"/>
              <a:t>(2)</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en-US" dirty="0"/>
              <a:t>　多くの証言に血縁者やまたは親しい人物が登場していた。しかし、キリストや神を見た体験者は各々</a:t>
            </a:r>
            <a:r>
              <a:rPr lang="en-US" altLang="ja-JP" dirty="0"/>
              <a:t>1</a:t>
            </a:r>
            <a:r>
              <a:rPr lang="ja-JP" altLang="en-US" dirty="0"/>
              <a:t>人のみであった。</a:t>
            </a:r>
          </a:p>
          <a:p>
            <a:pPr marL="0" indent="0">
              <a:buNone/>
            </a:pPr>
            <a:r>
              <a:rPr lang="ja-JP" altLang="en-US" dirty="0"/>
              <a:t>　臨死体験は</a:t>
            </a:r>
            <a:r>
              <a:rPr lang="ja-JP" altLang="en-US" dirty="0">
                <a:solidFill>
                  <a:srgbClr val="FF0000"/>
                </a:solidFill>
              </a:rPr>
              <a:t>恍惚のような例えがたい快楽</a:t>
            </a:r>
            <a:r>
              <a:rPr lang="ja-JP" altLang="en-US" dirty="0"/>
              <a:t>に満ちたものであり、</a:t>
            </a:r>
            <a:r>
              <a:rPr lang="ja-JP" altLang="en-US" dirty="0">
                <a:solidFill>
                  <a:srgbClr val="FF0000"/>
                </a:solidFill>
              </a:rPr>
              <a:t>人生にポジティブに働きかけ</a:t>
            </a:r>
            <a:r>
              <a:rPr lang="ja-JP" altLang="en-US" dirty="0"/>
              <a:t>、</a:t>
            </a:r>
            <a:r>
              <a:rPr lang="ja-JP" altLang="en-US" dirty="0">
                <a:solidFill>
                  <a:srgbClr val="FF0000"/>
                </a:solidFill>
              </a:rPr>
              <a:t>安らかな心持ちで本当の死を待つ</a:t>
            </a:r>
            <a:r>
              <a:rPr lang="ja-JP" altLang="en-US" dirty="0"/>
              <a:t>人が多かった</a:t>
            </a:r>
            <a:r>
              <a:rPr lang="ja-JP" altLang="en-US" dirty="0" smtClean="0"/>
              <a:t>。</a:t>
            </a:r>
            <a:endParaRPr lang="en-US" altLang="ja-JP" dirty="0" smtClean="0"/>
          </a:p>
          <a:p>
            <a:pPr marL="0" indent="0">
              <a:buNone/>
            </a:pPr>
            <a:r>
              <a:rPr lang="ja-JP" altLang="en-US" dirty="0"/>
              <a:t>　</a:t>
            </a:r>
            <a:r>
              <a:rPr lang="ja-JP" altLang="en-US" dirty="0" smtClean="0"/>
              <a:t>苦痛</a:t>
            </a:r>
            <a:r>
              <a:rPr lang="ja-JP" altLang="en-US" dirty="0"/>
              <a:t>に思ったということは体験前後の事故や病気、その後遺症に関する記述に見られ、臨死体験は経験した人のその後に訪れる死への恐怖をなくし、安らかな心持ちで生活できるようになる</a:t>
            </a:r>
            <a:r>
              <a:rPr lang="ja-JP" altLang="en-US" dirty="0" smtClean="0"/>
              <a:t>。</a:t>
            </a:r>
            <a:endParaRPr lang="en-US" altLang="ja-JP" dirty="0" smtClean="0"/>
          </a:p>
          <a:p>
            <a:pPr marL="0" indent="0">
              <a:buNone/>
            </a:pPr>
            <a:r>
              <a:rPr lang="ja-JP" altLang="en-US" dirty="0"/>
              <a:t>　</a:t>
            </a:r>
            <a:r>
              <a:rPr lang="ja-JP" altLang="en-US" dirty="0" smtClean="0"/>
              <a:t>これら</a:t>
            </a:r>
            <a:r>
              <a:rPr lang="ja-JP" altLang="en-US" dirty="0"/>
              <a:t>は世界共通にみられる臨死体験のポジティブな側面である</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21</a:t>
            </a:fld>
            <a:endParaRPr kumimoji="1" lang="ja-JP" altLang="en-US"/>
          </a:p>
        </p:txBody>
      </p:sp>
    </p:spTree>
    <p:extLst>
      <p:ext uri="{BB962C8B-B14F-4D97-AF65-F5344CB8AC3E}">
        <p14:creationId xmlns:p14="http://schemas.microsoft.com/office/powerpoint/2010/main" val="2053648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6" y="1628800"/>
            <a:ext cx="5180826" cy="4727549"/>
          </a:xfrm>
        </p:spPr>
        <p:txBody>
          <a:bodyPr>
            <a:normAutofit lnSpcReduction="10000"/>
          </a:bodyPr>
          <a:lstStyle/>
          <a:p>
            <a:pPr algn="l"/>
            <a:r>
              <a:rPr lang="ja-JP" altLang="en-US" dirty="0">
                <a:solidFill>
                  <a:schemeClr val="tx1"/>
                </a:solidFill>
              </a:rPr>
              <a:t>松谷</a:t>
            </a:r>
            <a:r>
              <a:rPr lang="ja-JP" altLang="en-US" dirty="0" err="1">
                <a:solidFill>
                  <a:schemeClr val="tx1"/>
                </a:solidFill>
              </a:rPr>
              <a:t>みよ</a:t>
            </a:r>
            <a:r>
              <a:rPr lang="ja-JP" altLang="en-US" dirty="0">
                <a:solidFill>
                  <a:schemeClr val="tx1"/>
                </a:solidFill>
              </a:rPr>
              <a:t>子の</a:t>
            </a:r>
            <a:r>
              <a:rPr lang="en-US" altLang="ja-JP" dirty="0">
                <a:solidFill>
                  <a:schemeClr val="tx1"/>
                </a:solidFill>
              </a:rPr>
              <a:t>『</a:t>
            </a:r>
            <a:r>
              <a:rPr lang="ja-JP" altLang="en-US" dirty="0">
                <a:solidFill>
                  <a:schemeClr val="tx1"/>
                </a:solidFill>
              </a:rPr>
              <a:t>現代民話考</a:t>
            </a:r>
            <a:r>
              <a:rPr lang="en-US" altLang="ja-JP" dirty="0">
                <a:solidFill>
                  <a:schemeClr val="tx1"/>
                </a:solidFill>
              </a:rPr>
              <a:t>5</a:t>
            </a:r>
            <a:r>
              <a:rPr lang="ja-JP" altLang="en-US" dirty="0">
                <a:solidFill>
                  <a:schemeClr val="tx1"/>
                </a:solidFill>
              </a:rPr>
              <a:t>　あの世へ行った話・死の話・生まれ変わり</a:t>
            </a:r>
            <a:r>
              <a:rPr lang="en-US" altLang="ja-JP" dirty="0">
                <a:solidFill>
                  <a:schemeClr val="tx1"/>
                </a:solidFill>
              </a:rPr>
              <a:t>』</a:t>
            </a:r>
            <a:r>
              <a:rPr lang="ja-JP" altLang="en-US" dirty="0">
                <a:solidFill>
                  <a:schemeClr val="tx1"/>
                </a:solidFill>
              </a:rPr>
              <a:t>（立風書房</a:t>
            </a:r>
            <a:r>
              <a:rPr lang="en-US" altLang="ja-JP" dirty="0">
                <a:solidFill>
                  <a:schemeClr val="tx1"/>
                </a:solidFill>
              </a:rPr>
              <a:t>1986/ </a:t>
            </a:r>
            <a:r>
              <a:rPr lang="ja-JP" altLang="en-US" dirty="0">
                <a:solidFill>
                  <a:schemeClr val="tx1"/>
                </a:solidFill>
              </a:rPr>
              <a:t>ちくま文庫</a:t>
            </a:r>
            <a:r>
              <a:rPr lang="en-US" altLang="ja-JP" dirty="0">
                <a:solidFill>
                  <a:schemeClr val="tx1"/>
                </a:solidFill>
              </a:rPr>
              <a:t>2003</a:t>
            </a:r>
            <a:r>
              <a:rPr lang="ja-JP" altLang="en-US" dirty="0" smtClean="0">
                <a:solidFill>
                  <a:schemeClr val="tx1"/>
                </a:solidFill>
              </a:rPr>
              <a:t>）</a:t>
            </a:r>
            <a:endParaRPr lang="en-US" altLang="ja-JP" dirty="0" smtClean="0">
              <a:solidFill>
                <a:schemeClr val="tx1"/>
              </a:solidFill>
            </a:endParaRPr>
          </a:p>
          <a:p>
            <a:pPr algn="l"/>
            <a:endParaRPr lang="en-US" altLang="ja-JP" dirty="0" smtClean="0">
              <a:solidFill>
                <a:schemeClr val="tx1"/>
              </a:solidFill>
            </a:endParaRPr>
          </a:p>
          <a:p>
            <a:pPr algn="l"/>
            <a:r>
              <a:rPr lang="ja-JP" altLang="en-US" dirty="0" smtClean="0">
                <a:solidFill>
                  <a:schemeClr val="tx1"/>
                </a:solidFill>
              </a:rPr>
              <a:t>第１章「あの世へ行った話」</a:t>
            </a:r>
            <a:endParaRPr lang="en-US" altLang="ja-JP" dirty="0" smtClean="0">
              <a:solidFill>
                <a:schemeClr val="tx1"/>
              </a:solidFill>
            </a:endParaRPr>
          </a:p>
          <a:p>
            <a:pPr algn="l"/>
            <a:endParaRPr lang="en-US" altLang="ja-JP" dirty="0">
              <a:solidFill>
                <a:schemeClr val="tx1"/>
              </a:solidFill>
            </a:endParaRPr>
          </a:p>
          <a:p>
            <a:pPr algn="l"/>
            <a:r>
              <a:rPr lang="ja-JP" altLang="en-US" dirty="0" smtClean="0">
                <a:solidFill>
                  <a:schemeClr val="tx1"/>
                </a:solidFill>
              </a:rPr>
              <a:t>臨死</a:t>
            </a:r>
            <a:r>
              <a:rPr lang="ja-JP" altLang="en-US" dirty="0">
                <a:solidFill>
                  <a:schemeClr val="tx1"/>
                </a:solidFill>
              </a:rPr>
              <a:t>体験が</a:t>
            </a:r>
            <a:r>
              <a:rPr lang="en-US" altLang="ja-JP" dirty="0">
                <a:solidFill>
                  <a:schemeClr val="tx1"/>
                </a:solidFill>
              </a:rPr>
              <a:t>246</a:t>
            </a:r>
            <a:r>
              <a:rPr lang="ja-JP" altLang="en-US" dirty="0">
                <a:solidFill>
                  <a:schemeClr val="tx1"/>
                </a:solidFill>
              </a:rPr>
              <a:t>話収録されている。</a:t>
            </a:r>
            <a:endParaRPr lang="en-US" altLang="ja-JP" dirty="0">
              <a:solidFill>
                <a:schemeClr val="tx1"/>
              </a:solidFill>
            </a:endParaRPr>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22</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362" y="1628800"/>
            <a:ext cx="3567638" cy="4948659"/>
          </a:xfrm>
          <a:prstGeom prst="rect">
            <a:avLst/>
          </a:prstGeom>
        </p:spPr>
      </p:pic>
      <p:sp>
        <p:nvSpPr>
          <p:cNvPr id="6" name="タイトル 5"/>
          <p:cNvSpPr>
            <a:spLocks noGrp="1"/>
          </p:cNvSpPr>
          <p:nvPr>
            <p:ph type="ctrTitle"/>
          </p:nvPr>
        </p:nvSpPr>
        <p:spPr>
          <a:xfrm>
            <a:off x="879585" y="170027"/>
            <a:ext cx="7772400" cy="1470025"/>
          </a:xfrm>
        </p:spPr>
        <p:txBody>
          <a:bodyPr/>
          <a:lstStyle/>
          <a:p>
            <a:r>
              <a:rPr lang="en-US" altLang="ja-JP" dirty="0" smtClean="0"/>
              <a:t>Ⅱ</a:t>
            </a:r>
            <a:r>
              <a:rPr lang="ja-JP" altLang="en-US" dirty="0" smtClean="0"/>
              <a:t>　松谷</a:t>
            </a:r>
            <a:r>
              <a:rPr lang="ja-JP" altLang="en-US" dirty="0" err="1" smtClean="0"/>
              <a:t>みよ</a:t>
            </a:r>
            <a:r>
              <a:rPr lang="ja-JP" altLang="en-US" dirty="0" smtClean="0"/>
              <a:t>子の収集した民話における臨死体験</a:t>
            </a:r>
            <a:endParaRPr kumimoji="1" lang="ja-JP" altLang="en-US" dirty="0"/>
          </a:p>
        </p:txBody>
      </p:sp>
    </p:spTree>
    <p:extLst>
      <p:ext uri="{BB962C8B-B14F-4D97-AF65-F5344CB8AC3E}">
        <p14:creationId xmlns:p14="http://schemas.microsoft.com/office/powerpoint/2010/main" val="3647144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435280" cy="576064"/>
          </a:xfrm>
        </p:spPr>
        <p:txBody>
          <a:bodyPr>
            <a:normAutofit fontScale="90000"/>
          </a:bodyPr>
          <a:lstStyle/>
          <a:p>
            <a:pPr algn="l"/>
            <a:r>
              <a:rPr kumimoji="1" lang="ja-JP" altLang="en-US" dirty="0" smtClean="0"/>
              <a:t>松谷</a:t>
            </a:r>
            <a:r>
              <a:rPr kumimoji="1" lang="ja-JP" altLang="en-US" dirty="0" err="1" smtClean="0"/>
              <a:t>みよ</a:t>
            </a:r>
            <a:r>
              <a:rPr kumimoji="1" lang="ja-JP" altLang="en-US" dirty="0" smtClean="0"/>
              <a:t>子（</a:t>
            </a:r>
            <a:r>
              <a:rPr kumimoji="1" lang="en-US" altLang="ja-JP" dirty="0" smtClean="0"/>
              <a:t>1926-2015</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0" y="764704"/>
            <a:ext cx="9036496" cy="5976664"/>
          </a:xfrm>
        </p:spPr>
        <p:txBody>
          <a:bodyPr>
            <a:noAutofit/>
          </a:bodyPr>
          <a:lstStyle/>
          <a:p>
            <a:r>
              <a:rPr lang="en-US" altLang="ja-JP" sz="1800" dirty="0">
                <a:latin typeface="20"/>
              </a:rPr>
              <a:t>1926</a:t>
            </a:r>
            <a:r>
              <a:rPr lang="ja-JP" altLang="en-US" sz="1800" dirty="0">
                <a:latin typeface="20"/>
              </a:rPr>
              <a:t>年　東京都に生まれる。本名・美代子</a:t>
            </a:r>
            <a:r>
              <a:rPr lang="ja-JP" altLang="en-US" sz="1800" dirty="0" smtClean="0">
                <a:latin typeface="20"/>
              </a:rPr>
              <a:t>。</a:t>
            </a:r>
            <a:r>
              <a:rPr lang="en-US" altLang="ja-JP" sz="1800" dirty="0" smtClean="0">
                <a:latin typeface="20"/>
              </a:rPr>
              <a:t>1946</a:t>
            </a:r>
            <a:r>
              <a:rPr lang="ja-JP" altLang="en-US" sz="1800" dirty="0">
                <a:latin typeface="20"/>
              </a:rPr>
              <a:t>年　坪田譲治と出会い、その後師事する。</a:t>
            </a:r>
            <a:br>
              <a:rPr lang="ja-JP" altLang="en-US" sz="1800" dirty="0">
                <a:latin typeface="20"/>
              </a:rPr>
            </a:br>
            <a:r>
              <a:rPr lang="en-US" altLang="ja-JP" sz="1800" dirty="0">
                <a:latin typeface="20"/>
              </a:rPr>
              <a:t>1951</a:t>
            </a:r>
            <a:r>
              <a:rPr lang="ja-JP" altLang="en-US" sz="1800" dirty="0">
                <a:latin typeface="20"/>
              </a:rPr>
              <a:t>年</a:t>
            </a:r>
            <a:r>
              <a:rPr lang="ja-JP" altLang="en-US" sz="1800" b="1" dirty="0">
                <a:latin typeface="20"/>
              </a:rPr>
              <a:t>　</a:t>
            </a:r>
            <a:r>
              <a:rPr lang="en-US" altLang="ja-JP" sz="1800" b="1" dirty="0">
                <a:latin typeface="20"/>
              </a:rPr>
              <a:t>『</a:t>
            </a:r>
            <a:r>
              <a:rPr lang="ja-JP" altLang="en-US" sz="1800" b="1" dirty="0">
                <a:latin typeface="20"/>
              </a:rPr>
              <a:t>貝になった子供</a:t>
            </a:r>
            <a:r>
              <a:rPr lang="en-US" altLang="ja-JP" sz="1800" b="1" dirty="0">
                <a:latin typeface="20"/>
              </a:rPr>
              <a:t>』</a:t>
            </a:r>
            <a:r>
              <a:rPr lang="ja-JP" altLang="en-US" sz="1800" dirty="0">
                <a:latin typeface="20"/>
              </a:rPr>
              <a:t>（あかね書房）を出版</a:t>
            </a:r>
            <a:r>
              <a:rPr lang="ja-JP" altLang="en-US" sz="1800" dirty="0" smtClean="0">
                <a:latin typeface="20"/>
              </a:rPr>
              <a:t>。</a:t>
            </a:r>
            <a:endParaRPr lang="en-US" altLang="ja-JP" sz="1800" dirty="0" smtClean="0">
              <a:latin typeface="20"/>
            </a:endParaRPr>
          </a:p>
          <a:p>
            <a:r>
              <a:rPr lang="en-US" altLang="ja-JP" sz="1800" dirty="0" smtClean="0">
                <a:latin typeface="20"/>
              </a:rPr>
              <a:t>1955</a:t>
            </a:r>
            <a:r>
              <a:rPr lang="ja-JP" altLang="en-US" sz="1800" dirty="0">
                <a:latin typeface="20"/>
              </a:rPr>
              <a:t>年　瀬川拓男と結婚。夫と共に民話採訪を行ううちに、</a:t>
            </a:r>
            <a:r>
              <a:rPr lang="ja-JP" altLang="en-US" sz="1800" b="1" dirty="0">
                <a:latin typeface="20"/>
              </a:rPr>
              <a:t>「民話」</a:t>
            </a:r>
            <a:r>
              <a:rPr lang="ja-JP" altLang="en-US" sz="1800" dirty="0">
                <a:latin typeface="20"/>
              </a:rPr>
              <a:t>にひそむ民衆の思いに関心を寄せるようになる</a:t>
            </a:r>
            <a:r>
              <a:rPr lang="ja-JP" altLang="en-US" sz="1800" dirty="0" smtClean="0">
                <a:latin typeface="20"/>
              </a:rPr>
              <a:t>。信州</a:t>
            </a:r>
            <a:r>
              <a:rPr lang="ja-JP" altLang="en-US" sz="1800" dirty="0">
                <a:latin typeface="20"/>
              </a:rPr>
              <a:t>に伝わる小泉小太郎伝説などをもとにして書いた</a:t>
            </a:r>
            <a:r>
              <a:rPr lang="en-US" altLang="ja-JP" sz="1800" b="1" dirty="0">
                <a:latin typeface="20"/>
              </a:rPr>
              <a:t>『</a:t>
            </a:r>
            <a:r>
              <a:rPr lang="ja-JP" altLang="en-US" sz="1800" b="1" dirty="0">
                <a:latin typeface="20"/>
              </a:rPr>
              <a:t>龍の子太郎</a:t>
            </a:r>
            <a:r>
              <a:rPr lang="en-US" altLang="ja-JP" sz="1800" b="1" dirty="0">
                <a:latin typeface="20"/>
              </a:rPr>
              <a:t>』</a:t>
            </a:r>
            <a:r>
              <a:rPr lang="ja-JP" altLang="en-US" sz="1800" dirty="0">
                <a:latin typeface="20"/>
              </a:rPr>
              <a:t>（</a:t>
            </a:r>
            <a:r>
              <a:rPr lang="en-US" altLang="ja-JP" sz="1800" dirty="0">
                <a:latin typeface="20"/>
              </a:rPr>
              <a:t>1960</a:t>
            </a:r>
            <a:r>
              <a:rPr lang="ja-JP" altLang="en-US" sz="1800" dirty="0">
                <a:latin typeface="20"/>
              </a:rPr>
              <a:t>年・講談社）が国際アンデルセン賞優良賞（</a:t>
            </a:r>
            <a:r>
              <a:rPr lang="en-US" altLang="ja-JP" sz="1800" dirty="0">
                <a:latin typeface="20"/>
              </a:rPr>
              <a:t>1962</a:t>
            </a:r>
            <a:r>
              <a:rPr lang="ja-JP" altLang="en-US" sz="1800" dirty="0">
                <a:latin typeface="20"/>
              </a:rPr>
              <a:t>年）を受賞。</a:t>
            </a:r>
            <a:br>
              <a:rPr lang="ja-JP" altLang="en-US" sz="1800" dirty="0">
                <a:latin typeface="20"/>
              </a:rPr>
            </a:br>
            <a:r>
              <a:rPr lang="en-US" altLang="ja-JP" sz="1800" dirty="0" smtClean="0">
                <a:latin typeface="20"/>
              </a:rPr>
              <a:t>1964</a:t>
            </a:r>
            <a:r>
              <a:rPr lang="ja-JP" altLang="en-US" sz="1800" dirty="0">
                <a:latin typeface="20"/>
              </a:rPr>
              <a:t>年　</a:t>
            </a:r>
            <a:r>
              <a:rPr lang="en-US" altLang="ja-JP" sz="1800" b="1" dirty="0">
                <a:latin typeface="20"/>
              </a:rPr>
              <a:t>『</a:t>
            </a:r>
            <a:r>
              <a:rPr lang="ja-JP" altLang="en-US" sz="1800" b="1" dirty="0">
                <a:latin typeface="20"/>
              </a:rPr>
              <a:t>ちいさいモモちゃん</a:t>
            </a:r>
            <a:r>
              <a:rPr lang="en-US" altLang="ja-JP" sz="1800" b="1" dirty="0">
                <a:latin typeface="20"/>
              </a:rPr>
              <a:t>』</a:t>
            </a:r>
            <a:r>
              <a:rPr lang="ja-JP" altLang="en-US" sz="1800" dirty="0">
                <a:latin typeface="20"/>
              </a:rPr>
              <a:t>（講談社）を出版。</a:t>
            </a:r>
            <a:br>
              <a:rPr lang="ja-JP" altLang="en-US" sz="1800" dirty="0">
                <a:latin typeface="20"/>
              </a:rPr>
            </a:br>
            <a:r>
              <a:rPr lang="en-US" altLang="ja-JP" sz="1800" dirty="0" smtClean="0">
                <a:latin typeface="20"/>
              </a:rPr>
              <a:t>1974</a:t>
            </a:r>
            <a:r>
              <a:rPr lang="ja-JP" altLang="en-US" sz="1800" dirty="0">
                <a:latin typeface="20"/>
              </a:rPr>
              <a:t>年　シリーズ３作目の</a:t>
            </a:r>
            <a:r>
              <a:rPr lang="en-US" altLang="ja-JP" sz="1800" b="1" dirty="0">
                <a:latin typeface="20"/>
              </a:rPr>
              <a:t>『</a:t>
            </a:r>
            <a:r>
              <a:rPr lang="ja-JP" altLang="en-US" sz="1800" b="1" dirty="0">
                <a:latin typeface="20"/>
              </a:rPr>
              <a:t>モモちゃんとアカネちゃん</a:t>
            </a:r>
            <a:r>
              <a:rPr lang="en-US" altLang="ja-JP" sz="1800" b="1" dirty="0">
                <a:latin typeface="20"/>
              </a:rPr>
              <a:t>』</a:t>
            </a:r>
            <a:r>
              <a:rPr lang="ja-JP" altLang="en-US" sz="1800" dirty="0">
                <a:latin typeface="20"/>
              </a:rPr>
              <a:t>（講談社）では、児童文学ではタブーとされてきた両親の離婚を、子供にもわかる比喩を使って表現し、幼年童話に新しい境地を開いた</a:t>
            </a:r>
            <a:r>
              <a:rPr lang="ja-JP" altLang="en-US" sz="1800" dirty="0" smtClean="0">
                <a:latin typeface="20"/>
              </a:rPr>
              <a:t>。</a:t>
            </a:r>
            <a:endParaRPr lang="en-US" altLang="ja-JP" sz="1800" dirty="0" smtClean="0">
              <a:latin typeface="20"/>
            </a:endParaRPr>
          </a:p>
          <a:p>
            <a:r>
              <a:rPr lang="ja-JP" altLang="en-US" sz="1800" dirty="0" smtClean="0">
                <a:latin typeface="20"/>
              </a:rPr>
              <a:t>その</a:t>
            </a:r>
            <a:r>
              <a:rPr lang="ja-JP" altLang="en-US" sz="1800" dirty="0">
                <a:latin typeface="20"/>
              </a:rPr>
              <a:t>ほか、</a:t>
            </a:r>
            <a:r>
              <a:rPr lang="ja-JP" altLang="en-US" sz="1800" b="1" dirty="0">
                <a:latin typeface="20"/>
              </a:rPr>
              <a:t>“オバケちゃん”シリーズ</a:t>
            </a:r>
            <a:r>
              <a:rPr lang="ja-JP" altLang="en-US" sz="1800" dirty="0">
                <a:latin typeface="20"/>
              </a:rPr>
              <a:t>（</a:t>
            </a:r>
            <a:r>
              <a:rPr lang="en-US" altLang="ja-JP" sz="1800" dirty="0">
                <a:latin typeface="20"/>
              </a:rPr>
              <a:t>1971</a:t>
            </a:r>
            <a:r>
              <a:rPr lang="ja-JP" altLang="en-US" sz="1800" dirty="0">
                <a:latin typeface="20"/>
              </a:rPr>
              <a:t>年～・講談社）などユーモアのある幼年童話や</a:t>
            </a:r>
            <a:r>
              <a:rPr lang="en-US" altLang="ja-JP" sz="1800" b="1" dirty="0">
                <a:latin typeface="20"/>
              </a:rPr>
              <a:t>『</a:t>
            </a:r>
            <a:r>
              <a:rPr lang="ja-JP" altLang="en-US" sz="1800" b="1" dirty="0" err="1">
                <a:latin typeface="20"/>
              </a:rPr>
              <a:t>いないいない</a:t>
            </a:r>
            <a:r>
              <a:rPr lang="ja-JP" altLang="en-US" sz="1800" b="1" dirty="0">
                <a:latin typeface="20"/>
              </a:rPr>
              <a:t>ばあ</a:t>
            </a:r>
            <a:r>
              <a:rPr lang="en-US" altLang="ja-JP" sz="1800" b="1" dirty="0">
                <a:latin typeface="20"/>
              </a:rPr>
              <a:t>』</a:t>
            </a:r>
            <a:r>
              <a:rPr lang="ja-JP" altLang="en-US" sz="1800" dirty="0">
                <a:latin typeface="20"/>
              </a:rPr>
              <a:t>にはじまる“</a:t>
            </a:r>
            <a:r>
              <a:rPr lang="ja-JP" altLang="en-US" sz="1800" b="1" dirty="0">
                <a:latin typeface="20"/>
              </a:rPr>
              <a:t>あかちゃんの本”シリーズ</a:t>
            </a:r>
            <a:r>
              <a:rPr lang="ja-JP" altLang="en-US" sz="1800" dirty="0">
                <a:latin typeface="20"/>
              </a:rPr>
              <a:t>（</a:t>
            </a:r>
            <a:r>
              <a:rPr lang="en-US" altLang="ja-JP" sz="1800" dirty="0">
                <a:latin typeface="20"/>
              </a:rPr>
              <a:t>1967</a:t>
            </a:r>
            <a:r>
              <a:rPr lang="ja-JP" altLang="en-US" sz="1800" dirty="0">
                <a:latin typeface="20"/>
              </a:rPr>
              <a:t>年～・童心社）、</a:t>
            </a:r>
            <a:r>
              <a:rPr lang="ja-JP" altLang="en-US" sz="1800" b="1" dirty="0">
                <a:latin typeface="20"/>
              </a:rPr>
              <a:t>“あかちゃんのわらべうた”シリーズ</a:t>
            </a:r>
            <a:r>
              <a:rPr lang="ja-JP" altLang="en-US" sz="1800" dirty="0">
                <a:latin typeface="20"/>
              </a:rPr>
              <a:t>（</a:t>
            </a:r>
            <a:r>
              <a:rPr lang="en-US" altLang="ja-JP" sz="1800" dirty="0">
                <a:latin typeface="20"/>
              </a:rPr>
              <a:t>1977</a:t>
            </a:r>
            <a:r>
              <a:rPr lang="ja-JP" altLang="en-US" sz="1800" dirty="0">
                <a:latin typeface="20"/>
              </a:rPr>
              <a:t>年～・偕成社）など、やわらかな語り口が魅力の赤ちゃん絵本を多数執筆</a:t>
            </a:r>
            <a:r>
              <a:rPr lang="ja-JP" altLang="en-US" sz="1800" dirty="0" smtClean="0">
                <a:latin typeface="20"/>
              </a:rPr>
              <a:t>。</a:t>
            </a:r>
            <a:endParaRPr lang="en-US" altLang="ja-JP" sz="1800" dirty="0" smtClean="0">
              <a:latin typeface="20"/>
            </a:endParaRPr>
          </a:p>
          <a:p>
            <a:r>
              <a:rPr lang="ja-JP" altLang="en-US" sz="1800" dirty="0" smtClean="0">
                <a:latin typeface="20"/>
              </a:rPr>
              <a:t>一方</a:t>
            </a:r>
            <a:r>
              <a:rPr lang="ja-JP" altLang="en-US" sz="1800" dirty="0">
                <a:latin typeface="20"/>
              </a:rPr>
              <a:t>、社会問題に取り組んだ、直樹とゆう子の物語５部作</a:t>
            </a:r>
            <a:r>
              <a:rPr lang="en-US" altLang="ja-JP" sz="1800" dirty="0">
                <a:latin typeface="20"/>
              </a:rPr>
              <a:t>『</a:t>
            </a:r>
            <a:r>
              <a:rPr lang="ja-JP" altLang="en-US" sz="1800" dirty="0">
                <a:latin typeface="20"/>
              </a:rPr>
              <a:t>ふたりのイーダ</a:t>
            </a:r>
            <a:r>
              <a:rPr lang="en-US" altLang="ja-JP" sz="1800" dirty="0">
                <a:latin typeface="20"/>
              </a:rPr>
              <a:t>』</a:t>
            </a:r>
            <a:r>
              <a:rPr lang="ja-JP" altLang="en-US" sz="1800" dirty="0">
                <a:latin typeface="20"/>
              </a:rPr>
              <a:t>（</a:t>
            </a:r>
            <a:r>
              <a:rPr lang="en-US" altLang="ja-JP" sz="1800" dirty="0">
                <a:latin typeface="20"/>
              </a:rPr>
              <a:t>1969</a:t>
            </a:r>
            <a:r>
              <a:rPr lang="ja-JP" altLang="en-US" sz="1800" dirty="0">
                <a:latin typeface="20"/>
              </a:rPr>
              <a:t>年・講談社）・</a:t>
            </a:r>
            <a:r>
              <a:rPr lang="en-US" altLang="ja-JP" sz="1800" b="1" dirty="0">
                <a:latin typeface="20"/>
              </a:rPr>
              <a:t>『</a:t>
            </a:r>
            <a:r>
              <a:rPr lang="ja-JP" altLang="en-US" sz="1800" b="1" dirty="0">
                <a:latin typeface="20"/>
              </a:rPr>
              <a:t>死の国からのバトン</a:t>
            </a:r>
            <a:r>
              <a:rPr lang="en-US" altLang="ja-JP" sz="1800" b="1" dirty="0">
                <a:latin typeface="20"/>
              </a:rPr>
              <a:t>』</a:t>
            </a:r>
            <a:r>
              <a:rPr lang="ja-JP" altLang="en-US" sz="1800" dirty="0">
                <a:latin typeface="20"/>
              </a:rPr>
              <a:t>（</a:t>
            </a:r>
            <a:r>
              <a:rPr lang="en-US" altLang="ja-JP" sz="1800" dirty="0">
                <a:latin typeface="20"/>
              </a:rPr>
              <a:t>1976</a:t>
            </a:r>
            <a:r>
              <a:rPr lang="ja-JP" altLang="en-US" sz="1800" dirty="0">
                <a:latin typeface="20"/>
              </a:rPr>
              <a:t>年・偕成社）・</a:t>
            </a:r>
            <a:r>
              <a:rPr lang="en-US" altLang="ja-JP" sz="1800" b="1" dirty="0">
                <a:latin typeface="20"/>
              </a:rPr>
              <a:t>『</a:t>
            </a:r>
            <a:r>
              <a:rPr lang="ja-JP" altLang="en-US" sz="1800" b="1" dirty="0">
                <a:latin typeface="20"/>
              </a:rPr>
              <a:t>私のアンネ＝フランク</a:t>
            </a:r>
            <a:r>
              <a:rPr lang="en-US" altLang="ja-JP" sz="1800" b="1" dirty="0">
                <a:latin typeface="20"/>
              </a:rPr>
              <a:t>』</a:t>
            </a:r>
            <a:r>
              <a:rPr lang="ja-JP" altLang="en-US" sz="1800" dirty="0">
                <a:latin typeface="20"/>
              </a:rPr>
              <a:t>（</a:t>
            </a:r>
            <a:r>
              <a:rPr lang="en-US" altLang="ja-JP" sz="1800" dirty="0">
                <a:latin typeface="20"/>
              </a:rPr>
              <a:t>1980</a:t>
            </a:r>
            <a:r>
              <a:rPr lang="ja-JP" altLang="en-US" sz="1800" dirty="0">
                <a:latin typeface="20"/>
              </a:rPr>
              <a:t>年・偕成社）・</a:t>
            </a:r>
            <a:r>
              <a:rPr lang="en-US" altLang="ja-JP" sz="1800" b="1" dirty="0">
                <a:latin typeface="20"/>
              </a:rPr>
              <a:t>『</a:t>
            </a:r>
            <a:r>
              <a:rPr lang="ja-JP" altLang="en-US" sz="1800" b="1" dirty="0">
                <a:latin typeface="20"/>
              </a:rPr>
              <a:t>屋根裏部屋の秘密</a:t>
            </a:r>
            <a:r>
              <a:rPr lang="en-US" altLang="ja-JP" sz="1800" b="1" dirty="0">
                <a:latin typeface="20"/>
              </a:rPr>
              <a:t>』</a:t>
            </a:r>
            <a:r>
              <a:rPr lang="ja-JP" altLang="en-US" sz="1800" dirty="0">
                <a:latin typeface="20"/>
              </a:rPr>
              <a:t>（</a:t>
            </a:r>
            <a:r>
              <a:rPr lang="en-US" altLang="ja-JP" sz="1800" dirty="0">
                <a:latin typeface="20"/>
              </a:rPr>
              <a:t>1988</a:t>
            </a:r>
            <a:r>
              <a:rPr lang="ja-JP" altLang="en-US" sz="1800" dirty="0">
                <a:latin typeface="20"/>
              </a:rPr>
              <a:t>年・偕成社）・</a:t>
            </a:r>
            <a:r>
              <a:rPr lang="en-US" altLang="ja-JP" sz="1800" b="1" dirty="0">
                <a:latin typeface="20"/>
              </a:rPr>
              <a:t>『</a:t>
            </a:r>
            <a:r>
              <a:rPr lang="ja-JP" altLang="en-US" sz="1800" b="1" dirty="0">
                <a:latin typeface="20"/>
              </a:rPr>
              <a:t>あの世からの火</a:t>
            </a:r>
            <a:r>
              <a:rPr lang="en-US" altLang="ja-JP" sz="1800" b="1" dirty="0">
                <a:latin typeface="20"/>
              </a:rPr>
              <a:t>』</a:t>
            </a:r>
            <a:r>
              <a:rPr lang="ja-JP" altLang="en-US" sz="1800" b="1" dirty="0">
                <a:latin typeface="20"/>
              </a:rPr>
              <a:t>（</a:t>
            </a:r>
            <a:r>
              <a:rPr lang="en-US" altLang="ja-JP" sz="1800" dirty="0">
                <a:latin typeface="20"/>
              </a:rPr>
              <a:t>1993</a:t>
            </a:r>
            <a:r>
              <a:rPr lang="ja-JP" altLang="en-US" sz="1800" dirty="0">
                <a:latin typeface="20"/>
              </a:rPr>
              <a:t>年・偕成社）を四半世紀にかけてうみだした</a:t>
            </a:r>
            <a:r>
              <a:rPr lang="ja-JP" altLang="en-US" sz="1800" dirty="0" smtClean="0">
                <a:latin typeface="20"/>
              </a:rPr>
              <a:t>。</a:t>
            </a:r>
            <a:endParaRPr lang="en-US" altLang="ja-JP" sz="1800" dirty="0" smtClean="0">
              <a:latin typeface="20"/>
            </a:endParaRPr>
          </a:p>
          <a:p>
            <a:r>
              <a:rPr lang="ja-JP" altLang="en-US" sz="1800" dirty="0" smtClean="0">
                <a:latin typeface="20"/>
              </a:rPr>
              <a:t>エッセイ</a:t>
            </a:r>
            <a:r>
              <a:rPr lang="ja-JP" altLang="en-US" sz="1800" dirty="0">
                <a:latin typeface="20"/>
              </a:rPr>
              <a:t>や小説、詩集など、その活躍は</a:t>
            </a:r>
            <a:r>
              <a:rPr lang="ja-JP" altLang="en-US" sz="1800" dirty="0" smtClean="0">
                <a:latin typeface="20"/>
              </a:rPr>
              <a:t>幅広く</a:t>
            </a:r>
            <a:r>
              <a:rPr lang="en-US" altLang="ja-JP" sz="1800" dirty="0" smtClean="0">
                <a:latin typeface="20"/>
              </a:rPr>
              <a:t>1987</a:t>
            </a:r>
            <a:r>
              <a:rPr lang="ja-JP" altLang="en-US" sz="1800" dirty="0">
                <a:latin typeface="20"/>
              </a:rPr>
              <a:t>年に出版された</a:t>
            </a:r>
            <a:r>
              <a:rPr lang="en-US" altLang="ja-JP" sz="1800" b="1" dirty="0">
                <a:latin typeface="20"/>
              </a:rPr>
              <a:t>『</a:t>
            </a:r>
            <a:r>
              <a:rPr lang="ja-JP" altLang="en-US" sz="1800" b="1" dirty="0">
                <a:latin typeface="20"/>
              </a:rPr>
              <a:t>わたしの</a:t>
            </a:r>
            <a:r>
              <a:rPr lang="ja-JP" altLang="en-US" sz="1800" b="1" dirty="0" err="1">
                <a:latin typeface="20"/>
              </a:rPr>
              <a:t>い</a:t>
            </a:r>
            <a:r>
              <a:rPr lang="ja-JP" altLang="en-US" sz="1800" b="1" dirty="0">
                <a:latin typeface="20"/>
              </a:rPr>
              <a:t>もうと</a:t>
            </a:r>
            <a:r>
              <a:rPr lang="en-US" altLang="ja-JP" sz="1800" b="1" dirty="0">
                <a:latin typeface="20"/>
              </a:rPr>
              <a:t>』</a:t>
            </a:r>
            <a:r>
              <a:rPr lang="ja-JP" altLang="en-US" sz="1800" dirty="0">
                <a:latin typeface="20"/>
              </a:rPr>
              <a:t>（偕成社）は、いじめ問題で最近ふたたび注目を集め、学校の授業などで取り扱われている。</a:t>
            </a:r>
            <a:endParaRPr kumimoji="1" lang="ja-JP" altLang="en-US" sz="1800" dirty="0">
              <a:latin typeface="20"/>
            </a:endParaRPr>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23</a:t>
            </a:fld>
            <a:endParaRPr kumimoji="1" lang="ja-JP" altLang="en-US"/>
          </a:p>
        </p:txBody>
      </p:sp>
    </p:spTree>
    <p:extLst>
      <p:ext uri="{BB962C8B-B14F-4D97-AF65-F5344CB8AC3E}">
        <p14:creationId xmlns:p14="http://schemas.microsoft.com/office/powerpoint/2010/main" val="381535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5656" y="404665"/>
            <a:ext cx="6120680" cy="792087"/>
          </a:xfrm>
        </p:spPr>
        <p:txBody>
          <a:bodyPr/>
          <a:lstStyle/>
          <a:p>
            <a:r>
              <a:rPr kumimoji="1" lang="en-US" altLang="ja-JP" dirty="0" smtClean="0"/>
              <a:t>1</a:t>
            </a:r>
            <a:r>
              <a:rPr kumimoji="1" lang="ja-JP" altLang="en-US" dirty="0" smtClean="0"/>
              <a:t>　問題と目的</a:t>
            </a:r>
            <a:endParaRPr kumimoji="1" lang="ja-JP" altLang="en-US" dirty="0"/>
          </a:p>
        </p:txBody>
      </p:sp>
      <p:sp>
        <p:nvSpPr>
          <p:cNvPr id="3" name="サブタイトル 2"/>
          <p:cNvSpPr>
            <a:spLocks noGrp="1"/>
          </p:cNvSpPr>
          <p:nvPr>
            <p:ph type="subTitle" idx="1"/>
          </p:nvPr>
        </p:nvSpPr>
        <p:spPr>
          <a:xfrm>
            <a:off x="395536" y="1484784"/>
            <a:ext cx="8352928" cy="4824536"/>
          </a:xfrm>
        </p:spPr>
        <p:txBody>
          <a:bodyPr>
            <a:normAutofit fontScale="85000" lnSpcReduction="20000"/>
          </a:bodyPr>
          <a:lstStyle/>
          <a:p>
            <a:r>
              <a:rPr lang="ja-JP" altLang="en-US" sz="2800" dirty="0">
                <a:solidFill>
                  <a:schemeClr val="tx1"/>
                </a:solidFill>
              </a:rPr>
              <a:t>臨死体験とは、</a:t>
            </a:r>
            <a:r>
              <a:rPr lang="en-US" altLang="ja-JP" sz="2800" dirty="0">
                <a:solidFill>
                  <a:schemeClr val="tx1"/>
                </a:solidFill>
              </a:rPr>
              <a:t>Near Death Experience</a:t>
            </a:r>
            <a:r>
              <a:rPr lang="ja-JP" altLang="en-US" sz="2800" dirty="0">
                <a:solidFill>
                  <a:schemeClr val="tx1"/>
                </a:solidFill>
              </a:rPr>
              <a:t>とも呼ばれる死に臨んだ体験である。これらの体験は国内でも多数の証言があるが大規模では行われてはおらず、西洋の大学などが主となっている。</a:t>
            </a:r>
          </a:p>
          <a:p>
            <a:r>
              <a:rPr lang="en-US" altLang="ja-JP" sz="2800" dirty="0">
                <a:solidFill>
                  <a:schemeClr val="tx1"/>
                </a:solidFill>
              </a:rPr>
              <a:t>19</a:t>
            </a:r>
            <a:r>
              <a:rPr lang="ja-JP" altLang="en-US" sz="2800" dirty="0">
                <a:solidFill>
                  <a:schemeClr val="tx1"/>
                </a:solidFill>
              </a:rPr>
              <a:t>世紀後半に地質学者アルベルト・ハイムが登山時の自己で起こったことを公表し研究が始まり、海外での第一人者、エリザベス・キューブラ</a:t>
            </a:r>
            <a:r>
              <a:rPr lang="en-US" altLang="ja-JP" sz="2800" dirty="0">
                <a:solidFill>
                  <a:schemeClr val="tx1"/>
                </a:solidFill>
              </a:rPr>
              <a:t>-</a:t>
            </a:r>
            <a:r>
              <a:rPr lang="ja-JP" altLang="en-US" sz="2800" dirty="0">
                <a:solidFill>
                  <a:schemeClr val="tx1"/>
                </a:solidFill>
              </a:rPr>
              <a:t>・ロス医師、レイモンド・ムーディー医師が次いで著書を出版したことで再び注目されるようになった。</a:t>
            </a:r>
          </a:p>
          <a:p>
            <a:r>
              <a:rPr lang="ja-JP" altLang="en-US" sz="2800" dirty="0">
                <a:solidFill>
                  <a:schemeClr val="tx1"/>
                </a:solidFill>
              </a:rPr>
              <a:t>臨死体験は体験者の話を聞くことでしか調査をすすめることができず研究が非常に困難な分野で、またこれらの体験が起こる原因なども科学的には解明されていない。しかし体験者の数は決して少ないものでは無く、話にはある一定の共通性がある。</a:t>
            </a:r>
          </a:p>
          <a:p>
            <a:r>
              <a:rPr lang="ja-JP" altLang="en-US" sz="2800" dirty="0">
                <a:solidFill>
                  <a:schemeClr val="tx1"/>
                </a:solidFill>
              </a:rPr>
              <a:t>　そのため、本研究では国内在住の人物の体験に着目した。国籍が単一の臨死体験者の話のみをまとめた本は、日本人は死ぬ間際に何をみるのか、日本人と他国籍の人たちと比較する点で重要な記録である。本研究では、次の点に着目する。</a:t>
            </a:r>
          </a:p>
          <a:p>
            <a:endParaRPr kumimoji="1" lang="en-US" altLang="ja-JP" sz="2800" dirty="0" smtClean="0"/>
          </a:p>
          <a:p>
            <a:endParaRPr kumimoji="1" lang="ja-JP" altLang="en-US" sz="2800"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24</a:t>
            </a:fld>
            <a:endParaRPr kumimoji="1" lang="ja-JP" altLang="en-US"/>
          </a:p>
        </p:txBody>
      </p:sp>
    </p:spTree>
    <p:extLst>
      <p:ext uri="{BB962C8B-B14F-4D97-AF65-F5344CB8AC3E}">
        <p14:creationId xmlns:p14="http://schemas.microsoft.com/office/powerpoint/2010/main" val="2887578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35802" y="2060848"/>
            <a:ext cx="5040560" cy="4295501"/>
          </a:xfrm>
        </p:spPr>
        <p:txBody>
          <a:bodyPr>
            <a:normAutofit/>
          </a:bodyPr>
          <a:lstStyle/>
          <a:p>
            <a:pPr algn="l"/>
            <a:r>
              <a:rPr lang="ja-JP" altLang="en-US" dirty="0" smtClean="0">
                <a:solidFill>
                  <a:schemeClr val="tx1"/>
                </a:solidFill>
              </a:rPr>
              <a:t>本研究</a:t>
            </a:r>
            <a:r>
              <a:rPr lang="ja-JP" altLang="en-US" dirty="0">
                <a:solidFill>
                  <a:schemeClr val="tx1"/>
                </a:solidFill>
              </a:rPr>
              <a:t>の目的は、臨死体験を経験した本書内から、臨死体験の共通点と死後の世界そのものを考察することである。そこから仮説が正しいかを検証する</a:t>
            </a:r>
            <a:endParaRPr lang="en-US" altLang="ja-JP" dirty="0" smtClean="0">
              <a:solidFill>
                <a:schemeClr val="tx1"/>
              </a:solidFill>
            </a:endParaRPr>
          </a:p>
          <a:p>
            <a:pPr algn="l"/>
            <a:endParaRPr lang="en-US" altLang="ja-JP" dirty="0">
              <a:solidFill>
                <a:schemeClr val="tx1"/>
              </a:solidFill>
            </a:endParaRPr>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25</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362" y="1278706"/>
            <a:ext cx="3567638" cy="4948659"/>
          </a:xfrm>
          <a:prstGeom prst="rect">
            <a:avLst/>
          </a:prstGeom>
        </p:spPr>
      </p:pic>
      <p:sp>
        <p:nvSpPr>
          <p:cNvPr id="6" name="タイトル 5"/>
          <p:cNvSpPr>
            <a:spLocks noGrp="1"/>
          </p:cNvSpPr>
          <p:nvPr>
            <p:ph type="ctrTitle"/>
          </p:nvPr>
        </p:nvSpPr>
        <p:spPr>
          <a:xfrm>
            <a:off x="879585" y="170027"/>
            <a:ext cx="7772400" cy="1470025"/>
          </a:xfrm>
        </p:spPr>
        <p:txBody>
          <a:bodyPr/>
          <a:lstStyle/>
          <a:p>
            <a:r>
              <a:rPr kumimoji="1" lang="en-US" altLang="ja-JP" dirty="0" smtClean="0"/>
              <a:t>2</a:t>
            </a:r>
            <a:r>
              <a:rPr kumimoji="1" lang="ja-JP" altLang="en-US" dirty="0" err="1" smtClean="0"/>
              <a:t>．</a:t>
            </a:r>
            <a:r>
              <a:rPr kumimoji="1" lang="ja-JP" altLang="en-US" dirty="0" smtClean="0"/>
              <a:t>目的</a:t>
            </a:r>
            <a:endParaRPr kumimoji="1" lang="ja-JP" altLang="en-US" dirty="0"/>
          </a:p>
        </p:txBody>
      </p:sp>
    </p:spTree>
    <p:extLst>
      <p:ext uri="{BB962C8B-B14F-4D97-AF65-F5344CB8AC3E}">
        <p14:creationId xmlns:p14="http://schemas.microsoft.com/office/powerpoint/2010/main" val="2211110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　方法　</a:t>
            </a:r>
            <a:r>
              <a:rPr kumimoji="1" lang="en-US" altLang="ja-JP" dirty="0" smtClean="0"/>
              <a:t>3.2</a:t>
            </a:r>
            <a:r>
              <a:rPr kumimoji="1" lang="ja-JP" altLang="en-US" dirty="0" smtClean="0"/>
              <a:t>分析方法</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これら</a:t>
            </a:r>
            <a:r>
              <a:rPr lang="ja-JP" altLang="en-US" dirty="0"/>
              <a:t>臨死体験者の語りをテキスト化し、</a:t>
            </a:r>
            <a:r>
              <a:rPr lang="en-US" altLang="ja-JP" dirty="0"/>
              <a:t>Text Mining Studio Ver.5.1</a:t>
            </a:r>
            <a:r>
              <a:rPr lang="ja-JP" altLang="en-US" dirty="0"/>
              <a:t>により、テキストマイニングの手法を用いて内容語の分析をおこなった。語りのデータは書籍の構成に従い、一話、</a:t>
            </a:r>
            <a:r>
              <a:rPr lang="en-US" altLang="ja-JP" dirty="0"/>
              <a:t>1</a:t>
            </a:r>
            <a:r>
              <a:rPr lang="ja-JP" altLang="en-US" dirty="0"/>
              <a:t>行として入力した。</a:t>
            </a:r>
          </a:p>
          <a:p>
            <a:r>
              <a:rPr lang="ja-JP" altLang="en-US" dirty="0"/>
              <a:t>分析は、</a:t>
            </a:r>
            <a:r>
              <a:rPr lang="ja-JP" altLang="en-US" dirty="0">
                <a:solidFill>
                  <a:srgbClr val="FF0000"/>
                </a:solidFill>
              </a:rPr>
              <a:t>テキストの基本統計量</a:t>
            </a:r>
            <a:r>
              <a:rPr lang="ja-JP" altLang="en-US" dirty="0"/>
              <a:t>、</a:t>
            </a:r>
            <a:r>
              <a:rPr lang="ja-JP" altLang="en-US" dirty="0">
                <a:solidFill>
                  <a:srgbClr val="FF0000"/>
                </a:solidFill>
              </a:rPr>
              <a:t>単語頻度解析</a:t>
            </a:r>
            <a:r>
              <a:rPr lang="ja-JP" altLang="en-US" dirty="0"/>
              <a:t>、</a:t>
            </a:r>
            <a:r>
              <a:rPr lang="ja-JP" altLang="en-US" dirty="0">
                <a:solidFill>
                  <a:srgbClr val="FF0000"/>
                </a:solidFill>
              </a:rPr>
              <a:t>ことばネットワーク</a:t>
            </a:r>
            <a:r>
              <a:rPr lang="ja-JP" altLang="en-US" dirty="0"/>
              <a:t>、</a:t>
            </a:r>
            <a:r>
              <a:rPr lang="ja-JP" altLang="en-US" dirty="0">
                <a:solidFill>
                  <a:srgbClr val="FF0000"/>
                </a:solidFill>
              </a:rPr>
              <a:t>評判抽出</a:t>
            </a:r>
            <a:r>
              <a:rPr lang="ja-JP" altLang="en-US" dirty="0"/>
              <a:t>の順に行った。また話数が多いため</a:t>
            </a:r>
            <a:r>
              <a:rPr lang="ja-JP" altLang="en-US" dirty="0">
                <a:solidFill>
                  <a:srgbClr val="FF0000"/>
                </a:solidFill>
              </a:rPr>
              <a:t>性別</a:t>
            </a:r>
            <a:r>
              <a:rPr lang="ja-JP" altLang="en-US" dirty="0"/>
              <a:t>での比較も行なった。</a:t>
            </a:r>
          </a:p>
          <a:p>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26</a:t>
            </a:fld>
            <a:endParaRPr kumimoji="1" lang="ja-JP" altLang="en-US"/>
          </a:p>
        </p:txBody>
      </p:sp>
    </p:spTree>
    <p:extLst>
      <p:ext uri="{BB962C8B-B14F-4D97-AF65-F5344CB8AC3E}">
        <p14:creationId xmlns:p14="http://schemas.microsoft.com/office/powerpoint/2010/main" val="3868765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表１　基本情報</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824" y="1653461"/>
            <a:ext cx="7399994" cy="4510473"/>
          </a:xfrm>
        </p:spPr>
      </p:pic>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27</a:t>
            </a:fld>
            <a:endParaRPr kumimoji="1" lang="ja-JP" altLang="en-US"/>
          </a:p>
        </p:txBody>
      </p:sp>
    </p:spTree>
    <p:extLst>
      <p:ext uri="{BB962C8B-B14F-4D97-AF65-F5344CB8AC3E}">
        <p14:creationId xmlns:p14="http://schemas.microsoft.com/office/powerpoint/2010/main" val="1010706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28</a:t>
            </a:fld>
            <a:endParaRPr kumimoji="1" lang="ja-JP" altLang="en-US"/>
          </a:p>
        </p:txBody>
      </p:sp>
      <p:pic>
        <p:nvPicPr>
          <p:cNvPr id="5" name="図 4" descr="G:\卒論\タイトル情報.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4265"/>
            <a:ext cx="7920880" cy="6475095"/>
          </a:xfrm>
          <a:prstGeom prst="rect">
            <a:avLst/>
          </a:prstGeom>
          <a:noFill/>
          <a:ln>
            <a:noFill/>
          </a:ln>
        </p:spPr>
      </p:pic>
    </p:spTree>
    <p:extLst>
      <p:ext uri="{BB962C8B-B14F-4D97-AF65-F5344CB8AC3E}">
        <p14:creationId xmlns:p14="http://schemas.microsoft.com/office/powerpoint/2010/main" val="426018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648072"/>
          </a:xfrm>
        </p:spPr>
        <p:txBody>
          <a:bodyPr>
            <a:normAutofit fontScale="90000"/>
          </a:bodyPr>
          <a:lstStyle/>
          <a:p>
            <a:r>
              <a:rPr kumimoji="1" lang="ja-JP" altLang="en-US" dirty="0" smtClean="0"/>
              <a:t>表２　単語頻度解析</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29</a:t>
            </a:fld>
            <a:endParaRPr kumimoji="1" lang="ja-JP" altLang="en-US"/>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5731" y="1069682"/>
            <a:ext cx="6532537" cy="5586649"/>
          </a:xfrm>
        </p:spPr>
      </p:pic>
    </p:spTree>
    <p:extLst>
      <p:ext uri="{BB962C8B-B14F-4D97-AF65-F5344CB8AC3E}">
        <p14:creationId xmlns:p14="http://schemas.microsoft.com/office/powerpoint/2010/main" val="239321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579296" cy="5818658"/>
          </a:xfrm>
        </p:spPr>
        <p:txBody>
          <a:bodyPr>
            <a:normAutofit fontScale="90000"/>
          </a:bodyPr>
          <a:lstStyle/>
          <a:p>
            <a:r>
              <a:rPr lang="en-US" altLang="ja-JP" sz="4000" dirty="0"/>
              <a:t>R198 </a:t>
            </a:r>
            <a:r>
              <a:rPr lang="ja-JP" altLang="en-US" sz="4000" dirty="0"/>
              <a:t>いとうたけひこ・三浦楓子 </a:t>
            </a:r>
            <a:r>
              <a:rPr lang="en-US" altLang="ja-JP" sz="4000" dirty="0"/>
              <a:t>(2016</a:t>
            </a:r>
            <a:r>
              <a:rPr lang="en-US" altLang="ja-JP" sz="4000" dirty="0" smtClean="0"/>
              <a:t>).</a:t>
            </a:r>
            <a:br>
              <a:rPr lang="en-US" altLang="ja-JP" sz="4000" dirty="0" smtClean="0"/>
            </a:br>
            <a:r>
              <a:rPr lang="en-US" altLang="ja-JP" sz="4000" dirty="0" smtClean="0"/>
              <a:t/>
            </a:r>
            <a:br>
              <a:rPr lang="en-US" altLang="ja-JP" sz="4000" dirty="0" smtClean="0"/>
            </a:br>
            <a:r>
              <a:rPr lang="en-US" altLang="ja-JP" sz="4000" dirty="0"/>
              <a:t/>
            </a:r>
            <a:br>
              <a:rPr lang="en-US" altLang="ja-JP" sz="4000" dirty="0"/>
            </a:br>
            <a:r>
              <a:rPr lang="ja-JP" altLang="en-US" sz="4900" dirty="0" smtClean="0"/>
              <a:t>日本人</a:t>
            </a:r>
            <a:r>
              <a:rPr lang="ja-JP" altLang="en-US" sz="4900" dirty="0"/>
              <a:t>の臨死体験の特徴</a:t>
            </a:r>
            <a:r>
              <a:rPr lang="ja-JP" altLang="en-US" sz="4900" dirty="0" smtClean="0"/>
              <a:t>：</a:t>
            </a:r>
            <a:r>
              <a:rPr lang="en-US" altLang="ja-JP" sz="4900" dirty="0" smtClean="0"/>
              <a:t/>
            </a:r>
            <a:br>
              <a:rPr lang="en-US" altLang="ja-JP" sz="4900" dirty="0" smtClean="0"/>
            </a:br>
            <a:r>
              <a:rPr lang="ja-JP" altLang="en-US" sz="4900" dirty="0" smtClean="0"/>
              <a:t>体験</a:t>
            </a:r>
            <a:r>
              <a:rPr lang="ja-JP" altLang="en-US" sz="4900" dirty="0"/>
              <a:t>記録の</a:t>
            </a:r>
            <a:r>
              <a:rPr lang="ja-JP" altLang="en-US" sz="4900" dirty="0" smtClean="0"/>
              <a:t>テキストマイニング</a:t>
            </a:r>
            <a:r>
              <a:rPr lang="ja-JP" altLang="en-US" sz="4900" dirty="0"/>
              <a:t>　</a:t>
            </a:r>
            <a:r>
              <a:rPr lang="en-US" altLang="ja-JP" sz="4900" dirty="0" smtClean="0"/>
              <a:t/>
            </a:r>
            <a:br>
              <a:rPr lang="en-US" altLang="ja-JP" sz="4900" dirty="0" smtClean="0"/>
            </a:br>
            <a:r>
              <a:rPr lang="en-US" altLang="ja-JP" dirty="0"/>
              <a:t/>
            </a:r>
            <a:br>
              <a:rPr lang="en-US" altLang="ja-JP" dirty="0"/>
            </a:br>
            <a:r>
              <a:rPr lang="ja-JP" altLang="en-US" dirty="0"/>
              <a:t> </a:t>
            </a:r>
            <a:r>
              <a:rPr lang="en-US" altLang="ja-JP" i="1" dirty="0"/>
              <a:t>Journal of International Society of Life Information Science, 34(2),</a:t>
            </a:r>
            <a:r>
              <a:rPr lang="en-US" altLang="ja-JP" dirty="0"/>
              <a:t> 123-125</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a:t>
            </a:fld>
            <a:endParaRPr kumimoji="1" lang="ja-JP" altLang="en-US"/>
          </a:p>
        </p:txBody>
      </p:sp>
    </p:spTree>
    <p:extLst>
      <p:ext uri="{BB962C8B-B14F-4D97-AF65-F5344CB8AC3E}">
        <p14:creationId xmlns:p14="http://schemas.microsoft.com/office/powerpoint/2010/main" val="2836611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26368" y="116632"/>
            <a:ext cx="8291264" cy="562074"/>
          </a:xfrm>
        </p:spPr>
        <p:txBody>
          <a:bodyPr>
            <a:normAutofit fontScale="90000"/>
          </a:bodyPr>
          <a:lstStyle/>
          <a:p>
            <a:r>
              <a:rPr lang="ja-JP" altLang="en-US" dirty="0"/>
              <a:t>単語頻度</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30</a:t>
            </a:fld>
            <a:endParaRPr kumimoji="1" lang="ja-JP" altLang="en-US"/>
          </a:p>
        </p:txBody>
      </p:sp>
      <p:pic>
        <p:nvPicPr>
          <p:cNvPr id="6" name="図 5" descr="G:\卒論\単語頻度解析20位　性別あり　表.JPG"/>
          <p:cNvPicPr/>
          <p:nvPr/>
        </p:nvPicPr>
        <p:blipFill>
          <a:blip r:embed="rId2">
            <a:extLst>
              <a:ext uri="{28A0092B-C50C-407E-A947-70E740481C1C}">
                <a14:useLocalDpi xmlns:a14="http://schemas.microsoft.com/office/drawing/2010/main" val="0"/>
              </a:ext>
            </a:extLst>
          </a:blip>
          <a:srcRect/>
          <a:stretch>
            <a:fillRect/>
          </a:stretch>
        </p:blipFill>
        <p:spPr bwMode="auto">
          <a:xfrm>
            <a:off x="251521" y="764704"/>
            <a:ext cx="8640958" cy="6093296"/>
          </a:xfrm>
          <a:prstGeom prst="rect">
            <a:avLst/>
          </a:prstGeom>
          <a:noFill/>
          <a:ln>
            <a:noFill/>
          </a:ln>
        </p:spPr>
      </p:pic>
    </p:spTree>
    <p:extLst>
      <p:ext uri="{BB962C8B-B14F-4D97-AF65-F5344CB8AC3E}">
        <p14:creationId xmlns:p14="http://schemas.microsoft.com/office/powerpoint/2010/main" val="2641882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246625"/>
          </a:xfrm>
        </p:spPr>
        <p:txBody>
          <a:bodyPr>
            <a:normAutofit fontScale="90000"/>
          </a:bodyPr>
          <a:lstStyle/>
          <a:p>
            <a:r>
              <a:rPr lang="en-US" altLang="ja-JP" dirty="0"/>
              <a:t>4.2.2</a:t>
            </a:r>
            <a:r>
              <a:rPr lang="ja-JP" altLang="en-US" dirty="0"/>
              <a:t>　体験中に出会った人物についての頻度解析</a:t>
            </a:r>
            <a:endParaRPr kumimoji="1" lang="ja-JP" altLang="en-US" dirty="0"/>
          </a:p>
        </p:txBody>
      </p:sp>
      <p:sp>
        <p:nvSpPr>
          <p:cNvPr id="3" name="コンテンツ プレースホルダー 2"/>
          <p:cNvSpPr>
            <a:spLocks noGrp="1"/>
          </p:cNvSpPr>
          <p:nvPr>
            <p:ph idx="1"/>
          </p:nvPr>
        </p:nvSpPr>
        <p:spPr>
          <a:xfrm>
            <a:off x="468319" y="1844824"/>
            <a:ext cx="8229600" cy="4553090"/>
          </a:xfrm>
        </p:spPr>
        <p:txBody>
          <a:bodyPr>
            <a:normAutofit fontScale="85000" lnSpcReduction="20000"/>
          </a:bodyPr>
          <a:lstStyle/>
          <a:p>
            <a:r>
              <a:rPr lang="ja-JP" altLang="en-US" dirty="0"/>
              <a:t>臨死体験中に出会った人物は人により多様多種であり、また体験から</a:t>
            </a:r>
            <a:r>
              <a:rPr lang="ja-JP" altLang="en-US" dirty="0">
                <a:solidFill>
                  <a:srgbClr val="FF0000"/>
                </a:solidFill>
              </a:rPr>
              <a:t>目覚める時、誰かの声が聞こえた</a:t>
            </a:r>
            <a:r>
              <a:rPr lang="ja-JP" altLang="en-US" dirty="0"/>
              <a:t>という例は非常に多い。検索を「</a:t>
            </a:r>
            <a:r>
              <a:rPr lang="ja-JP" altLang="en-US" dirty="0">
                <a:solidFill>
                  <a:srgbClr val="FF0000"/>
                </a:solidFill>
              </a:rPr>
              <a:t>名詞　一般</a:t>
            </a:r>
            <a:r>
              <a:rPr lang="ja-JP" altLang="en-US" dirty="0"/>
              <a:t>」「</a:t>
            </a:r>
            <a:r>
              <a:rPr lang="ja-JP" altLang="en-US" dirty="0">
                <a:solidFill>
                  <a:srgbClr val="FF0000"/>
                </a:solidFill>
              </a:rPr>
              <a:t>名詞　固有名詞人名</a:t>
            </a:r>
            <a:r>
              <a:rPr lang="ja-JP" altLang="en-US" dirty="0"/>
              <a:t>」行中に表れる重複単語のカウントを</a:t>
            </a:r>
            <a:r>
              <a:rPr lang="en-US" altLang="ja-JP" dirty="0"/>
              <a:t>1</a:t>
            </a:r>
            <a:r>
              <a:rPr lang="ja-JP" altLang="en-US" dirty="0"/>
              <a:t>として出現回数を調べた。</a:t>
            </a:r>
          </a:p>
          <a:p>
            <a:r>
              <a:rPr lang="ja-JP" altLang="en-US" dirty="0"/>
              <a:t>　一番多い名詞は単一で調べる</a:t>
            </a:r>
            <a:r>
              <a:rPr lang="ja-JP" altLang="en-US" dirty="0" smtClean="0"/>
              <a:t>と「</a:t>
            </a:r>
            <a:r>
              <a:rPr lang="ja-JP" altLang="en-US" dirty="0" smtClean="0">
                <a:solidFill>
                  <a:srgbClr val="FF0000"/>
                </a:solidFill>
              </a:rPr>
              <a:t>母</a:t>
            </a:r>
            <a:r>
              <a:rPr lang="ja-JP" altLang="en-US" dirty="0" smtClean="0"/>
              <a:t>」ついで</a:t>
            </a:r>
            <a:r>
              <a:rPr lang="ja-JP" altLang="en-US" dirty="0"/>
              <a:t>「</a:t>
            </a:r>
            <a:r>
              <a:rPr lang="ja-JP" altLang="en-US" dirty="0">
                <a:solidFill>
                  <a:srgbClr val="FF0000"/>
                </a:solidFill>
              </a:rPr>
              <a:t>父</a:t>
            </a:r>
            <a:r>
              <a:rPr lang="ja-JP" altLang="en-US" dirty="0"/>
              <a:t>」だった。同義語でまとめると「母」「おかあさん」など女親を指す単語は</a:t>
            </a:r>
            <a:r>
              <a:rPr lang="en-US" altLang="ja-JP" dirty="0">
                <a:solidFill>
                  <a:srgbClr val="FF0000"/>
                </a:solidFill>
              </a:rPr>
              <a:t>34</a:t>
            </a:r>
            <a:r>
              <a:rPr lang="ja-JP" altLang="en-US" dirty="0">
                <a:solidFill>
                  <a:srgbClr val="FF0000"/>
                </a:solidFill>
              </a:rPr>
              <a:t>回</a:t>
            </a:r>
            <a:r>
              <a:rPr lang="ja-JP" altLang="en-US" dirty="0"/>
              <a:t>、「父」「親父」「お父さん」など男親をさす言葉は</a:t>
            </a:r>
            <a:r>
              <a:rPr lang="en-US" altLang="ja-JP" dirty="0">
                <a:solidFill>
                  <a:srgbClr val="FF0000"/>
                </a:solidFill>
              </a:rPr>
              <a:t>53</a:t>
            </a:r>
            <a:r>
              <a:rPr lang="ja-JP" altLang="en-US" dirty="0">
                <a:solidFill>
                  <a:srgbClr val="FF0000"/>
                </a:solidFill>
              </a:rPr>
              <a:t>回</a:t>
            </a:r>
            <a:r>
              <a:rPr lang="ja-JP" altLang="en-US" dirty="0"/>
              <a:t>とやはり生みの親が多かった。母親に至っては体験から</a:t>
            </a:r>
            <a:r>
              <a:rPr lang="ja-JP" altLang="en-US" dirty="0">
                <a:solidFill>
                  <a:srgbClr val="FF0000"/>
                </a:solidFill>
              </a:rPr>
              <a:t>呼び覚ます声が母親だった</a:t>
            </a:r>
            <a:r>
              <a:rPr lang="ja-JP" altLang="en-US" dirty="0"/>
              <a:t>という話も多くみられた。</a:t>
            </a:r>
          </a:p>
          <a:p>
            <a:r>
              <a:rPr lang="ja-JP" altLang="en-US" dirty="0"/>
              <a:t>祖父母、親戚などは体験者自身が話者の祖父母や親戚であることが多かった。</a:t>
            </a:r>
          </a:p>
          <a:p>
            <a:endParaRPr lang="ja-JP" altLang="en-US"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31</a:t>
            </a:fld>
            <a:endParaRPr kumimoji="1" lang="ja-JP" altLang="en-US"/>
          </a:p>
        </p:txBody>
      </p:sp>
    </p:spTree>
    <p:extLst>
      <p:ext uri="{BB962C8B-B14F-4D97-AF65-F5344CB8AC3E}">
        <p14:creationId xmlns:p14="http://schemas.microsoft.com/office/powerpoint/2010/main" val="673932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lang="en-US" altLang="ja-JP" dirty="0" smtClean="0"/>
              <a:t>4.3</a:t>
            </a:r>
            <a:r>
              <a:rPr lang="ja-JP" altLang="en-US" dirty="0" smtClean="0"/>
              <a:t>ことばネットワーク　図</a:t>
            </a:r>
            <a:r>
              <a:rPr lang="en-US" altLang="ja-JP" dirty="0" smtClean="0"/>
              <a:t>1</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908720"/>
            <a:ext cx="8286092" cy="5812755"/>
          </a:xfrm>
        </p:spPr>
      </p:pic>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32</a:t>
            </a:fld>
            <a:endParaRPr kumimoji="1" lang="ja-JP" altLang="en-US"/>
          </a:p>
        </p:txBody>
      </p:sp>
    </p:spTree>
    <p:extLst>
      <p:ext uri="{BB962C8B-B14F-4D97-AF65-F5344CB8AC3E}">
        <p14:creationId xmlns:p14="http://schemas.microsoft.com/office/powerpoint/2010/main" val="565638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4.4</a:t>
            </a:r>
            <a:r>
              <a:rPr lang="ja-JP" altLang="en-US" dirty="0"/>
              <a:t>　評判抽出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臨死体験者の記述を</a:t>
            </a:r>
            <a:r>
              <a:rPr lang="en-US" altLang="ja-JP" dirty="0"/>
              <a:t>9</a:t>
            </a:r>
            <a:r>
              <a:rPr lang="ja-JP" altLang="en-US" dirty="0"/>
              <a:t>位まで評判抽出した結果、図</a:t>
            </a:r>
            <a:r>
              <a:rPr lang="en-US" altLang="ja-JP" dirty="0"/>
              <a:t>2</a:t>
            </a:r>
            <a:r>
              <a:rPr lang="ja-JP" altLang="en-US" dirty="0"/>
              <a:t>図</a:t>
            </a:r>
            <a:r>
              <a:rPr lang="en-US" altLang="ja-JP" dirty="0"/>
              <a:t>3</a:t>
            </a:r>
            <a:r>
              <a:rPr lang="ja-JP" altLang="en-US" dirty="0"/>
              <a:t>の様になった。</a:t>
            </a:r>
          </a:p>
          <a:p>
            <a:r>
              <a:rPr lang="ja-JP" altLang="en-US" dirty="0"/>
              <a:t>体験者は体験中、きれいな野原や花畑にいるという話題を多く残している。それらに押され臨死体験自体を気持ちがよいと答えた人の数はさほど多くはならなかった。</a:t>
            </a:r>
          </a:p>
          <a:p>
            <a:r>
              <a:rPr lang="ja-JP" altLang="en-US" dirty="0"/>
              <a:t>　しかし不評語自体も多くはならず臨死体験自体が不快であったという記述は見つからなかった。</a:t>
            </a:r>
          </a:p>
          <a:p>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33</a:t>
            </a:fld>
            <a:endParaRPr kumimoji="1" lang="ja-JP" altLang="en-US"/>
          </a:p>
        </p:txBody>
      </p:sp>
    </p:spTree>
    <p:extLst>
      <p:ext uri="{BB962C8B-B14F-4D97-AF65-F5344CB8AC3E}">
        <p14:creationId xmlns:p14="http://schemas.microsoft.com/office/powerpoint/2010/main" val="2543352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60648"/>
            <a:ext cx="7643192" cy="634082"/>
          </a:xfrm>
        </p:spPr>
        <p:txBody>
          <a:bodyPr>
            <a:normAutofit fontScale="90000"/>
          </a:bodyPr>
          <a:lstStyle/>
          <a:p>
            <a:r>
              <a:rPr kumimoji="1" lang="ja-JP" altLang="en-US" dirty="0" smtClean="0"/>
              <a:t>図</a:t>
            </a:r>
            <a:r>
              <a:rPr kumimoji="1" lang="en-US" altLang="ja-JP" dirty="0" smtClean="0"/>
              <a:t>2</a:t>
            </a:r>
            <a:r>
              <a:rPr kumimoji="1" lang="ja-JP" altLang="en-US" dirty="0" smtClean="0"/>
              <a:t>　好評語上位</a:t>
            </a:r>
            <a:r>
              <a:rPr kumimoji="1" lang="en-US" altLang="ja-JP" dirty="0" smtClean="0"/>
              <a:t>9</a:t>
            </a:r>
            <a:r>
              <a:rPr lang="ja-JP" altLang="en-US" dirty="0"/>
              <a:t>位</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894730"/>
            <a:ext cx="8363272" cy="5725342"/>
          </a:xfrm>
        </p:spPr>
      </p:pic>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34</a:t>
            </a:fld>
            <a:endParaRPr kumimoji="1" lang="ja-JP" altLang="en-US"/>
          </a:p>
        </p:txBody>
      </p:sp>
    </p:spTree>
    <p:extLst>
      <p:ext uri="{BB962C8B-B14F-4D97-AF65-F5344CB8AC3E}">
        <p14:creationId xmlns:p14="http://schemas.microsoft.com/office/powerpoint/2010/main" val="3095311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0698" y="218420"/>
            <a:ext cx="7845718" cy="546284"/>
          </a:xfrm>
        </p:spPr>
        <p:txBody>
          <a:bodyPr>
            <a:normAutofit fontScale="90000"/>
          </a:bodyPr>
          <a:lstStyle/>
          <a:p>
            <a:r>
              <a:rPr kumimoji="1" lang="ja-JP" altLang="en-US" dirty="0" smtClean="0"/>
              <a:t>図</a:t>
            </a:r>
            <a:r>
              <a:rPr kumimoji="1" lang="en-US" altLang="ja-JP" dirty="0" smtClean="0"/>
              <a:t>3</a:t>
            </a:r>
            <a:r>
              <a:rPr kumimoji="1" lang="ja-JP" altLang="en-US" dirty="0" smtClean="0"/>
              <a:t>　不評語上位</a:t>
            </a:r>
            <a:r>
              <a:rPr kumimoji="1" lang="en-US" altLang="ja-JP" dirty="0" smtClean="0"/>
              <a:t>9</a:t>
            </a:r>
            <a:r>
              <a:rPr lang="ja-JP" altLang="en-US" dirty="0"/>
              <a:t>位</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917" y="764704"/>
            <a:ext cx="8435280" cy="5832648"/>
          </a:xfrm>
        </p:spPr>
      </p:pic>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35</a:t>
            </a:fld>
            <a:endParaRPr kumimoji="1" lang="ja-JP" altLang="en-US"/>
          </a:p>
        </p:txBody>
      </p:sp>
    </p:spTree>
    <p:extLst>
      <p:ext uri="{BB962C8B-B14F-4D97-AF65-F5344CB8AC3E}">
        <p14:creationId xmlns:p14="http://schemas.microsoft.com/office/powerpoint/2010/main" val="1694857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5691" y="260648"/>
            <a:ext cx="7715200" cy="778098"/>
          </a:xfrm>
        </p:spPr>
        <p:txBody>
          <a:bodyPr>
            <a:normAutofit/>
          </a:bodyPr>
          <a:lstStyle/>
          <a:p>
            <a:r>
              <a:rPr kumimoji="1" lang="en-US" altLang="ja-JP" dirty="0" smtClean="0"/>
              <a:t>5</a:t>
            </a:r>
            <a:r>
              <a:rPr kumimoji="1" lang="ja-JP" altLang="en-US" dirty="0" err="1" smtClean="0"/>
              <a:t>．</a:t>
            </a:r>
            <a:r>
              <a:rPr kumimoji="1" lang="ja-JP" altLang="en-US" dirty="0" smtClean="0"/>
              <a:t>考察</a:t>
            </a:r>
            <a:r>
              <a:rPr kumimoji="1" lang="en-US" altLang="ja-JP" dirty="0" smtClean="0"/>
              <a:t>(1)</a:t>
            </a:r>
            <a:endParaRPr kumimoji="1" lang="ja-JP" altLang="en-US" dirty="0"/>
          </a:p>
        </p:txBody>
      </p:sp>
      <p:sp>
        <p:nvSpPr>
          <p:cNvPr id="3" name="コンテンツ プレースホルダー 2"/>
          <p:cNvSpPr>
            <a:spLocks noGrp="1"/>
          </p:cNvSpPr>
          <p:nvPr>
            <p:ph idx="1"/>
          </p:nvPr>
        </p:nvSpPr>
        <p:spPr>
          <a:xfrm>
            <a:off x="457200" y="1196752"/>
            <a:ext cx="8229600" cy="5524723"/>
          </a:xfrm>
        </p:spPr>
        <p:txBody>
          <a:bodyPr>
            <a:normAutofit fontScale="85000" lnSpcReduction="10000"/>
          </a:bodyPr>
          <a:lstStyle/>
          <a:p>
            <a:r>
              <a:rPr lang="ja-JP" altLang="en-US" dirty="0"/>
              <a:t>　単語頻度解析では「</a:t>
            </a:r>
            <a:r>
              <a:rPr lang="ja-JP" altLang="en-US" dirty="0">
                <a:solidFill>
                  <a:srgbClr val="FF0000"/>
                </a:solidFill>
              </a:rPr>
              <a:t>人</a:t>
            </a:r>
            <a:r>
              <a:rPr lang="ja-JP" altLang="en-US" dirty="0"/>
              <a:t>」「</a:t>
            </a:r>
            <a:r>
              <a:rPr lang="ja-JP" altLang="en-US" dirty="0">
                <a:solidFill>
                  <a:srgbClr val="FF0000"/>
                </a:solidFill>
              </a:rPr>
              <a:t>川</a:t>
            </a:r>
            <a:r>
              <a:rPr lang="ja-JP" altLang="en-US" dirty="0"/>
              <a:t>」「</a:t>
            </a:r>
            <a:r>
              <a:rPr lang="ja-JP" altLang="en-US" dirty="0">
                <a:solidFill>
                  <a:srgbClr val="FF0000"/>
                </a:solidFill>
              </a:rPr>
              <a:t>花</a:t>
            </a:r>
            <a:r>
              <a:rPr lang="ja-JP" altLang="en-US" dirty="0"/>
              <a:t>」、ことばネットワークでは「</a:t>
            </a:r>
            <a:r>
              <a:rPr lang="ja-JP" altLang="en-US" dirty="0">
                <a:solidFill>
                  <a:srgbClr val="FF0000"/>
                </a:solidFill>
              </a:rPr>
              <a:t>女</a:t>
            </a:r>
            <a:r>
              <a:rPr lang="ja-JP" altLang="en-US" dirty="0"/>
              <a:t>」「</a:t>
            </a:r>
            <a:r>
              <a:rPr lang="ja-JP" altLang="en-US" dirty="0">
                <a:solidFill>
                  <a:srgbClr val="FF0000"/>
                </a:solidFill>
              </a:rPr>
              <a:t>川</a:t>
            </a:r>
            <a:r>
              <a:rPr lang="ja-JP" altLang="en-US" dirty="0"/>
              <a:t>」が上位に抽出されており、臨死体験中にみたものには共通な点が多いことがわかった。また解析では上位に上がることはなかったが表</a:t>
            </a:r>
            <a:r>
              <a:rPr lang="en-US" altLang="ja-JP" dirty="0"/>
              <a:t>1-2</a:t>
            </a:r>
            <a:r>
              <a:rPr lang="ja-JP" altLang="en-US" dirty="0"/>
              <a:t>　基本情報　タイトル別人数から</a:t>
            </a:r>
            <a:r>
              <a:rPr lang="ja-JP" altLang="en-US" dirty="0">
                <a:solidFill>
                  <a:srgbClr val="FF0000"/>
                </a:solidFill>
              </a:rPr>
              <a:t>臨死体験の種類の豊富さ</a:t>
            </a:r>
            <a:r>
              <a:rPr lang="ja-JP" altLang="en-US" dirty="0"/>
              <a:t>が明らかになった。</a:t>
            </a:r>
          </a:p>
          <a:p>
            <a:r>
              <a:rPr lang="ja-JP" altLang="en-US" dirty="0" smtClean="0"/>
              <a:t>臨死</a:t>
            </a:r>
            <a:r>
              <a:rPr lang="ja-JP" altLang="en-US" dirty="0"/>
              <a:t>体験中に出会った人物に着目した単語頻度解析を行ったところ、少ない人数の人が</a:t>
            </a:r>
            <a:r>
              <a:rPr lang="ja-JP" altLang="en-US" dirty="0">
                <a:solidFill>
                  <a:srgbClr val="FF0000"/>
                </a:solidFill>
              </a:rPr>
              <a:t>血縁者</a:t>
            </a:r>
            <a:r>
              <a:rPr lang="ja-JP" altLang="en-US" dirty="0"/>
              <a:t>、または</a:t>
            </a:r>
            <a:r>
              <a:rPr lang="ja-JP" altLang="en-US" dirty="0">
                <a:solidFill>
                  <a:srgbClr val="FF0000"/>
                </a:solidFill>
              </a:rPr>
              <a:t>親しい人物</a:t>
            </a:r>
            <a:r>
              <a:rPr lang="ja-JP" altLang="en-US" dirty="0"/>
              <a:t>が登場していることが明らかになった。また自分の母が死の世界から自分のことを守ってくれていることを伝えられた話もあり、</a:t>
            </a:r>
            <a:r>
              <a:rPr lang="ja-JP" altLang="en-US" dirty="0">
                <a:solidFill>
                  <a:srgbClr val="FF0000"/>
                </a:solidFill>
              </a:rPr>
              <a:t>共通点が多いが、体験自体が全く同じ</a:t>
            </a:r>
            <a:r>
              <a:rPr lang="ja-JP" altLang="en-US" dirty="0"/>
              <a:t>という人物は見つからなかった。</a:t>
            </a:r>
          </a:p>
          <a:p>
            <a:r>
              <a:rPr lang="ja-JP" altLang="en-US" dirty="0" smtClean="0"/>
              <a:t>ことば</a:t>
            </a:r>
            <a:r>
              <a:rPr lang="ja-JP" altLang="en-US" dirty="0"/>
              <a:t>ネットワークの分析結果と基本情報から、「臨死体験」の</a:t>
            </a:r>
            <a:r>
              <a:rPr lang="ja-JP" altLang="en-US" dirty="0">
                <a:solidFill>
                  <a:srgbClr val="FF0000"/>
                </a:solidFill>
              </a:rPr>
              <a:t>体験は女性が多い</a:t>
            </a:r>
            <a:r>
              <a:rPr lang="ja-JP" altLang="en-US" dirty="0"/>
              <a:t>ことも分かった。</a:t>
            </a:r>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36</a:t>
            </a:fld>
            <a:endParaRPr kumimoji="1" lang="ja-JP" altLang="en-US"/>
          </a:p>
        </p:txBody>
      </p:sp>
    </p:spTree>
    <p:extLst>
      <p:ext uri="{BB962C8B-B14F-4D97-AF65-F5344CB8AC3E}">
        <p14:creationId xmlns:p14="http://schemas.microsoft.com/office/powerpoint/2010/main" val="855753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a:t>
            </a:r>
            <a:r>
              <a:rPr kumimoji="1" lang="ja-JP" altLang="en-US" dirty="0" err="1" smtClean="0"/>
              <a:t>．</a:t>
            </a:r>
            <a:r>
              <a:rPr kumimoji="1" lang="ja-JP" altLang="en-US" dirty="0" smtClean="0"/>
              <a:t>考察</a:t>
            </a:r>
            <a:r>
              <a:rPr kumimoji="1" lang="en-US" altLang="ja-JP" dirty="0" smtClean="0"/>
              <a:t>(2)</a:t>
            </a:r>
            <a:endParaRPr kumimoji="1" lang="ja-JP" altLang="en-US" dirty="0"/>
          </a:p>
        </p:txBody>
      </p:sp>
      <p:sp>
        <p:nvSpPr>
          <p:cNvPr id="3" name="コンテンツ プレースホルダー 2"/>
          <p:cNvSpPr>
            <a:spLocks noGrp="1"/>
          </p:cNvSpPr>
          <p:nvPr>
            <p:ph idx="1"/>
          </p:nvPr>
        </p:nvSpPr>
        <p:spPr/>
        <p:txBody>
          <a:bodyPr/>
          <a:lstStyle/>
          <a:p>
            <a:r>
              <a:rPr lang="ja-JP" altLang="en-US" dirty="0"/>
              <a:t>評判抽出から臨死体験自体に不快感や恐ろしさなどを感じた記述は見つからず、体験自体は美しい場所に行ったなどの話になることが多かった。しかし話の中には</a:t>
            </a:r>
            <a:r>
              <a:rPr lang="ja-JP" altLang="en-US" dirty="0">
                <a:solidFill>
                  <a:srgbClr val="FF0000"/>
                </a:solidFill>
              </a:rPr>
              <a:t>本書に寄せられた話が体験者本人からなのか、親族知人から聞いた話が寄せられたのか区別がつかない</a:t>
            </a:r>
            <a:r>
              <a:rPr lang="ja-JP" altLang="en-US" dirty="0"/>
              <a:t>話も少なからずあり、体験者自身の評判だけが抽出することは難しかった。</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37</a:t>
            </a:fld>
            <a:endParaRPr kumimoji="1" lang="ja-JP" altLang="en-US"/>
          </a:p>
        </p:txBody>
      </p:sp>
    </p:spTree>
    <p:extLst>
      <p:ext uri="{BB962C8B-B14F-4D97-AF65-F5344CB8AC3E}">
        <p14:creationId xmlns:p14="http://schemas.microsoft.com/office/powerpoint/2010/main" val="1126041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dirty="0" smtClean="0"/>
              <a:t>全体的考察</a:t>
            </a:r>
            <a:endParaRPr kumimoji="1" lang="ja-JP" altLang="en-US" dirty="0"/>
          </a:p>
        </p:txBody>
      </p:sp>
      <p:sp>
        <p:nvSpPr>
          <p:cNvPr id="3" name="コンテンツ プレースホルダー 2"/>
          <p:cNvSpPr>
            <a:spLocks noGrp="1"/>
          </p:cNvSpPr>
          <p:nvPr>
            <p:ph idx="1"/>
          </p:nvPr>
        </p:nvSpPr>
        <p:spPr>
          <a:xfrm>
            <a:off x="457200" y="1268760"/>
            <a:ext cx="8229600" cy="4857403"/>
          </a:xfrm>
        </p:spPr>
        <p:txBody>
          <a:bodyPr>
            <a:normAutofit fontScale="77500" lnSpcReduction="20000"/>
          </a:bodyPr>
          <a:lstStyle/>
          <a:p>
            <a:r>
              <a:rPr lang="ja-JP" altLang="en-US" dirty="0"/>
              <a:t>臨死体験</a:t>
            </a:r>
            <a:r>
              <a:rPr lang="ja-JP" altLang="en-US" dirty="0" smtClean="0"/>
              <a:t>は世界中に見られる。しかし文化差がある。</a:t>
            </a:r>
            <a:endParaRPr lang="en-US" altLang="ja-JP" dirty="0" smtClean="0"/>
          </a:p>
          <a:p>
            <a:r>
              <a:rPr lang="ja-JP" altLang="en-US" dirty="0" smtClean="0"/>
              <a:t>日本人の場合、川</a:t>
            </a:r>
            <a:r>
              <a:rPr lang="ja-JP" altLang="en-US" dirty="0"/>
              <a:t>を見た人、花畑を進んだ人や体から抜けだした人、人智を超えた人ではない大きな力に触れた人などおおまかにパターン分けできることが判明した</a:t>
            </a:r>
            <a:r>
              <a:rPr lang="ja-JP" altLang="en-US" dirty="0" smtClean="0"/>
              <a:t>。</a:t>
            </a:r>
            <a:endParaRPr lang="en-US" altLang="ja-JP" dirty="0" smtClean="0"/>
          </a:p>
          <a:p>
            <a:r>
              <a:rPr lang="ja-JP" altLang="en-US" dirty="0"/>
              <a:t>川を渡る前</a:t>
            </a:r>
            <a:r>
              <a:rPr lang="ja-JP" altLang="en-US" dirty="0" smtClean="0"/>
              <a:t>に川向い、または後ろから人の声で引き止められ、現実に戻ったという体験も多い。</a:t>
            </a:r>
            <a:endParaRPr lang="en-US" altLang="ja-JP" dirty="0" smtClean="0"/>
          </a:p>
          <a:p>
            <a:r>
              <a:rPr lang="ja-JP" altLang="en-US" dirty="0"/>
              <a:t>インド</a:t>
            </a:r>
            <a:r>
              <a:rPr lang="ja-JP" altLang="en-US" dirty="0" smtClean="0"/>
              <a:t>では神様、欧米ではトンネルと光体験など、文化的背景により臨死体験に差が見られる。日本の場合、「三途の川」、「彼岸」、「閻魔大王」などの共有知識が背景にある。</a:t>
            </a:r>
            <a:endParaRPr lang="en-US" altLang="ja-JP" dirty="0" smtClean="0"/>
          </a:p>
          <a:p>
            <a:r>
              <a:rPr lang="ja-JP" altLang="en-US" dirty="0" smtClean="0"/>
              <a:t>臨死体験は、気持ちの良い快的な体験が多い。</a:t>
            </a:r>
            <a:endParaRPr lang="en-US" altLang="ja-JP" dirty="0" smtClean="0"/>
          </a:p>
          <a:p>
            <a:r>
              <a:rPr lang="ja-JP" altLang="en-US" dirty="0" smtClean="0"/>
              <a:t>死の瞬間の気分・感情の</a:t>
            </a:r>
            <a:r>
              <a:rPr lang="ja-JP" altLang="en-US" smtClean="0"/>
              <a:t>体験は「再現不可能」だ</a:t>
            </a:r>
            <a:r>
              <a:rPr lang="ja-JP" altLang="en-US" dirty="0" smtClean="0"/>
              <a:t>が、臨死体験が示唆を与えてくれる。</a:t>
            </a:r>
            <a:endParaRPr lang="en-US" altLang="ja-JP" dirty="0" smtClean="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38</a:t>
            </a:fld>
            <a:endParaRPr kumimoji="1" lang="ja-JP" altLang="en-US"/>
          </a:p>
        </p:txBody>
      </p:sp>
    </p:spTree>
    <p:extLst>
      <p:ext uri="{BB962C8B-B14F-4D97-AF65-F5344CB8AC3E}">
        <p14:creationId xmlns:p14="http://schemas.microsoft.com/office/powerpoint/2010/main" val="2927710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ja-JP" altLang="ja-JP" dirty="0"/>
              <a:t>文　献</a:t>
            </a:r>
            <a:endParaRPr kumimoji="1" lang="ja-JP" altLang="en-US" dirty="0"/>
          </a:p>
        </p:txBody>
      </p:sp>
      <p:sp>
        <p:nvSpPr>
          <p:cNvPr id="3" name="コンテンツ プレースホルダー 2"/>
          <p:cNvSpPr>
            <a:spLocks noGrp="1"/>
          </p:cNvSpPr>
          <p:nvPr>
            <p:ph idx="1"/>
          </p:nvPr>
        </p:nvSpPr>
        <p:spPr>
          <a:xfrm>
            <a:off x="457200" y="1124744"/>
            <a:ext cx="8229600" cy="5001419"/>
          </a:xfrm>
        </p:spPr>
        <p:txBody>
          <a:bodyPr>
            <a:normAutofit fontScale="77500" lnSpcReduction="20000"/>
          </a:bodyPr>
          <a:lstStyle/>
          <a:p>
            <a:r>
              <a:rPr lang="ja-JP" altLang="ja-JP" dirty="0" smtClean="0"/>
              <a:t>服部兼敏</a:t>
            </a:r>
            <a:r>
              <a:rPr lang="en-US" altLang="ja-JP" dirty="0" smtClean="0"/>
              <a:t> 2010 </a:t>
            </a:r>
            <a:r>
              <a:rPr lang="ja-JP" altLang="ja-JP" dirty="0" smtClean="0"/>
              <a:t>テキストマイニング</a:t>
            </a:r>
            <a:r>
              <a:rPr lang="ja-JP" altLang="ja-JP" dirty="0"/>
              <a:t>で広がる看護の世界：</a:t>
            </a:r>
            <a:r>
              <a:rPr lang="en-US" altLang="ja-JP" dirty="0"/>
              <a:t>Text Mining Studio</a:t>
            </a:r>
            <a:r>
              <a:rPr lang="ja-JP" altLang="ja-JP" dirty="0"/>
              <a:t>を使いこなす</a:t>
            </a:r>
            <a:r>
              <a:rPr lang="en-US" altLang="ja-JP" dirty="0"/>
              <a:t>. </a:t>
            </a:r>
            <a:r>
              <a:rPr lang="ja-JP" altLang="ja-JP" dirty="0"/>
              <a:t>ナカニシヤ</a:t>
            </a:r>
            <a:r>
              <a:rPr lang="ja-JP" altLang="ja-JP" dirty="0" smtClean="0"/>
              <a:t>出版</a:t>
            </a:r>
            <a:r>
              <a:rPr lang="en-US" altLang="ja-JP" dirty="0" smtClean="0"/>
              <a:t> </a:t>
            </a:r>
            <a:endParaRPr lang="ja-JP" altLang="ja-JP" dirty="0"/>
          </a:p>
          <a:p>
            <a:r>
              <a:rPr lang="en-US" altLang="ja-JP" dirty="0" smtClean="0"/>
              <a:t> </a:t>
            </a:r>
            <a:r>
              <a:rPr lang="ja-JP" altLang="ja-JP" dirty="0"/>
              <a:t>エリザベス・キューブラー・</a:t>
            </a:r>
            <a:r>
              <a:rPr lang="ja-JP" altLang="ja-JP" dirty="0" smtClean="0"/>
              <a:t>ロス</a:t>
            </a:r>
            <a:r>
              <a:rPr lang="en-US" altLang="ja-JP" dirty="0" smtClean="0"/>
              <a:t> 2001 </a:t>
            </a:r>
            <a:r>
              <a:rPr lang="ja-JP" altLang="ja-JP" dirty="0" smtClean="0"/>
              <a:t>「</a:t>
            </a:r>
            <a:r>
              <a:rPr lang="ja-JP" altLang="ja-JP" dirty="0"/>
              <a:t>死ぬ瞬間」と</a:t>
            </a:r>
            <a:r>
              <a:rPr lang="ja-JP" altLang="ja-JP"/>
              <a:t>死後</a:t>
            </a:r>
            <a:r>
              <a:rPr lang="ja-JP" altLang="ja-JP" smtClean="0"/>
              <a:t>の</a:t>
            </a:r>
            <a:r>
              <a:rPr lang="ja-JP" altLang="en-US"/>
              <a:t>生</a:t>
            </a:r>
            <a:r>
              <a:rPr lang="en-US" altLang="ja-JP" smtClean="0"/>
              <a:t>. </a:t>
            </a:r>
            <a:r>
              <a:rPr lang="ja-JP" altLang="ja-JP" dirty="0"/>
              <a:t>鈴木晶 訳、</a:t>
            </a:r>
            <a:r>
              <a:rPr lang="ja-JP" altLang="ja-JP" dirty="0" smtClean="0"/>
              <a:t>中公文庫</a:t>
            </a:r>
            <a:endParaRPr lang="ja-JP" altLang="ja-JP" dirty="0"/>
          </a:p>
          <a:p>
            <a:r>
              <a:rPr lang="ja-JP" altLang="ja-JP" dirty="0" smtClean="0"/>
              <a:t>三浦 楓子</a:t>
            </a:r>
            <a:r>
              <a:rPr lang="en-US" altLang="ja-JP" dirty="0" smtClean="0"/>
              <a:t> 2015 </a:t>
            </a:r>
            <a:r>
              <a:rPr lang="ja-JP" altLang="ja-JP" dirty="0" smtClean="0"/>
              <a:t>臨死</a:t>
            </a:r>
            <a:r>
              <a:rPr lang="ja-JP" altLang="ja-JP" dirty="0"/>
              <a:t>体験証言の</a:t>
            </a:r>
            <a:r>
              <a:rPr lang="ja-JP" altLang="ja-JP" dirty="0" smtClean="0"/>
              <a:t>テキストマイニング</a:t>
            </a:r>
            <a:r>
              <a:rPr lang="en-US" altLang="ja-JP" i="1" dirty="0" smtClean="0"/>
              <a:t> </a:t>
            </a:r>
            <a:r>
              <a:rPr lang="ja-JP" altLang="ja-JP" i="1" dirty="0"/>
              <a:t>　</a:t>
            </a:r>
            <a:r>
              <a:rPr lang="en-US" altLang="ja-JP" dirty="0"/>
              <a:t>https://www.msi.co.jp/tmstudio/stu15contents/No25_muc15_TMS_miura.pdf </a:t>
            </a:r>
            <a:endParaRPr lang="ja-JP" altLang="ja-JP" dirty="0"/>
          </a:p>
          <a:p>
            <a:r>
              <a:rPr lang="ja-JP" altLang="ja-JP" dirty="0" smtClean="0"/>
              <a:t>立花隆</a:t>
            </a:r>
            <a:r>
              <a:rPr lang="en-US" altLang="ja-JP" dirty="0" smtClean="0"/>
              <a:t> 1994 </a:t>
            </a:r>
            <a:r>
              <a:rPr lang="ja-JP" altLang="ja-JP" dirty="0" smtClean="0"/>
              <a:t>臨死</a:t>
            </a:r>
            <a:r>
              <a:rPr lang="ja-JP" altLang="ja-JP" dirty="0"/>
              <a:t>体験 </a:t>
            </a:r>
            <a:r>
              <a:rPr lang="en-US" altLang="ja-JP" dirty="0"/>
              <a:t>(</a:t>
            </a:r>
            <a:r>
              <a:rPr lang="ja-JP" altLang="ja-JP" dirty="0"/>
              <a:t>上</a:t>
            </a:r>
            <a:r>
              <a:rPr lang="en-US" altLang="ja-JP" dirty="0"/>
              <a:t>) (</a:t>
            </a:r>
            <a:r>
              <a:rPr lang="ja-JP" altLang="ja-JP" dirty="0"/>
              <a:t>下</a:t>
            </a:r>
            <a:r>
              <a:rPr lang="en-US" altLang="ja-JP" dirty="0"/>
              <a:t>). </a:t>
            </a:r>
            <a:r>
              <a:rPr lang="ja-JP" altLang="ja-JP" dirty="0"/>
              <a:t>文藝</a:t>
            </a:r>
            <a:r>
              <a:rPr lang="ja-JP" altLang="ja-JP" dirty="0" smtClean="0"/>
              <a:t>春秋</a:t>
            </a:r>
            <a:endParaRPr lang="ja-JP" altLang="ja-JP" dirty="0"/>
          </a:p>
          <a:p>
            <a:r>
              <a:rPr lang="ja-JP" altLang="ja-JP" dirty="0" smtClean="0"/>
              <a:t>立花隆</a:t>
            </a:r>
            <a:r>
              <a:rPr lang="ja-JP" altLang="en-US" dirty="0"/>
              <a:t> </a:t>
            </a:r>
            <a:r>
              <a:rPr lang="en-US" altLang="ja-JP" dirty="0" smtClean="0"/>
              <a:t>2001 </a:t>
            </a:r>
            <a:r>
              <a:rPr lang="ja-JP" altLang="ja-JP" dirty="0" smtClean="0"/>
              <a:t>証言</a:t>
            </a:r>
            <a:r>
              <a:rPr lang="ja-JP" altLang="ja-JP" dirty="0"/>
              <a:t>・臨死体験</a:t>
            </a:r>
            <a:r>
              <a:rPr lang="en-US" altLang="ja-JP" dirty="0"/>
              <a:t>. </a:t>
            </a:r>
            <a:r>
              <a:rPr lang="ja-JP" altLang="ja-JP" dirty="0"/>
              <a:t>文藝</a:t>
            </a:r>
            <a:r>
              <a:rPr lang="ja-JP" altLang="ja-JP" dirty="0" smtClean="0"/>
              <a:t>春秋</a:t>
            </a:r>
            <a:endParaRPr lang="en-US" altLang="ja-JP" dirty="0" smtClean="0"/>
          </a:p>
          <a:p>
            <a:r>
              <a:rPr lang="ja-JP" altLang="en-US" dirty="0" smtClean="0"/>
              <a:t>松谷</a:t>
            </a:r>
            <a:r>
              <a:rPr lang="ja-JP" altLang="en-US" dirty="0" err="1" smtClean="0"/>
              <a:t>みよ</a:t>
            </a:r>
            <a:r>
              <a:rPr lang="ja-JP" altLang="en-US" dirty="0" smtClean="0"/>
              <a:t>子 </a:t>
            </a:r>
            <a:r>
              <a:rPr lang="en-US" altLang="ja-JP" dirty="0" smtClean="0"/>
              <a:t>1986/2003 </a:t>
            </a:r>
            <a:r>
              <a:rPr lang="ja-JP" altLang="en-US" dirty="0" smtClean="0"/>
              <a:t>現代民話考</a:t>
            </a:r>
            <a:r>
              <a:rPr lang="en-US" altLang="ja-JP" dirty="0"/>
              <a:t>5</a:t>
            </a:r>
            <a:r>
              <a:rPr lang="ja-JP" altLang="en-US" dirty="0"/>
              <a:t>　あの世へ行った話・死の話・</a:t>
            </a:r>
            <a:r>
              <a:rPr lang="ja-JP" altLang="en-US" dirty="0" smtClean="0"/>
              <a:t>生まれ変わり　立風書房</a:t>
            </a:r>
            <a:r>
              <a:rPr lang="en-US" altLang="ja-JP" dirty="0" smtClean="0"/>
              <a:t>/</a:t>
            </a:r>
            <a:r>
              <a:rPr lang="ja-JP" altLang="en-US" dirty="0" smtClean="0"/>
              <a:t>ちくま文庫</a:t>
            </a:r>
            <a:endParaRPr lang="en-US" altLang="ja-JP" dirty="0" smtClean="0"/>
          </a:p>
          <a:p>
            <a:r>
              <a:rPr lang="ja-JP" altLang="en-US" dirty="0" smtClean="0"/>
              <a:t>小松奈美子 </a:t>
            </a:r>
            <a:r>
              <a:rPr lang="en-US" altLang="ja-JP" dirty="0" smtClean="0"/>
              <a:t>2013</a:t>
            </a:r>
            <a:r>
              <a:rPr lang="ja-JP" altLang="en-US" dirty="0" smtClean="0"/>
              <a:t>　生命理論教育における「臨死体験」の位置づけ</a:t>
            </a:r>
            <a:r>
              <a:rPr lang="en-US" altLang="ja-JP" dirty="0" smtClean="0"/>
              <a:t>.</a:t>
            </a:r>
            <a:r>
              <a:rPr lang="ja-JP" altLang="en-US" dirty="0"/>
              <a:t>　武蔵野</a:t>
            </a:r>
            <a:r>
              <a:rPr lang="ja-JP" altLang="en-US" dirty="0" smtClean="0"/>
              <a:t>大学 </a:t>
            </a:r>
            <a:r>
              <a:rPr lang="en-US" altLang="ja-JP" dirty="0" smtClean="0"/>
              <a:t>The </a:t>
            </a:r>
            <a:r>
              <a:rPr lang="en-US" altLang="ja-JP" dirty="0"/>
              <a:t>Basis : </a:t>
            </a:r>
            <a:r>
              <a:rPr lang="ja-JP" altLang="en-US" dirty="0"/>
              <a:t>教養教育リサーチセンター</a:t>
            </a:r>
            <a:r>
              <a:rPr lang="ja-JP" altLang="en-US" dirty="0" smtClean="0"/>
              <a:t>紀要</a:t>
            </a:r>
            <a:r>
              <a:rPr lang="en-US" altLang="ja-JP" dirty="0" smtClean="0"/>
              <a:t>, 3, </a:t>
            </a:r>
            <a:r>
              <a:rPr lang="en-US" altLang="ja-JP" dirty="0"/>
              <a:t>191 </a:t>
            </a:r>
            <a:r>
              <a:rPr lang="en-US" altLang="ja-JP" dirty="0" smtClean="0"/>
              <a:t>– 204.</a:t>
            </a:r>
            <a:endParaRPr lang="ja-JP" altLang="ja-JP"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39</a:t>
            </a:fld>
            <a:endParaRPr kumimoji="1" lang="ja-JP" altLang="en-US"/>
          </a:p>
        </p:txBody>
      </p:sp>
    </p:spTree>
    <p:extLst>
      <p:ext uri="{BB962C8B-B14F-4D97-AF65-F5344CB8AC3E}">
        <p14:creationId xmlns:p14="http://schemas.microsoft.com/office/powerpoint/2010/main" val="100929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19256" cy="1498178"/>
          </a:xfrm>
        </p:spPr>
        <p:txBody>
          <a:bodyPr>
            <a:normAutofit fontScale="90000"/>
          </a:bodyPr>
          <a:lstStyle/>
          <a:p>
            <a:r>
              <a:rPr lang="en-US" altLang="ja-JP" dirty="0"/>
              <a:t>1. </a:t>
            </a:r>
            <a:r>
              <a:rPr lang="ja-JP" altLang="ja-JP" dirty="0"/>
              <a:t>問題と目的</a:t>
            </a:r>
            <a:br>
              <a:rPr lang="ja-JP" altLang="ja-JP" dirty="0"/>
            </a:br>
            <a:r>
              <a:rPr lang="ja-JP" altLang="ja-JP" sz="3600" dirty="0" smtClean="0"/>
              <a:t>立花</a:t>
            </a:r>
            <a:r>
              <a:rPr lang="ja-JP" altLang="ja-JP" sz="3600" dirty="0"/>
              <a:t>隆：臨死体験 </a:t>
            </a:r>
            <a:r>
              <a:rPr lang="en-US" altLang="ja-JP" sz="3600" dirty="0"/>
              <a:t>(</a:t>
            </a:r>
            <a:r>
              <a:rPr lang="ja-JP" altLang="ja-JP" sz="3600" dirty="0"/>
              <a:t>上</a:t>
            </a:r>
            <a:r>
              <a:rPr lang="en-US" altLang="ja-JP" sz="3600" dirty="0"/>
              <a:t>) (</a:t>
            </a:r>
            <a:r>
              <a:rPr lang="ja-JP" altLang="ja-JP" sz="3600" dirty="0"/>
              <a:t>下</a:t>
            </a:r>
            <a:r>
              <a:rPr lang="en-US" altLang="ja-JP" sz="3600" dirty="0"/>
              <a:t>). </a:t>
            </a:r>
            <a:r>
              <a:rPr lang="ja-JP" altLang="ja-JP" sz="3600" dirty="0"/>
              <a:t>文藝春秋</a:t>
            </a:r>
            <a:r>
              <a:rPr lang="en-US" altLang="ja-JP" sz="3600" dirty="0"/>
              <a:t>, 1994.</a:t>
            </a:r>
            <a:r>
              <a:rPr lang="ja-JP" altLang="ja-JP" sz="3600" dirty="0"/>
              <a:t/>
            </a:r>
            <a:br>
              <a:rPr lang="ja-JP" altLang="ja-JP" sz="3600" dirty="0"/>
            </a:br>
            <a:endParaRPr kumimoji="1" lang="ja-JP" altLang="en-US" dirty="0"/>
          </a:p>
        </p:txBody>
      </p:sp>
      <p:sp>
        <p:nvSpPr>
          <p:cNvPr id="3" name="コンテンツ プレースホルダー 2"/>
          <p:cNvSpPr>
            <a:spLocks noGrp="1"/>
          </p:cNvSpPr>
          <p:nvPr>
            <p:ph idx="1"/>
          </p:nvPr>
        </p:nvSpPr>
        <p:spPr>
          <a:xfrm>
            <a:off x="323528" y="1556792"/>
            <a:ext cx="4968552" cy="5112568"/>
          </a:xfrm>
        </p:spPr>
        <p:txBody>
          <a:bodyPr>
            <a:normAutofit fontScale="85000" lnSpcReduction="10000"/>
          </a:bodyPr>
          <a:lstStyle/>
          <a:p>
            <a:pPr marL="0" indent="0">
              <a:buNone/>
            </a:pPr>
            <a:r>
              <a:rPr lang="ja-JP" altLang="en-US" dirty="0"/>
              <a:t>　立花</a:t>
            </a:r>
            <a:r>
              <a:rPr lang="en-US" altLang="ja-JP" dirty="0"/>
              <a:t>(1994)</a:t>
            </a:r>
            <a:r>
              <a:rPr lang="ja-JP" altLang="en-US" dirty="0"/>
              <a:t>は、英語圏の臨死体験研究と日本人の体験エピソードを比較している。両者は共通点も多いが、大きな差異も指摘している。日本人の臨死体験の特徴として、立花は以下の点を指摘している。</a:t>
            </a:r>
          </a:p>
          <a:p>
            <a:pPr marL="0" indent="0">
              <a:buNone/>
            </a:pPr>
            <a:r>
              <a:rPr lang="ja-JP" altLang="en-US" dirty="0"/>
              <a:t>　欧米の臨死体験は光とトンネルのシーンが多く、これはキリスト教文化圏に特徴的である</a:t>
            </a:r>
            <a:r>
              <a:rPr lang="ja-JP" altLang="en-US" dirty="0" smtClean="0"/>
              <a:t>。</a:t>
            </a:r>
            <a:endParaRPr lang="en-US" altLang="ja-JP" dirty="0" smtClean="0"/>
          </a:p>
          <a:p>
            <a:pPr marL="0" indent="0">
              <a:buNone/>
            </a:pPr>
            <a:r>
              <a:rPr lang="ja-JP" altLang="en-US" dirty="0"/>
              <a:t>　</a:t>
            </a:r>
            <a:r>
              <a:rPr lang="ja-JP" altLang="en-US" dirty="0" smtClean="0"/>
              <a:t>一方</a:t>
            </a:r>
            <a:r>
              <a:rPr lang="ja-JP" altLang="en-US" dirty="0"/>
              <a:t>、日本人の臨死体験は、風景として川、そして花についての体験談が多い</a:t>
            </a:r>
            <a:r>
              <a:rPr lang="ja-JP" altLang="en-US" dirty="0" smtClean="0"/>
              <a:t>。</a:t>
            </a:r>
            <a:endParaRPr lang="en-US" altLang="ja-JP" dirty="0" smtClean="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4</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2089" y="1556792"/>
            <a:ext cx="3426201" cy="4956237"/>
          </a:xfrm>
          <a:prstGeom prst="rect">
            <a:avLst/>
          </a:prstGeom>
        </p:spPr>
      </p:pic>
    </p:spTree>
    <p:extLst>
      <p:ext uri="{BB962C8B-B14F-4D97-AF65-F5344CB8AC3E}">
        <p14:creationId xmlns:p14="http://schemas.microsoft.com/office/powerpoint/2010/main" val="1994577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640960" cy="2434282"/>
          </a:xfrm>
        </p:spPr>
        <p:txBody>
          <a:bodyPr>
            <a:noAutofit/>
          </a:bodyPr>
          <a:lstStyle/>
          <a:p>
            <a:r>
              <a:rPr lang="ja-JP" altLang="ja-JP" sz="2800" dirty="0"/>
              <a:t>三浦 楓子：臨死体験証言のテキストマイニング</a:t>
            </a:r>
            <a:r>
              <a:rPr lang="en-US" altLang="ja-JP" sz="2800" dirty="0"/>
              <a:t>, 2015</a:t>
            </a:r>
            <a:r>
              <a:rPr lang="en-US" altLang="ja-JP" sz="2800" i="1" dirty="0"/>
              <a:t>. </a:t>
            </a:r>
            <a:r>
              <a:rPr lang="ja-JP" altLang="ja-JP" sz="2800" i="1" dirty="0"/>
              <a:t>　</a:t>
            </a:r>
            <a:r>
              <a:rPr lang="en-US" altLang="ja-JP" sz="2800" dirty="0"/>
              <a:t>https://</a:t>
            </a:r>
            <a:r>
              <a:rPr lang="en-US" altLang="ja-JP" sz="2800" dirty="0" smtClean="0"/>
              <a:t>www.msi.co.jp/tmstudio/stu15contents/No25_muc15_TMS_miura.pdf</a:t>
            </a:r>
            <a:endParaRPr lang="ja-JP" altLang="ja-JP" sz="2800" dirty="0"/>
          </a:p>
        </p:txBody>
      </p:sp>
      <p:sp>
        <p:nvSpPr>
          <p:cNvPr id="3" name="コンテンツ プレースホルダー 2"/>
          <p:cNvSpPr>
            <a:spLocks noGrp="1"/>
          </p:cNvSpPr>
          <p:nvPr>
            <p:ph idx="1"/>
          </p:nvPr>
        </p:nvSpPr>
        <p:spPr>
          <a:xfrm>
            <a:off x="251520" y="2204865"/>
            <a:ext cx="8435280" cy="1872208"/>
          </a:xfrm>
        </p:spPr>
        <p:txBody>
          <a:bodyPr>
            <a:normAutofit/>
          </a:bodyPr>
          <a:lstStyle/>
          <a:p>
            <a:r>
              <a:rPr lang="ja-JP" altLang="en-US" sz="2800" dirty="0"/>
              <a:t>三浦</a:t>
            </a:r>
            <a:r>
              <a:rPr lang="en-US" altLang="ja-JP" sz="2800" dirty="0"/>
              <a:t>(2015)</a:t>
            </a:r>
            <a:r>
              <a:rPr lang="ja-JP" altLang="en-US" sz="2800" dirty="0" err="1"/>
              <a:t>は立</a:t>
            </a:r>
            <a:r>
              <a:rPr lang="ja-JP" altLang="en-US" sz="2800" dirty="0"/>
              <a:t>花</a:t>
            </a:r>
            <a:r>
              <a:rPr lang="en-US" altLang="ja-JP" sz="2800" dirty="0"/>
              <a:t>(2001)</a:t>
            </a:r>
            <a:r>
              <a:rPr lang="ja-JP" altLang="en-US" sz="2800" dirty="0"/>
              <a:t>を対象としテキストマイニングをおこない、日本人の臨死体験の特徴にかかわる表現を見出した。しかし、分析対象のテキストには体験談以外の部分も含まれている。</a:t>
            </a:r>
          </a:p>
          <a:p>
            <a:endParaRPr kumimoji="1" lang="ja-JP" altLang="en-US" sz="2800"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5</a:t>
            </a:fld>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05064"/>
            <a:ext cx="87058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442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8964488" cy="1008112"/>
          </a:xfrm>
        </p:spPr>
        <p:txBody>
          <a:bodyPr>
            <a:noAutofit/>
          </a:bodyPr>
          <a:lstStyle/>
          <a:p>
            <a:r>
              <a:rPr lang="ja-JP" altLang="ja-JP" sz="3600" dirty="0"/>
              <a:t/>
            </a:r>
            <a:br>
              <a:rPr lang="ja-JP" altLang="ja-JP" sz="3600" dirty="0"/>
            </a:br>
            <a:r>
              <a:rPr lang="ja-JP" altLang="ja-JP" sz="3600" dirty="0" smtClean="0"/>
              <a:t>立花</a:t>
            </a:r>
            <a:r>
              <a:rPr lang="ja-JP" altLang="ja-JP" sz="3600" dirty="0"/>
              <a:t>隆：証言・臨死体験</a:t>
            </a:r>
            <a:r>
              <a:rPr lang="en-US" altLang="ja-JP" sz="3600" dirty="0"/>
              <a:t>. </a:t>
            </a:r>
            <a:r>
              <a:rPr lang="ja-JP" altLang="ja-JP" sz="3600" dirty="0"/>
              <a:t>文藝春秋</a:t>
            </a:r>
            <a:r>
              <a:rPr lang="en-US" altLang="ja-JP" sz="3600" dirty="0"/>
              <a:t>, 2001.</a:t>
            </a:r>
            <a:endParaRPr kumimoji="1" lang="ja-JP" altLang="en-US" sz="3600" dirty="0"/>
          </a:p>
        </p:txBody>
      </p:sp>
      <p:sp>
        <p:nvSpPr>
          <p:cNvPr id="3" name="コンテンツ プレースホルダー 2"/>
          <p:cNvSpPr>
            <a:spLocks noGrp="1"/>
          </p:cNvSpPr>
          <p:nvPr>
            <p:ph idx="1"/>
          </p:nvPr>
        </p:nvSpPr>
        <p:spPr>
          <a:xfrm>
            <a:off x="457200" y="1600200"/>
            <a:ext cx="4258816" cy="4997152"/>
          </a:xfrm>
        </p:spPr>
        <p:txBody>
          <a:bodyPr>
            <a:normAutofit fontScale="92500"/>
          </a:bodyPr>
          <a:lstStyle/>
          <a:p>
            <a:r>
              <a:rPr lang="ja-JP" altLang="en-US" dirty="0"/>
              <a:t>これらの指摘ののち、立花は自らインタビューをおこない、先に紹介した証言集を</a:t>
            </a:r>
            <a:r>
              <a:rPr lang="en-US" altLang="ja-JP" dirty="0"/>
              <a:t>2001</a:t>
            </a:r>
            <a:r>
              <a:rPr lang="ja-JP" altLang="en-US" dirty="0"/>
              <a:t>年に刊行している</a:t>
            </a:r>
            <a:r>
              <a:rPr lang="ja-JP" altLang="en-US" dirty="0" smtClean="0"/>
              <a:t>。</a:t>
            </a:r>
            <a:endParaRPr lang="en-US" altLang="ja-JP" dirty="0" smtClean="0"/>
          </a:p>
          <a:p>
            <a:r>
              <a:rPr lang="ja-JP" altLang="en-US" dirty="0" smtClean="0"/>
              <a:t>同書</a:t>
            </a:r>
            <a:r>
              <a:rPr lang="ja-JP" altLang="en-US" dirty="0"/>
              <a:t>は、立花自身が面接した日本人の</a:t>
            </a:r>
            <a:r>
              <a:rPr lang="en-US" altLang="ja-JP" dirty="0"/>
              <a:t>22</a:t>
            </a:r>
            <a:r>
              <a:rPr lang="ja-JP" altLang="en-US" dirty="0"/>
              <a:t>名の臨死体験が詳しく述べられていて、信憑性が高いものとなっている</a:t>
            </a:r>
            <a:r>
              <a:rPr lang="ja-JP" altLang="en-US" dirty="0" smtClean="0"/>
              <a:t>。</a:t>
            </a:r>
            <a:endParaRPr lang="en-US" altLang="ja-JP" dirty="0" smtClean="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6</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47787"/>
            <a:ext cx="3835576" cy="544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213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95536" y="0"/>
            <a:ext cx="8291264" cy="620688"/>
          </a:xfrm>
        </p:spPr>
        <p:txBody>
          <a:bodyPr>
            <a:noAutofit/>
          </a:bodyPr>
          <a:lstStyle/>
          <a:p>
            <a:r>
              <a:rPr lang="ja-JP" altLang="en-US" sz="3200" dirty="0" smtClean="0"/>
              <a:t>目次：</a:t>
            </a:r>
            <a:r>
              <a:rPr lang="ja-JP" altLang="ja-JP" sz="3200" dirty="0" smtClean="0"/>
              <a:t>立花</a:t>
            </a:r>
            <a:r>
              <a:rPr lang="ja-JP" altLang="ja-JP" sz="3200" dirty="0"/>
              <a:t>隆：証言・</a:t>
            </a:r>
            <a:r>
              <a:rPr lang="ja-JP" altLang="ja-JP" sz="3200" dirty="0" smtClean="0"/>
              <a:t>臨死体験</a:t>
            </a:r>
            <a:r>
              <a:rPr lang="ja-JP" altLang="en-US" sz="3200" dirty="0" smtClean="0"/>
              <a:t>　</a:t>
            </a:r>
            <a:r>
              <a:rPr lang="en-US" altLang="ja-JP" sz="3200" dirty="0" smtClean="0"/>
              <a:t>2001</a:t>
            </a:r>
            <a:r>
              <a:rPr lang="en-US" altLang="ja-JP" sz="3200" dirty="0"/>
              <a:t>.</a:t>
            </a:r>
            <a:endParaRPr kumimoji="1" lang="ja-JP" altLang="en-US" sz="3200"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7</a:t>
            </a:fld>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87" y="476672"/>
            <a:ext cx="890587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266950"/>
            <a:ext cx="892492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96" y="4684903"/>
            <a:ext cx="88201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797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2</a:t>
            </a:r>
            <a:r>
              <a:rPr lang="ja-JP" altLang="ja-JP" dirty="0" err="1"/>
              <a:t>．</a:t>
            </a:r>
            <a:r>
              <a:rPr lang="ja-JP" altLang="ja-JP" dirty="0"/>
              <a:t>目的</a:t>
            </a:r>
            <a:br>
              <a:rPr lang="ja-JP" altLang="ja-JP" dirty="0"/>
            </a:br>
            <a:endParaRPr kumimoji="1" lang="ja-JP" altLang="en-US" dirty="0"/>
          </a:p>
        </p:txBody>
      </p:sp>
      <p:sp>
        <p:nvSpPr>
          <p:cNvPr id="3" name="コンテンツ プレースホルダー 2"/>
          <p:cNvSpPr>
            <a:spLocks noGrp="1"/>
          </p:cNvSpPr>
          <p:nvPr>
            <p:ph idx="1"/>
          </p:nvPr>
        </p:nvSpPr>
        <p:spPr>
          <a:xfrm>
            <a:off x="457200" y="1600200"/>
            <a:ext cx="3754760" cy="4525963"/>
          </a:xfrm>
        </p:spPr>
        <p:txBody>
          <a:bodyPr/>
          <a:lstStyle/>
          <a:p>
            <a:pPr marL="0" indent="0">
              <a:buNone/>
            </a:pPr>
            <a:r>
              <a:rPr lang="ja-JP" altLang="en-US" dirty="0"/>
              <a:t>本研究では当該図書のうち、体験談に該当する部分のみを分析対象として抽出し、再分析をおこなうことを目的とする</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8</a:t>
            </a:fld>
            <a:endParaRPr kumimoji="1" lang="ja-JP"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47787"/>
            <a:ext cx="3835576" cy="544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112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a:t>
            </a:r>
            <a:r>
              <a:rPr lang="ja-JP" altLang="ja-JP" dirty="0" err="1"/>
              <a:t>．</a:t>
            </a:r>
            <a:r>
              <a:rPr lang="ja-JP" altLang="ja-JP" dirty="0" smtClean="0"/>
              <a:t>方法</a:t>
            </a:r>
            <a:r>
              <a:rPr lang="ja-JP" altLang="en-US" dirty="0" smtClean="0"/>
              <a:t>　</a:t>
            </a:r>
            <a:r>
              <a:rPr lang="en-US" altLang="ja-JP" dirty="0" smtClean="0"/>
              <a:t>3.1</a:t>
            </a:r>
            <a:r>
              <a:rPr lang="ja-JP" altLang="en-US" dirty="0" smtClean="0"/>
              <a:t>　分析対象</a:t>
            </a:r>
            <a:endParaRPr kumimoji="1" lang="ja-JP" altLang="en-US" dirty="0"/>
          </a:p>
        </p:txBody>
      </p:sp>
      <p:sp>
        <p:nvSpPr>
          <p:cNvPr id="3" name="コンテンツ プレースホルダー 2"/>
          <p:cNvSpPr>
            <a:spLocks noGrp="1"/>
          </p:cNvSpPr>
          <p:nvPr>
            <p:ph idx="1"/>
          </p:nvPr>
        </p:nvSpPr>
        <p:spPr>
          <a:xfrm>
            <a:off x="457200" y="1600200"/>
            <a:ext cx="4186808" cy="4525963"/>
          </a:xfrm>
        </p:spPr>
        <p:txBody>
          <a:bodyPr/>
          <a:lstStyle/>
          <a:p>
            <a:pPr marL="0" indent="0">
              <a:buNone/>
            </a:pPr>
            <a:r>
              <a:rPr lang="ja-JP" altLang="ja-JP" dirty="0"/>
              <a:t>　分析対象は、立花　隆</a:t>
            </a:r>
            <a:r>
              <a:rPr lang="en-US" altLang="ja-JP" dirty="0"/>
              <a:t>(2001)</a:t>
            </a:r>
            <a:r>
              <a:rPr lang="ja-JP" altLang="ja-JP" dirty="0"/>
              <a:t>『証言・臨死体験』である。本書の内容は臨死体験をしたことがある人からその体験をできるだけ詳細に聴きとった証言記録集である。全</a:t>
            </a:r>
            <a:r>
              <a:rPr lang="en-US" altLang="ja-JP" dirty="0"/>
              <a:t>20</a:t>
            </a:r>
            <a:r>
              <a:rPr lang="ja-JP" altLang="ja-JP" dirty="0"/>
              <a:t>章</a:t>
            </a:r>
            <a:r>
              <a:rPr lang="en-US" altLang="ja-JP" dirty="0"/>
              <a:t>23</a:t>
            </a:r>
            <a:r>
              <a:rPr lang="ja-JP" altLang="ja-JP" dirty="0"/>
              <a:t>名の証言が掲載されている。</a:t>
            </a:r>
            <a:endParaRPr kumimoji="1" lang="ja-JP" altLang="en-US" dirty="0"/>
          </a:p>
        </p:txBody>
      </p:sp>
      <p:sp>
        <p:nvSpPr>
          <p:cNvPr id="4" name="スライド番号プレースホルダー 3"/>
          <p:cNvSpPr>
            <a:spLocks noGrp="1"/>
          </p:cNvSpPr>
          <p:nvPr>
            <p:ph type="sldNum" sz="quarter" idx="12"/>
          </p:nvPr>
        </p:nvSpPr>
        <p:spPr/>
        <p:txBody>
          <a:bodyPr/>
          <a:lstStyle/>
          <a:p>
            <a:fld id="{8B397611-0FF7-473A-8949-86BB2B6AF969}" type="slidenum">
              <a:rPr kumimoji="1" lang="ja-JP" altLang="en-US" smtClean="0"/>
              <a:t>9</a:t>
            </a:fld>
            <a:endParaRPr kumimoji="1" lang="ja-JP"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47787"/>
            <a:ext cx="3835576" cy="544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03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1964</TotalTime>
  <Words>1022</Words>
  <Application>Microsoft Office PowerPoint</Application>
  <PresentationFormat>画面に合わせる (4:3)</PresentationFormat>
  <Paragraphs>185</Paragraphs>
  <Slides>39</Slides>
  <Notes>2</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Office ​​テーマ</vt:lpstr>
      <vt:lpstr>2018年8月2４日V３    G288 会長講演　ISLIS  松谷みよ子の収集した民話における臨死体験  童話作家で有名な松谷みよ子の『現代民話考5　あの世へ行った話・死の話・生まれ変わり』（立風書房1986/ ちくま文庫2003）には臨死体験が246話収録されている。 この記録はこれまで臨死体験研究では注目されてこなかった。 今回は各話の内容の質的分析と、テキストマイニングによる量的分析の結果を報告し、いとう・三浦(2016)などの先行研究と比較検討する。  Keywords: 臨死体験、民話、ナラティブ、テキストマイニング、  いとう たけひこ　和光大学（日本、東京）  高野山近く　天然温泉「ゆの里」合宿　　2018年8月25日（土）10:10-10:40</vt:lpstr>
      <vt:lpstr>PowerPoint プレゼンテーション</vt:lpstr>
      <vt:lpstr>R198 いとうたけひこ・三浦楓子 (2016).   日本人の臨死体験の特徴： 体験記録のテキストマイニング　   Journal of International Society of Life Information Science, 34(2), 123-125</vt:lpstr>
      <vt:lpstr>1. 問題と目的 立花隆：臨死体験 (上) (下). 文藝春秋, 1994. </vt:lpstr>
      <vt:lpstr>三浦 楓子：臨死体験証言のテキストマイニング, 2015. 　https://www.msi.co.jp/tmstudio/stu15contents/No25_muc15_TMS_miura.pdf</vt:lpstr>
      <vt:lpstr> 立花隆：証言・臨死体験. 文藝春秋, 2001.</vt:lpstr>
      <vt:lpstr>目次：立花隆：証言・臨死体験　2001.</vt:lpstr>
      <vt:lpstr>2．目的 </vt:lpstr>
      <vt:lpstr>3．方法　3.1　分析対象</vt:lpstr>
      <vt:lpstr>3.2　分析方法</vt:lpstr>
      <vt:lpstr>★表１　典型的な質的研究と量的研究と テキストマイニングとの比較</vt:lpstr>
      <vt:lpstr>4．結果　4.１　基本情報</vt:lpstr>
      <vt:lpstr>表1 一般名詞上位26語(頻度＝人数)</vt:lpstr>
      <vt:lpstr>4.2　単語頻度解析</vt:lpstr>
      <vt:lpstr>4.2.1　体験中に認識したものに焦点を当てた単語頻度解析　(1)</vt:lpstr>
      <vt:lpstr>4.2.1　体験中に認識したものに焦点を当てた単語頻度解析　(2)</vt:lpstr>
      <vt:lpstr>4.2.1　体験中に認識したものに焦点を当てた単語頻度解析　(3)</vt:lpstr>
      <vt:lpstr>4.2.2　体験中に出会った人物の頻度解析</vt:lpstr>
      <vt:lpstr>4.3　ポジティブ―ネガティブ分析</vt:lpstr>
      <vt:lpstr>5．考　察　(1)</vt:lpstr>
      <vt:lpstr>5．考　察　(2)</vt:lpstr>
      <vt:lpstr>Ⅱ　松谷みよ子の収集した民話における臨死体験</vt:lpstr>
      <vt:lpstr>松谷みよ子（1926-2015）</vt:lpstr>
      <vt:lpstr>1　問題と目的</vt:lpstr>
      <vt:lpstr>2．目的</vt:lpstr>
      <vt:lpstr>3.　方法　3.2分析方法</vt:lpstr>
      <vt:lpstr>表１　基本情報</vt:lpstr>
      <vt:lpstr>PowerPoint プレゼンテーション</vt:lpstr>
      <vt:lpstr>表２　単語頻度解析</vt:lpstr>
      <vt:lpstr>単語頻度</vt:lpstr>
      <vt:lpstr>4.2.2　体験中に出会った人物についての頻度解析</vt:lpstr>
      <vt:lpstr>4.3ことばネットワーク　図1</vt:lpstr>
      <vt:lpstr>4.4　評判抽出 </vt:lpstr>
      <vt:lpstr>図2　好評語上位9位</vt:lpstr>
      <vt:lpstr>図3　不評語上位9位</vt:lpstr>
      <vt:lpstr>5．考察(1)</vt:lpstr>
      <vt:lpstr>5．考察(2)</vt:lpstr>
      <vt:lpstr>全体的考察</vt:lpstr>
      <vt:lpstr>文　献</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日本人の臨死体験の特徴 体験記録のテキストマイニング分析  いとうたけひこ、三浦楓子 (Takehiko ITO, Fuko MIURA)  和光大学（日本、東京）</dc:title>
  <dc:creator>TAKEHIKO ITO</dc:creator>
  <cp:lastModifiedBy>Ito</cp:lastModifiedBy>
  <cp:revision>109</cp:revision>
  <cp:lastPrinted>2018-02-02T04:55:39Z</cp:lastPrinted>
  <dcterms:created xsi:type="dcterms:W3CDTF">2016-08-25T05:29:41Z</dcterms:created>
  <dcterms:modified xsi:type="dcterms:W3CDTF">2018-11-26T03:38:04Z</dcterms:modified>
</cp:coreProperties>
</file>