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4" r:id="rId3"/>
    <p:sldId id="263" r:id="rId4"/>
    <p:sldId id="257" r:id="rId5"/>
    <p:sldId id="258" r:id="rId6"/>
    <p:sldId id="259" r:id="rId7"/>
    <p:sldId id="273" r:id="rId8"/>
    <p:sldId id="262" r:id="rId9"/>
    <p:sldId id="260" r:id="rId10"/>
    <p:sldId id="267" r:id="rId11"/>
    <p:sldId id="276" r:id="rId12"/>
    <p:sldId id="261" r:id="rId13"/>
    <p:sldId id="265" r:id="rId14"/>
    <p:sldId id="266"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33CC33"/>
    <a:srgbClr val="00CC66"/>
    <a:srgbClr val="339933"/>
    <a:srgbClr val="00CC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411" autoAdjust="0"/>
  </p:normalViewPr>
  <p:slideViewPr>
    <p:cSldViewPr>
      <p:cViewPr>
        <p:scale>
          <a:sx n="76" d="100"/>
          <a:sy n="76" d="100"/>
        </p:scale>
        <p:origin x="-1662"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85FDD4-BCD9-432C-8623-7E712E8B22D8}" type="datetimeFigureOut">
              <a:rPr kumimoji="1" lang="ja-JP" altLang="en-US" smtClean="0"/>
              <a:t>2018/10/10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26B9E6-94A9-4D0A-9AA4-F1AF4D463AEA}" type="slidenum">
              <a:rPr kumimoji="1" lang="ja-JP" altLang="en-US" smtClean="0"/>
              <a:t>‹#›</a:t>
            </a:fld>
            <a:endParaRPr kumimoji="1" lang="ja-JP" altLang="en-US"/>
          </a:p>
        </p:txBody>
      </p:sp>
    </p:spTree>
    <p:extLst>
      <p:ext uri="{BB962C8B-B14F-4D97-AF65-F5344CB8AC3E}">
        <p14:creationId xmlns:p14="http://schemas.microsoft.com/office/powerpoint/2010/main" val="24157958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effectLst/>
                <a:latin typeface="+mn-lt"/>
                <a:ea typeface="+mn-ea"/>
                <a:cs typeface="+mn-cs"/>
              </a:rPr>
              <a:t>4</a:t>
            </a:r>
            <a:r>
              <a:rPr kumimoji="1" lang="ja-JP" altLang="ja-JP" sz="1200" kern="1200" dirty="0" smtClean="0">
                <a:solidFill>
                  <a:schemeClr val="tx1"/>
                </a:solidFill>
                <a:effectLst/>
                <a:latin typeface="+mn-lt"/>
                <a:ea typeface="+mn-ea"/>
                <a:cs typeface="+mn-cs"/>
              </a:rPr>
              <a:t>クラスターが見出され</a:t>
            </a:r>
            <a:r>
              <a:rPr kumimoji="1" lang="ja-JP" altLang="en-US" sz="1200" kern="1200" dirty="0" smtClean="0">
                <a:solidFill>
                  <a:schemeClr val="tx1"/>
                </a:solidFill>
                <a:effectLst/>
                <a:latin typeface="+mn-lt"/>
                <a:ea typeface="+mn-ea"/>
                <a:cs typeface="+mn-cs"/>
              </a:rPr>
              <a:t>ました</a:t>
            </a:r>
            <a:r>
              <a:rPr kumimoji="1" lang="ja-JP" altLang="en-US" sz="1200" kern="1200" dirty="0" err="1" smtClean="0">
                <a:solidFill>
                  <a:schemeClr val="tx1"/>
                </a:solidFill>
                <a:effectLst/>
                <a:latin typeface="+mn-lt"/>
                <a:ea typeface="+mn-ea"/>
                <a:cs typeface="+mn-cs"/>
              </a:rPr>
              <a:t>。</a:t>
            </a:r>
            <a:r>
              <a:rPr kumimoji="1" lang="ja-JP" altLang="ja-JP" sz="1200" kern="1200" dirty="0" err="1" smtClean="0">
                <a:solidFill>
                  <a:schemeClr val="tx1"/>
                </a:solidFill>
                <a:effectLst/>
                <a:latin typeface="+mn-lt"/>
                <a:ea typeface="+mn-ea"/>
                <a:cs typeface="+mn-cs"/>
              </a:rPr>
              <a:t>。</a:t>
            </a:r>
            <a:r>
              <a:rPr kumimoji="1" lang="ja-JP" altLang="ja-JP" sz="1200" kern="1200" dirty="0" smtClean="0">
                <a:solidFill>
                  <a:schemeClr val="tx1"/>
                </a:solidFill>
                <a:effectLst/>
                <a:latin typeface="+mn-lt"/>
                <a:ea typeface="+mn-ea"/>
                <a:cs typeface="+mn-cs"/>
              </a:rPr>
              <a:t>被験者との対話からスピリチュアリティ概念は、第</a:t>
            </a:r>
            <a:r>
              <a:rPr kumimoji="1" lang="en-US" altLang="ja-JP" sz="1200" kern="1200" dirty="0" smtClean="0">
                <a:solidFill>
                  <a:schemeClr val="tx1"/>
                </a:solidFill>
                <a:effectLst/>
                <a:latin typeface="+mn-lt"/>
                <a:ea typeface="+mn-ea"/>
                <a:cs typeface="+mn-cs"/>
              </a:rPr>
              <a:t>1</a:t>
            </a:r>
            <a:r>
              <a:rPr kumimoji="1" lang="ja-JP" altLang="ja-JP" sz="1200" kern="1200" dirty="0" smtClean="0">
                <a:solidFill>
                  <a:schemeClr val="tx1"/>
                </a:solidFill>
                <a:effectLst/>
                <a:latin typeface="+mn-lt"/>
                <a:ea typeface="+mn-ea"/>
                <a:cs typeface="+mn-cs"/>
              </a:rPr>
              <a:t>クラスター「迷い、困難さを感じながらのケア実践」、第</a:t>
            </a:r>
            <a:r>
              <a:rPr kumimoji="1" lang="en-US" altLang="ja-JP" sz="1200" kern="1200" dirty="0" smtClean="0">
                <a:solidFill>
                  <a:schemeClr val="tx1"/>
                </a:solidFill>
                <a:effectLst/>
                <a:latin typeface="+mn-lt"/>
                <a:ea typeface="+mn-ea"/>
                <a:cs typeface="+mn-cs"/>
              </a:rPr>
              <a:t>2</a:t>
            </a:r>
            <a:r>
              <a:rPr kumimoji="1" lang="ja-JP" altLang="ja-JP" sz="1200" kern="1200" dirty="0" smtClean="0">
                <a:solidFill>
                  <a:schemeClr val="tx1"/>
                </a:solidFill>
                <a:effectLst/>
                <a:latin typeface="+mn-lt"/>
                <a:ea typeface="+mn-ea"/>
                <a:cs typeface="+mn-cs"/>
              </a:rPr>
              <a:t>クラスター「医療者間の情報や感情の未共有」、第</a:t>
            </a:r>
            <a:r>
              <a:rPr kumimoji="1" lang="en-US" altLang="ja-JP" sz="1200" kern="1200" dirty="0" smtClean="0">
                <a:solidFill>
                  <a:schemeClr val="tx1"/>
                </a:solidFill>
                <a:effectLst/>
                <a:latin typeface="+mn-lt"/>
                <a:ea typeface="+mn-ea"/>
                <a:cs typeface="+mn-cs"/>
              </a:rPr>
              <a:t>3</a:t>
            </a:r>
            <a:r>
              <a:rPr kumimoji="1" lang="ja-JP" altLang="ja-JP" sz="1200" kern="1200" dirty="0" smtClean="0">
                <a:solidFill>
                  <a:schemeClr val="tx1"/>
                </a:solidFill>
                <a:effectLst/>
                <a:latin typeface="+mn-lt"/>
                <a:ea typeface="+mn-ea"/>
                <a:cs typeface="+mn-cs"/>
              </a:rPr>
              <a:t>クラスター「終末期医療への絶え間ない問い」、第</a:t>
            </a:r>
            <a:r>
              <a:rPr kumimoji="1" lang="en-US" altLang="ja-JP" sz="1200" kern="1200" dirty="0" smtClean="0">
                <a:solidFill>
                  <a:schemeClr val="tx1"/>
                </a:solidFill>
                <a:effectLst/>
                <a:latin typeface="+mn-lt"/>
                <a:ea typeface="+mn-ea"/>
                <a:cs typeface="+mn-cs"/>
              </a:rPr>
              <a:t>4</a:t>
            </a:r>
            <a:r>
              <a:rPr kumimoji="1" lang="ja-JP" altLang="ja-JP" sz="1200" kern="1200" dirty="0" smtClean="0">
                <a:solidFill>
                  <a:schemeClr val="tx1"/>
                </a:solidFill>
                <a:effectLst/>
                <a:latin typeface="+mn-lt"/>
                <a:ea typeface="+mn-ea"/>
                <a:cs typeface="+mn-cs"/>
              </a:rPr>
              <a:t>クラスター「今でも思い出す過去のストレスフルな状況」、であると解釈され</a:t>
            </a:r>
            <a:r>
              <a:rPr kumimoji="1" lang="ja-JP" altLang="en-US" sz="1200" kern="1200" dirty="0" smtClean="0">
                <a:solidFill>
                  <a:schemeClr val="tx1"/>
                </a:solidFill>
                <a:effectLst/>
                <a:latin typeface="+mn-lt"/>
                <a:ea typeface="+mn-ea"/>
                <a:cs typeface="+mn-cs"/>
              </a:rPr>
              <a:t>ました</a:t>
            </a:r>
            <a:endParaRPr kumimoji="1" lang="ja-JP"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10ACE70D-9F74-417A-9F7D-DF86A7802B85}" type="slidenum">
              <a:rPr kumimoji="1" lang="ja-JP" altLang="en-US" smtClean="0"/>
              <a:t>7</a:t>
            </a:fld>
            <a:endParaRPr kumimoji="1" lang="ja-JP" altLang="en-US"/>
          </a:p>
        </p:txBody>
      </p:sp>
    </p:spTree>
    <p:extLst>
      <p:ext uri="{BB962C8B-B14F-4D97-AF65-F5344CB8AC3E}">
        <p14:creationId xmlns:p14="http://schemas.microsoft.com/office/powerpoint/2010/main" val="1720894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E26B9E6-94A9-4D0A-9AA4-F1AF4D463AEA}" type="slidenum">
              <a:rPr kumimoji="1" lang="ja-JP" altLang="en-US" smtClean="0"/>
              <a:t>10</a:t>
            </a:fld>
            <a:endParaRPr kumimoji="1" lang="ja-JP" altLang="en-US"/>
          </a:p>
        </p:txBody>
      </p:sp>
    </p:spTree>
    <p:extLst>
      <p:ext uri="{BB962C8B-B14F-4D97-AF65-F5344CB8AC3E}">
        <p14:creationId xmlns:p14="http://schemas.microsoft.com/office/powerpoint/2010/main" val="3067377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600" dirty="0"/>
          </a:p>
        </p:txBody>
      </p:sp>
      <p:sp>
        <p:nvSpPr>
          <p:cNvPr id="4" name="スライド番号プレースホルダー 3"/>
          <p:cNvSpPr>
            <a:spLocks noGrp="1"/>
          </p:cNvSpPr>
          <p:nvPr>
            <p:ph type="sldNum" sz="quarter" idx="10"/>
          </p:nvPr>
        </p:nvSpPr>
        <p:spPr/>
        <p:txBody>
          <a:bodyPr/>
          <a:lstStyle/>
          <a:p>
            <a:fld id="{2E26B9E6-94A9-4D0A-9AA4-F1AF4D463AEA}" type="slidenum">
              <a:rPr kumimoji="1" lang="ja-JP" altLang="en-US" smtClean="0"/>
              <a:t>11</a:t>
            </a:fld>
            <a:endParaRPr kumimoji="1" lang="ja-JP" altLang="en-US"/>
          </a:p>
        </p:txBody>
      </p:sp>
    </p:spTree>
    <p:extLst>
      <p:ext uri="{BB962C8B-B14F-4D97-AF65-F5344CB8AC3E}">
        <p14:creationId xmlns:p14="http://schemas.microsoft.com/office/powerpoint/2010/main" val="245777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7781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61035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2036873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332753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31115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716656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3045697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2389481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240648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1960587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E8CC0C-9EFD-4125-981E-8182421EFA3F}" type="datetimeFigureOut">
              <a:rPr kumimoji="1" lang="ja-JP" altLang="en-US" smtClean="0"/>
              <a:t>2018/10/10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3624822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E8CC0C-9EFD-4125-981E-8182421EFA3F}" type="datetimeFigureOut">
              <a:rPr kumimoji="1" lang="ja-JP" altLang="en-US" smtClean="0"/>
              <a:t>2018/10/10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F42853-1A6A-4027-A620-035B52DA71E5}" type="slidenum">
              <a:rPr kumimoji="1" lang="ja-JP" altLang="en-US" smtClean="0"/>
              <a:t>‹#›</a:t>
            </a:fld>
            <a:endParaRPr kumimoji="1" lang="ja-JP" altLang="en-US"/>
          </a:p>
        </p:txBody>
      </p:sp>
    </p:spTree>
    <p:extLst>
      <p:ext uri="{BB962C8B-B14F-4D97-AF65-F5344CB8AC3E}">
        <p14:creationId xmlns:p14="http://schemas.microsoft.com/office/powerpoint/2010/main" val="618456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3488" y="400849"/>
            <a:ext cx="8656984" cy="2331690"/>
          </a:xfrm>
        </p:spPr>
        <p:txBody>
          <a:bodyPr>
            <a:normAutofit fontScale="90000"/>
          </a:bodyPr>
          <a:lstStyle/>
          <a:p>
            <a:r>
              <a:rPr lang="ja-JP" altLang="en-US" dirty="0" smtClean="0">
                <a:latin typeface="+mn-ea"/>
                <a:ea typeface="+mn-ea"/>
              </a:rPr>
              <a:t>看護卒後</a:t>
            </a:r>
            <a:r>
              <a:rPr lang="ja-JP" altLang="en-US" dirty="0">
                <a:latin typeface="+mn-ea"/>
                <a:ea typeface="+mn-ea"/>
              </a:rPr>
              <a:t>教育に向けた看護師</a:t>
            </a:r>
            <a:r>
              <a:rPr lang="ja-JP" altLang="en-US" dirty="0" smtClean="0">
                <a:latin typeface="+mn-ea"/>
                <a:ea typeface="+mn-ea"/>
              </a:rPr>
              <a:t>の</a:t>
            </a:r>
            <a:r>
              <a:rPr lang="en-US" altLang="ja-JP" dirty="0" smtClean="0">
                <a:latin typeface="+mn-ea"/>
                <a:ea typeface="+mn-ea"/>
              </a:rPr>
              <a:t/>
            </a:r>
            <a:br>
              <a:rPr lang="en-US" altLang="ja-JP" dirty="0" smtClean="0">
                <a:latin typeface="+mn-ea"/>
                <a:ea typeface="+mn-ea"/>
              </a:rPr>
            </a:br>
            <a:r>
              <a:rPr lang="ja-JP" altLang="en-US" dirty="0" smtClean="0">
                <a:latin typeface="+mn-ea"/>
                <a:ea typeface="+mn-ea"/>
              </a:rPr>
              <a:t>スピリチュアリティ</a:t>
            </a:r>
            <a:r>
              <a:rPr lang="ja-JP" altLang="en-US" dirty="0">
                <a:latin typeface="+mn-ea"/>
                <a:ea typeface="+mn-ea"/>
              </a:rPr>
              <a:t>に</a:t>
            </a:r>
            <a:r>
              <a:rPr lang="ja-JP" altLang="en-US" dirty="0" smtClean="0">
                <a:latin typeface="+mn-ea"/>
                <a:ea typeface="+mn-ea"/>
              </a:rPr>
              <a:t>関する</a:t>
            </a:r>
            <a:r>
              <a:rPr lang="en-US" altLang="ja-JP" dirty="0" smtClean="0">
                <a:latin typeface="+mn-ea"/>
                <a:ea typeface="+mn-ea"/>
              </a:rPr>
              <a:t/>
            </a:r>
            <a:br>
              <a:rPr lang="en-US" altLang="ja-JP" dirty="0" smtClean="0">
                <a:latin typeface="+mn-ea"/>
                <a:ea typeface="+mn-ea"/>
              </a:rPr>
            </a:br>
            <a:r>
              <a:rPr lang="ja-JP" altLang="en-US" dirty="0" smtClean="0">
                <a:latin typeface="+mn-ea"/>
                <a:ea typeface="+mn-ea"/>
              </a:rPr>
              <a:t>　　　テキストマイニング</a:t>
            </a:r>
            <a:r>
              <a:rPr lang="ja-JP" altLang="en-US" dirty="0">
                <a:latin typeface="+mn-ea"/>
                <a:ea typeface="+mn-ea"/>
              </a:rPr>
              <a:t>を用いた分析　</a:t>
            </a:r>
            <a:r>
              <a:rPr lang="en-US" altLang="ja-JP" dirty="0" smtClean="0">
                <a:latin typeface="+mn-ea"/>
                <a:ea typeface="+mn-ea"/>
              </a:rPr>
              <a:t/>
            </a:r>
            <a:br>
              <a:rPr lang="en-US" altLang="ja-JP" dirty="0" smtClean="0">
                <a:latin typeface="+mn-ea"/>
                <a:ea typeface="+mn-ea"/>
              </a:rPr>
            </a:br>
            <a:endParaRPr kumimoji="1" lang="ja-JP" altLang="en-US" dirty="0">
              <a:latin typeface="+mn-ea"/>
              <a:ea typeface="+mn-ea"/>
            </a:endParaRPr>
          </a:p>
        </p:txBody>
      </p:sp>
      <p:sp>
        <p:nvSpPr>
          <p:cNvPr id="3" name="正方形/長方形 2"/>
          <p:cNvSpPr/>
          <p:nvPr/>
        </p:nvSpPr>
        <p:spPr>
          <a:xfrm>
            <a:off x="281382" y="3068960"/>
            <a:ext cx="8640960" cy="1754326"/>
          </a:xfrm>
          <a:prstGeom prst="rect">
            <a:avLst/>
          </a:prstGeom>
        </p:spPr>
        <p:txBody>
          <a:bodyPr wrap="square">
            <a:spAutoFit/>
          </a:bodyPr>
          <a:lstStyle/>
          <a:p>
            <a:r>
              <a:rPr lang="ja-JP" altLang="en-US" sz="2800" dirty="0">
                <a:latin typeface="+mn-ea"/>
              </a:rPr>
              <a:t>生田</a:t>
            </a:r>
            <a:r>
              <a:rPr lang="ja-JP" altLang="en-US" sz="2800" dirty="0" smtClean="0">
                <a:latin typeface="+mn-ea"/>
              </a:rPr>
              <a:t>奈美可　　　</a:t>
            </a:r>
            <a:r>
              <a:rPr lang="ja-JP" altLang="en-US" sz="2400" dirty="0" smtClean="0">
                <a:latin typeface="+mn-ea"/>
              </a:rPr>
              <a:t>山口</a:t>
            </a:r>
            <a:r>
              <a:rPr lang="ja-JP" altLang="en-US" sz="2400" dirty="0">
                <a:latin typeface="+mn-ea"/>
              </a:rPr>
              <a:t>大学大学院医学系研究科保健学系学域</a:t>
            </a:r>
            <a:endParaRPr lang="en-US" altLang="ja-JP" sz="2400" dirty="0">
              <a:latin typeface="+mn-ea"/>
            </a:endParaRPr>
          </a:p>
          <a:p>
            <a:r>
              <a:rPr lang="ja-JP" altLang="en-US" sz="2800" dirty="0" smtClean="0">
                <a:latin typeface="+mn-ea"/>
              </a:rPr>
              <a:t>いとうたけひこ　 </a:t>
            </a:r>
            <a:r>
              <a:rPr lang="ja-JP" altLang="en-US" sz="2400" dirty="0" smtClean="0">
                <a:latin typeface="+mn-ea"/>
              </a:rPr>
              <a:t>和光大学現代人間学部</a:t>
            </a:r>
            <a:endParaRPr lang="en-US" altLang="ja-JP" sz="2400" dirty="0">
              <a:latin typeface="+mn-ea"/>
            </a:endParaRPr>
          </a:p>
          <a:p>
            <a:r>
              <a:rPr lang="ja-JP" altLang="en-US" sz="2800" dirty="0" smtClean="0">
                <a:latin typeface="+mn-ea"/>
              </a:rPr>
              <a:t>伊東</a:t>
            </a:r>
            <a:r>
              <a:rPr lang="ja-JP" altLang="en-US" sz="2800" dirty="0">
                <a:latin typeface="+mn-ea"/>
              </a:rPr>
              <a:t>美佐</a:t>
            </a:r>
            <a:r>
              <a:rPr lang="ja-JP" altLang="en-US" sz="2800" dirty="0" smtClean="0">
                <a:latin typeface="+mn-ea"/>
              </a:rPr>
              <a:t>江</a:t>
            </a:r>
            <a:r>
              <a:rPr lang="ja-JP" altLang="en-US" baseline="66000" dirty="0">
                <a:solidFill>
                  <a:prstClr val="black"/>
                </a:solidFill>
                <a:latin typeface="+mn-ea"/>
              </a:rPr>
              <a:t>　</a:t>
            </a:r>
            <a:r>
              <a:rPr lang="ja-JP" altLang="en-US" baseline="66000" dirty="0" smtClean="0">
                <a:solidFill>
                  <a:prstClr val="black"/>
                </a:solidFill>
                <a:latin typeface="+mn-ea"/>
              </a:rPr>
              <a:t>　　　　　　</a:t>
            </a:r>
            <a:r>
              <a:rPr lang="ja-JP" altLang="en-US" sz="2400" dirty="0" smtClean="0">
                <a:latin typeface="+mn-ea"/>
              </a:rPr>
              <a:t>山口</a:t>
            </a:r>
            <a:r>
              <a:rPr lang="ja-JP" altLang="en-US" sz="2400" dirty="0">
                <a:latin typeface="+mn-ea"/>
              </a:rPr>
              <a:t>大学大学院医学系研究科保健学系学域</a:t>
            </a:r>
            <a:endParaRPr lang="en-US" altLang="ja-JP" sz="2400" dirty="0">
              <a:latin typeface="+mn-ea"/>
            </a:endParaRPr>
          </a:p>
          <a:p>
            <a:endParaRPr lang="ja-JP" altLang="en-US" sz="2400" dirty="0">
              <a:latin typeface="+mn-ea"/>
            </a:endParaRPr>
          </a:p>
        </p:txBody>
      </p:sp>
      <p:sp>
        <p:nvSpPr>
          <p:cNvPr id="9" name="正方形/長方形 8"/>
          <p:cNvSpPr/>
          <p:nvPr/>
        </p:nvSpPr>
        <p:spPr>
          <a:xfrm>
            <a:off x="1511660" y="6188243"/>
            <a:ext cx="6120680" cy="461665"/>
          </a:xfrm>
          <a:prstGeom prst="rect">
            <a:avLst/>
          </a:prstGeom>
        </p:spPr>
        <p:txBody>
          <a:bodyPr wrap="square">
            <a:spAutoFit/>
          </a:bodyPr>
          <a:lstStyle/>
          <a:p>
            <a:r>
              <a:rPr lang="ja-JP" altLang="en-US" sz="2400" dirty="0"/>
              <a:t>　</a:t>
            </a:r>
          </a:p>
        </p:txBody>
      </p:sp>
      <p:sp>
        <p:nvSpPr>
          <p:cNvPr id="12" name="正方形/長方形 11"/>
          <p:cNvSpPr/>
          <p:nvPr/>
        </p:nvSpPr>
        <p:spPr>
          <a:xfrm>
            <a:off x="899592" y="5301208"/>
            <a:ext cx="7152020" cy="1200329"/>
          </a:xfrm>
          <a:prstGeom prst="rect">
            <a:avLst/>
          </a:prstGeom>
        </p:spPr>
        <p:txBody>
          <a:bodyPr wrap="square">
            <a:spAutoFit/>
          </a:bodyPr>
          <a:lstStyle/>
          <a:p>
            <a:r>
              <a:rPr lang="zh-CN" altLang="en-US" sz="2400" b="1" dirty="0">
                <a:latin typeface="HGPｺﾞｼｯｸM" panose="020B0600000000000000" pitchFamily="50" charset="-128"/>
                <a:ea typeface="HGPｺﾞｼｯｸM" panose="020B0600000000000000" pitchFamily="50" charset="-128"/>
              </a:rPr>
              <a:t>日本看護学教育学会第</a:t>
            </a:r>
            <a:r>
              <a:rPr lang="en-US" altLang="zh-CN" sz="2400" b="1" dirty="0" smtClean="0">
                <a:latin typeface="HGPｺﾞｼｯｸM" panose="020B0600000000000000" pitchFamily="50" charset="-128"/>
                <a:ea typeface="HGPｺﾞｼｯｸM" panose="020B0600000000000000" pitchFamily="50" charset="-128"/>
              </a:rPr>
              <a:t>2</a:t>
            </a:r>
            <a:r>
              <a:rPr lang="en-US" altLang="ja-JP" sz="2400" b="1" dirty="0" smtClean="0">
                <a:latin typeface="HGPｺﾞｼｯｸM" panose="020B0600000000000000" pitchFamily="50" charset="-128"/>
                <a:ea typeface="HGPｺﾞｼｯｸM" panose="020B0600000000000000" pitchFamily="50" charset="-128"/>
              </a:rPr>
              <a:t>8</a:t>
            </a:r>
            <a:r>
              <a:rPr lang="zh-CN" altLang="en-US" sz="2400" b="1" dirty="0" smtClean="0">
                <a:latin typeface="HGPｺﾞｼｯｸM" panose="020B0600000000000000" pitchFamily="50" charset="-128"/>
                <a:ea typeface="HGPｺﾞｼｯｸM" panose="020B0600000000000000" pitchFamily="50" charset="-128"/>
              </a:rPr>
              <a:t>回</a:t>
            </a:r>
            <a:r>
              <a:rPr lang="zh-CN" altLang="en-US" sz="2400" b="1" dirty="0">
                <a:latin typeface="HGPｺﾞｼｯｸM" panose="020B0600000000000000" pitchFamily="50" charset="-128"/>
                <a:ea typeface="HGPｺﾞｼｯｸM" panose="020B0600000000000000" pitchFamily="50" charset="-128"/>
              </a:rPr>
              <a:t>学術集会</a:t>
            </a:r>
          </a:p>
          <a:p>
            <a:r>
              <a:rPr lang="ja-JP" altLang="en-US" sz="2400" b="1" dirty="0" smtClean="0">
                <a:latin typeface="HGPｺﾞｼｯｸM" panose="020B0600000000000000" pitchFamily="50" charset="-128"/>
                <a:ea typeface="HGPｺﾞｼｯｸM" panose="020B0600000000000000" pitchFamily="50" charset="-128"/>
              </a:rPr>
              <a:t>パシフィコ横浜会議センター</a:t>
            </a:r>
            <a:r>
              <a:rPr lang="en-US" altLang="ja-JP" sz="2400" b="1" dirty="0" smtClean="0">
                <a:latin typeface="HGPｺﾞｼｯｸM" panose="020B0600000000000000" pitchFamily="50" charset="-128"/>
                <a:ea typeface="HGPｺﾞｼｯｸM" panose="020B0600000000000000" pitchFamily="50" charset="-128"/>
              </a:rPr>
              <a:t>301</a:t>
            </a:r>
            <a:r>
              <a:rPr lang="ja-JP" altLang="en-US" sz="2400" b="1" dirty="0" smtClean="0">
                <a:latin typeface="HGPｺﾞｼｯｸM" panose="020B0600000000000000" pitchFamily="50" charset="-128"/>
                <a:ea typeface="HGPｺﾞｼｯｸM" panose="020B0600000000000000" pitchFamily="50" charset="-128"/>
              </a:rPr>
              <a:t>＋</a:t>
            </a:r>
            <a:r>
              <a:rPr lang="en-US" altLang="ja-JP" sz="2400" b="1" dirty="0" smtClean="0">
                <a:latin typeface="HGPｺﾞｼｯｸM" panose="020B0600000000000000" pitchFamily="50" charset="-128"/>
                <a:ea typeface="HGPｺﾞｼｯｸM" panose="020B0600000000000000" pitchFamily="50" charset="-128"/>
              </a:rPr>
              <a:t>302</a:t>
            </a:r>
            <a:r>
              <a:rPr lang="ja-JP" altLang="en-US" sz="2400" b="1" dirty="0" smtClean="0">
                <a:latin typeface="HGPｺﾞｼｯｸM" panose="020B0600000000000000" pitchFamily="50" charset="-128"/>
                <a:ea typeface="HGPｺﾞｼｯｸM" panose="020B0600000000000000" pitchFamily="50" charset="-128"/>
              </a:rPr>
              <a:t>　第</a:t>
            </a:r>
            <a:r>
              <a:rPr lang="en-US" altLang="ja-JP" sz="2400" b="1" dirty="0" smtClean="0">
                <a:latin typeface="HGPｺﾞｼｯｸM" panose="020B0600000000000000" pitchFamily="50" charset="-128"/>
                <a:ea typeface="HGPｺﾞｼｯｸM" panose="020B0600000000000000" pitchFamily="50" charset="-128"/>
              </a:rPr>
              <a:t>9</a:t>
            </a:r>
            <a:r>
              <a:rPr lang="ja-JP" altLang="en-US" sz="2400" b="1" dirty="0" smtClean="0">
                <a:latin typeface="HGPｺﾞｼｯｸM" panose="020B0600000000000000" pitchFamily="50" charset="-128"/>
                <a:ea typeface="HGPｺﾞｼｯｸM" panose="020B0600000000000000" pitchFamily="50" charset="-128"/>
              </a:rPr>
              <a:t>会場　</a:t>
            </a:r>
            <a:endParaRPr lang="en-US" altLang="ja-JP" sz="2400" b="1" dirty="0">
              <a:solidFill>
                <a:srgbClr val="FF0000"/>
              </a:solidFill>
              <a:latin typeface="HGPｺﾞｼｯｸM" panose="020B0600000000000000" pitchFamily="50" charset="-128"/>
              <a:ea typeface="HGPｺﾞｼｯｸM" panose="020B0600000000000000" pitchFamily="50" charset="-128"/>
            </a:endParaRPr>
          </a:p>
          <a:p>
            <a:r>
              <a:rPr lang="en-US" altLang="ja-JP" sz="2400" b="1" dirty="0" smtClean="0">
                <a:latin typeface="HGPｺﾞｼｯｸM" panose="020B0600000000000000" pitchFamily="50" charset="-128"/>
                <a:ea typeface="HGPｺﾞｼｯｸM" panose="020B0600000000000000" pitchFamily="50" charset="-128"/>
              </a:rPr>
              <a:t>2018</a:t>
            </a:r>
            <a:r>
              <a:rPr lang="ja-JP" altLang="en-US" sz="2400" b="1" dirty="0" smtClean="0">
                <a:latin typeface="HGPｺﾞｼｯｸM" panose="020B0600000000000000" pitchFamily="50" charset="-128"/>
                <a:ea typeface="HGPｺﾞｼｯｸM" panose="020B0600000000000000" pitchFamily="50" charset="-128"/>
              </a:rPr>
              <a:t>年</a:t>
            </a:r>
            <a:r>
              <a:rPr lang="en-US" altLang="ja-JP" sz="2400" b="1" dirty="0">
                <a:latin typeface="HGPｺﾞｼｯｸM" panose="020B0600000000000000" pitchFamily="50" charset="-128"/>
                <a:ea typeface="HGPｺﾞｼｯｸM" panose="020B0600000000000000" pitchFamily="50" charset="-128"/>
              </a:rPr>
              <a:t>8</a:t>
            </a:r>
            <a:r>
              <a:rPr lang="ja-JP" altLang="en-US" sz="2400" b="1" dirty="0">
                <a:latin typeface="HGPｺﾞｼｯｸM" panose="020B0600000000000000" pitchFamily="50" charset="-128"/>
                <a:ea typeface="HGPｺﾞｼｯｸM" panose="020B0600000000000000" pitchFamily="50" charset="-128"/>
              </a:rPr>
              <a:t>月</a:t>
            </a:r>
            <a:r>
              <a:rPr lang="en-US" altLang="ja-JP" sz="2400" b="1" dirty="0" smtClean="0">
                <a:latin typeface="HGPｺﾞｼｯｸM" panose="020B0600000000000000" pitchFamily="50" charset="-128"/>
                <a:ea typeface="HGPｺﾞｼｯｸM" panose="020B0600000000000000" pitchFamily="50" charset="-128"/>
              </a:rPr>
              <a:t>29</a:t>
            </a:r>
            <a:r>
              <a:rPr lang="ja-JP" altLang="en-US" sz="2400" b="1" dirty="0" smtClean="0">
                <a:latin typeface="HGPｺﾞｼｯｸM" panose="020B0600000000000000" pitchFamily="50" charset="-128"/>
                <a:ea typeface="HGPｺﾞｼｯｸM" panose="020B0600000000000000" pitchFamily="50" charset="-128"/>
              </a:rPr>
              <a:t>日</a:t>
            </a:r>
            <a:r>
              <a:rPr lang="ja-JP" altLang="en-US" sz="2400" b="1" dirty="0">
                <a:latin typeface="HGPｺﾞｼｯｸM" panose="020B0600000000000000" pitchFamily="50" charset="-128"/>
                <a:ea typeface="HGPｺﾞｼｯｸM" panose="020B0600000000000000" pitchFamily="50" charset="-128"/>
              </a:rPr>
              <a:t>（水</a:t>
            </a:r>
            <a:r>
              <a:rPr lang="ja-JP" altLang="en-US" sz="2400" b="1" dirty="0" smtClean="0">
                <a:latin typeface="HGPｺﾞｼｯｸM" panose="020B0600000000000000" pitchFamily="50" charset="-128"/>
                <a:ea typeface="HGPｺﾞｼｯｸM" panose="020B0600000000000000" pitchFamily="50" charset="-128"/>
              </a:rPr>
              <a:t>）　</a:t>
            </a:r>
            <a:r>
              <a:rPr lang="en-US" altLang="ja-JP" sz="2400" b="1" dirty="0" smtClean="0">
                <a:latin typeface="HGPｺﾞｼｯｸM" panose="020B0600000000000000" pitchFamily="50" charset="-128"/>
                <a:ea typeface="HGPｺﾞｼｯｸM" panose="020B0600000000000000" pitchFamily="50" charset="-128"/>
              </a:rPr>
              <a:t>9:50-10:50</a:t>
            </a:r>
            <a:endParaRPr lang="ja-JP" altLang="en-US" sz="2400" b="1" dirty="0">
              <a:latin typeface="HGPｺﾞｼｯｸM" panose="020B0600000000000000" pitchFamily="50" charset="-128"/>
              <a:ea typeface="HGPｺﾞｼｯｸM" panose="020B0600000000000000" pitchFamily="50" charset="-128"/>
            </a:endParaRPr>
          </a:p>
        </p:txBody>
      </p:sp>
      <p:sp>
        <p:nvSpPr>
          <p:cNvPr id="4" name="テキスト ボックス 3"/>
          <p:cNvSpPr txBox="1"/>
          <p:nvPr/>
        </p:nvSpPr>
        <p:spPr>
          <a:xfrm>
            <a:off x="8316416" y="188640"/>
            <a:ext cx="646331" cy="369332"/>
          </a:xfrm>
          <a:prstGeom prst="rect">
            <a:avLst/>
          </a:prstGeom>
          <a:noFill/>
        </p:spPr>
        <p:txBody>
          <a:bodyPr wrap="none" rtlCol="0">
            <a:spAutoFit/>
          </a:bodyPr>
          <a:lstStyle/>
          <a:p>
            <a:r>
              <a:rPr kumimoji="1" lang="ja-JP" altLang="en-US" dirty="0" smtClean="0">
                <a:solidFill>
                  <a:srgbClr val="FF0000"/>
                </a:solidFill>
              </a:rPr>
              <a:t>演題</a:t>
            </a:r>
            <a:endParaRPr kumimoji="1" lang="ja-JP" altLang="en-US" dirty="0">
              <a:solidFill>
                <a:srgbClr val="FF0000"/>
              </a:solidFill>
            </a:endParaRPr>
          </a:p>
        </p:txBody>
      </p:sp>
    </p:spTree>
    <p:extLst>
      <p:ext uri="{BB962C8B-B14F-4D97-AF65-F5344CB8AC3E}">
        <p14:creationId xmlns:p14="http://schemas.microsoft.com/office/powerpoint/2010/main" val="854836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7802" y="5715000"/>
            <a:ext cx="8229600" cy="882352"/>
          </a:xfrm>
        </p:spPr>
        <p:txBody>
          <a:bodyPr>
            <a:normAutofit/>
          </a:bodyPr>
          <a:lstStyle/>
          <a:p>
            <a:r>
              <a:rPr kumimoji="1" lang="ja-JP" altLang="en-US" sz="2400" dirty="0" smtClean="0"/>
              <a:t>図２　スピリチュアリティについての単語出現頻度</a:t>
            </a:r>
            <a:endParaRPr kumimoji="1" lang="ja-JP" altLang="en-US" sz="2400" dirty="0"/>
          </a:p>
        </p:txBody>
      </p:sp>
      <p:pic>
        <p:nvPicPr>
          <p:cNvPr id="4" name="コンテンツ プレースホルダー 3"/>
          <p:cNvPicPr>
            <a:picLocks noGrp="1"/>
          </p:cNvPicPr>
          <p:nvPr>
            <p:ph idx="1"/>
          </p:nvPr>
        </p:nvPicPr>
        <p:blipFill>
          <a:blip r:embed="rId3"/>
          <a:stretch>
            <a:fillRect/>
          </a:stretch>
        </p:blipFill>
        <p:spPr>
          <a:xfrm>
            <a:off x="332211" y="188640"/>
            <a:ext cx="7848872" cy="5400600"/>
          </a:xfrm>
          <a:prstGeom prst="rect">
            <a:avLst/>
          </a:prstGeom>
          <a:solidFill>
            <a:srgbClr val="00CC66"/>
          </a:solidFill>
        </p:spPr>
      </p:pic>
      <p:sp>
        <p:nvSpPr>
          <p:cNvPr id="3" name="テキスト ボックス 2"/>
          <p:cNvSpPr txBox="1"/>
          <p:nvPr/>
        </p:nvSpPr>
        <p:spPr>
          <a:xfrm>
            <a:off x="5508104" y="1556792"/>
            <a:ext cx="936104" cy="307777"/>
          </a:xfrm>
          <a:prstGeom prst="rect">
            <a:avLst/>
          </a:prstGeom>
          <a:solidFill>
            <a:srgbClr val="6666FF"/>
          </a:solidFill>
        </p:spPr>
        <p:txBody>
          <a:bodyPr wrap="square" rtlCol="0">
            <a:spAutoFit/>
          </a:bodyPr>
          <a:lstStyle/>
          <a:p>
            <a:pPr algn="ctr"/>
            <a:r>
              <a:rPr kumimoji="1" lang="ja-JP" altLang="en-US" sz="1400" dirty="0" smtClean="0"/>
              <a:t>被験者</a:t>
            </a:r>
            <a:endParaRPr kumimoji="1" lang="en-US" altLang="ja-JP" sz="1400" dirty="0" smtClean="0"/>
          </a:p>
        </p:txBody>
      </p:sp>
      <p:sp>
        <p:nvSpPr>
          <p:cNvPr id="5" name="テキスト ボックス 4"/>
          <p:cNvSpPr txBox="1"/>
          <p:nvPr/>
        </p:nvSpPr>
        <p:spPr>
          <a:xfrm>
            <a:off x="5508104" y="1864569"/>
            <a:ext cx="936104" cy="307777"/>
          </a:xfrm>
          <a:prstGeom prst="rect">
            <a:avLst/>
          </a:prstGeom>
          <a:solidFill>
            <a:srgbClr val="00CC99"/>
          </a:solidFill>
        </p:spPr>
        <p:txBody>
          <a:bodyPr wrap="square" rtlCol="0">
            <a:spAutoFit/>
          </a:bodyPr>
          <a:lstStyle/>
          <a:p>
            <a:pPr algn="ctr"/>
            <a:r>
              <a:rPr lang="ja-JP" altLang="en-US" sz="1400" dirty="0"/>
              <a:t>研究</a:t>
            </a:r>
            <a:r>
              <a:rPr kumimoji="1" lang="ja-JP" altLang="en-US" sz="1400" dirty="0" smtClean="0"/>
              <a:t>者</a:t>
            </a:r>
            <a:endParaRPr kumimoji="1" lang="en-US" altLang="ja-JP" sz="1400" dirty="0" smtClean="0"/>
          </a:p>
        </p:txBody>
      </p:sp>
      <p:sp>
        <p:nvSpPr>
          <p:cNvPr id="6" name="正方形/長方形 5"/>
          <p:cNvSpPr/>
          <p:nvPr/>
        </p:nvSpPr>
        <p:spPr>
          <a:xfrm>
            <a:off x="7521057" y="519546"/>
            <a:ext cx="546945" cy="307777"/>
          </a:xfrm>
          <a:prstGeom prst="rect">
            <a:avLst/>
          </a:prstGeom>
        </p:spPr>
        <p:txBody>
          <a:bodyPr wrap="none">
            <a:spAutoFit/>
          </a:bodyPr>
          <a:lstStyle/>
          <a:p>
            <a:r>
              <a:rPr lang="en-US" altLang="ja-JP" sz="1400" dirty="0"/>
              <a:t>15</a:t>
            </a:r>
            <a:r>
              <a:rPr lang="ja-JP" altLang="en-US" sz="1400" dirty="0"/>
              <a:t>回</a:t>
            </a:r>
          </a:p>
        </p:txBody>
      </p:sp>
      <p:sp>
        <p:nvSpPr>
          <p:cNvPr id="7" name="正方形/長方形 6"/>
          <p:cNvSpPr/>
          <p:nvPr/>
        </p:nvSpPr>
        <p:spPr>
          <a:xfrm>
            <a:off x="6602783" y="693441"/>
            <a:ext cx="546945" cy="307777"/>
          </a:xfrm>
          <a:prstGeom prst="rect">
            <a:avLst/>
          </a:prstGeom>
        </p:spPr>
        <p:txBody>
          <a:bodyPr wrap="none">
            <a:spAutoFit/>
          </a:bodyPr>
          <a:lstStyle/>
          <a:p>
            <a:r>
              <a:rPr lang="en-US" altLang="ja-JP" sz="1400" dirty="0"/>
              <a:t>13</a:t>
            </a:r>
            <a:r>
              <a:rPr lang="ja-JP" altLang="en-US" sz="1400" dirty="0"/>
              <a:t>回</a:t>
            </a:r>
          </a:p>
        </p:txBody>
      </p:sp>
      <p:sp>
        <p:nvSpPr>
          <p:cNvPr id="8" name="正方形/長方形 7"/>
          <p:cNvSpPr/>
          <p:nvPr/>
        </p:nvSpPr>
        <p:spPr>
          <a:xfrm>
            <a:off x="3262464" y="1402903"/>
            <a:ext cx="994183" cy="307777"/>
          </a:xfrm>
          <a:prstGeom prst="rect">
            <a:avLst/>
          </a:prstGeom>
        </p:spPr>
        <p:txBody>
          <a:bodyPr wrap="none">
            <a:spAutoFit/>
          </a:bodyPr>
          <a:lstStyle/>
          <a:p>
            <a:r>
              <a:rPr lang="en-US" altLang="ja-JP" sz="1400" dirty="0" smtClean="0"/>
              <a:t>8</a:t>
            </a:r>
            <a:r>
              <a:rPr lang="ja-JP" altLang="en-US" sz="1400" dirty="0" smtClean="0"/>
              <a:t>回（医師）</a:t>
            </a:r>
            <a:endParaRPr lang="ja-JP" altLang="en-US" sz="1400" dirty="0"/>
          </a:p>
        </p:txBody>
      </p:sp>
      <p:sp>
        <p:nvSpPr>
          <p:cNvPr id="9" name="正方形/長方形 8"/>
          <p:cNvSpPr/>
          <p:nvPr/>
        </p:nvSpPr>
        <p:spPr>
          <a:xfrm>
            <a:off x="4056352" y="931888"/>
            <a:ext cx="572499" cy="307777"/>
          </a:xfrm>
          <a:prstGeom prst="rect">
            <a:avLst/>
          </a:prstGeom>
        </p:spPr>
        <p:txBody>
          <a:bodyPr wrap="square">
            <a:spAutoFit/>
          </a:bodyPr>
          <a:lstStyle/>
          <a:p>
            <a:r>
              <a:rPr lang="en-US" altLang="ja-JP" sz="1400" dirty="0"/>
              <a:t>7</a:t>
            </a:r>
            <a:r>
              <a:rPr lang="ja-JP" altLang="en-US" sz="1400" dirty="0"/>
              <a:t>回</a:t>
            </a:r>
          </a:p>
        </p:txBody>
      </p:sp>
      <p:sp>
        <p:nvSpPr>
          <p:cNvPr id="11" name="正方形/長方形 10"/>
          <p:cNvSpPr/>
          <p:nvPr/>
        </p:nvSpPr>
        <p:spPr>
          <a:xfrm>
            <a:off x="2890260" y="1638410"/>
            <a:ext cx="455574" cy="307777"/>
          </a:xfrm>
          <a:prstGeom prst="rect">
            <a:avLst/>
          </a:prstGeom>
        </p:spPr>
        <p:txBody>
          <a:bodyPr wrap="none">
            <a:spAutoFit/>
          </a:bodyPr>
          <a:lstStyle/>
          <a:p>
            <a:r>
              <a:rPr lang="en-US" altLang="ja-JP" sz="1400" dirty="0"/>
              <a:t>4</a:t>
            </a:r>
            <a:r>
              <a:rPr lang="ja-JP" altLang="en-US" sz="1400" dirty="0"/>
              <a:t>回</a:t>
            </a:r>
          </a:p>
        </p:txBody>
      </p:sp>
      <p:sp>
        <p:nvSpPr>
          <p:cNvPr id="12" name="正方形/長方形 11"/>
          <p:cNvSpPr/>
          <p:nvPr/>
        </p:nvSpPr>
        <p:spPr>
          <a:xfrm>
            <a:off x="4056352" y="1167396"/>
            <a:ext cx="572499" cy="307777"/>
          </a:xfrm>
          <a:prstGeom prst="rect">
            <a:avLst/>
          </a:prstGeom>
        </p:spPr>
        <p:txBody>
          <a:bodyPr wrap="square">
            <a:spAutoFit/>
          </a:bodyPr>
          <a:lstStyle/>
          <a:p>
            <a:r>
              <a:rPr lang="en-US" altLang="ja-JP" sz="1400" dirty="0"/>
              <a:t>7</a:t>
            </a:r>
            <a:r>
              <a:rPr lang="ja-JP" altLang="en-US" sz="1400" dirty="0"/>
              <a:t>回</a:t>
            </a:r>
          </a:p>
        </p:txBody>
      </p:sp>
      <p:sp>
        <p:nvSpPr>
          <p:cNvPr id="13" name="正方形/長方形 12"/>
          <p:cNvSpPr/>
          <p:nvPr/>
        </p:nvSpPr>
        <p:spPr>
          <a:xfrm>
            <a:off x="2339752" y="3501008"/>
            <a:ext cx="455574" cy="307777"/>
          </a:xfrm>
          <a:prstGeom prst="rect">
            <a:avLst/>
          </a:prstGeom>
        </p:spPr>
        <p:txBody>
          <a:bodyPr wrap="none">
            <a:spAutoFit/>
          </a:bodyPr>
          <a:lstStyle/>
          <a:p>
            <a:r>
              <a:rPr lang="en-US" altLang="ja-JP" sz="1400" dirty="0" smtClean="0"/>
              <a:t>3</a:t>
            </a:r>
            <a:r>
              <a:rPr lang="ja-JP" altLang="en-US" sz="1400" dirty="0" smtClean="0"/>
              <a:t>回</a:t>
            </a:r>
            <a:endParaRPr lang="ja-JP" altLang="en-US" sz="1400" dirty="0"/>
          </a:p>
        </p:txBody>
      </p:sp>
    </p:spTree>
    <p:extLst>
      <p:ext uri="{BB962C8B-B14F-4D97-AF65-F5344CB8AC3E}">
        <p14:creationId xmlns:p14="http://schemas.microsoft.com/office/powerpoint/2010/main" val="2759607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3548" y="44624"/>
            <a:ext cx="8229600" cy="418058"/>
          </a:xfrm>
        </p:spPr>
        <p:txBody>
          <a:bodyPr>
            <a:normAutofit fontScale="90000"/>
          </a:bodyPr>
          <a:lstStyle/>
          <a:p>
            <a:r>
              <a:rPr lang="ja-JP" altLang="en-US" sz="2400" dirty="0"/>
              <a:t>出現回数が</a:t>
            </a:r>
            <a:r>
              <a:rPr lang="ja-JP" altLang="en-US" sz="2400" dirty="0" smtClean="0"/>
              <a:t>多かった「自分</a:t>
            </a:r>
            <a:r>
              <a:rPr lang="ja-JP" altLang="en-US" sz="2400" dirty="0"/>
              <a:t>」に</a:t>
            </a:r>
            <a:r>
              <a:rPr lang="ja-JP" altLang="en-US" sz="2400" dirty="0" smtClean="0"/>
              <a:t>ついての原文</a:t>
            </a:r>
            <a:endParaRPr kumimoji="1" lang="ja-JP" altLang="en-US" sz="2400"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055510412"/>
              </p:ext>
            </p:extLst>
          </p:nvPr>
        </p:nvGraphicFramePr>
        <p:xfrm>
          <a:off x="35496" y="404664"/>
          <a:ext cx="9108504" cy="6128752"/>
        </p:xfrm>
        <a:graphic>
          <a:graphicData uri="http://schemas.openxmlformats.org/drawingml/2006/table">
            <a:tbl>
              <a:tblPr firstRow="1" bandRow="1">
                <a:tableStyleId>{5C22544A-7EE6-4342-B048-85BDC9FD1C3A}</a:tableStyleId>
              </a:tblPr>
              <a:tblGrid>
                <a:gridCol w="9108504">
                  <a:extLst>
                    <a:ext uri="{9D8B030D-6E8A-4147-A177-3AD203B41FA5}">
                      <a16:colId xmlns="" xmlns:a16="http://schemas.microsoft.com/office/drawing/2014/main" val="1209992329"/>
                    </a:ext>
                  </a:extLst>
                </a:gridCol>
              </a:tblGrid>
              <a:tr h="370840">
                <a:tc>
                  <a:txBody>
                    <a:bodyPr/>
                    <a:lstStyle/>
                    <a:p>
                      <a:pPr algn="ctr"/>
                      <a:r>
                        <a:rPr kumimoji="1" lang="ja-JP" altLang="en-US" sz="1400" b="1" dirty="0" smtClean="0"/>
                        <a:t>テキスト</a:t>
                      </a:r>
                      <a:endParaRPr kumimoji="1" lang="ja-JP" altLang="en-US" sz="1400" b="1" dirty="0"/>
                    </a:p>
                  </a:txBody>
                  <a:tcPr/>
                </a:tc>
                <a:extLst>
                  <a:ext uri="{0D108BD9-81ED-4DB2-BD59-A6C34878D82A}">
                    <a16:rowId xmlns="" xmlns:a16="http://schemas.microsoft.com/office/drawing/2014/main" val="3857298158"/>
                  </a:ext>
                </a:extLst>
              </a:tr>
              <a:tr h="435238">
                <a:tc>
                  <a:txBody>
                    <a:bodyPr/>
                    <a:lstStyle/>
                    <a:p>
                      <a:r>
                        <a:rPr kumimoji="1" lang="ja-JP" altLang="en-US" sz="1400" b="1" dirty="0" smtClean="0">
                          <a:solidFill>
                            <a:srgbClr val="FF0000"/>
                          </a:solidFill>
                        </a:rPr>
                        <a:t>自分</a:t>
                      </a:r>
                      <a:r>
                        <a:rPr kumimoji="1" lang="ja-JP" altLang="en-US" sz="1400" b="1" dirty="0" smtClean="0"/>
                        <a:t>と患者さんの関係と</a:t>
                      </a:r>
                      <a:r>
                        <a:rPr kumimoji="1" lang="ja-JP" altLang="en-US" sz="1400" b="1" dirty="0" smtClean="0">
                          <a:solidFill>
                            <a:srgbClr val="FF0000"/>
                          </a:solidFill>
                        </a:rPr>
                        <a:t>自分</a:t>
                      </a:r>
                      <a:r>
                        <a:rPr kumimoji="1" lang="ja-JP" altLang="en-US" sz="1400" b="1" dirty="0" smtClean="0"/>
                        <a:t>とスタッフ間の関係は一緒なのかなって。直接ケアする時は</a:t>
                      </a:r>
                      <a:r>
                        <a:rPr kumimoji="1" lang="ja-JP" altLang="en-US" sz="1400" b="1" dirty="0" smtClean="0">
                          <a:solidFill>
                            <a:srgbClr val="FF0000"/>
                          </a:solidFill>
                        </a:rPr>
                        <a:t>自分</a:t>
                      </a:r>
                      <a:r>
                        <a:rPr kumimoji="1" lang="ja-JP" altLang="en-US" sz="1400" b="1" dirty="0" smtClean="0"/>
                        <a:t>の思いが患者に返せるけど、スタッフだと遠慮もあるし。</a:t>
                      </a:r>
                      <a:endParaRPr kumimoji="1" lang="ja-JP" altLang="en-US" sz="1400" b="1" dirty="0"/>
                    </a:p>
                  </a:txBody>
                  <a:tcPr/>
                </a:tc>
                <a:extLst>
                  <a:ext uri="{0D108BD9-81ED-4DB2-BD59-A6C34878D82A}">
                    <a16:rowId xmlns="" xmlns:a16="http://schemas.microsoft.com/office/drawing/2014/main" val="2543664944"/>
                  </a:ext>
                </a:extLst>
              </a:tr>
              <a:tr h="119112">
                <a:tc>
                  <a:txBody>
                    <a:bodyPr/>
                    <a:lstStyle/>
                    <a:p>
                      <a:endParaRPr kumimoji="1" lang="ja-JP" altLang="en-US" sz="100" b="1" dirty="0"/>
                    </a:p>
                  </a:txBody>
                  <a:tcPr/>
                </a:tc>
                <a:extLst>
                  <a:ext uri="{0D108BD9-81ED-4DB2-BD59-A6C34878D82A}">
                    <a16:rowId xmlns="" xmlns:a16="http://schemas.microsoft.com/office/drawing/2014/main" val="641229911"/>
                  </a:ext>
                </a:extLst>
              </a:tr>
              <a:tr h="370840">
                <a:tc>
                  <a:txBody>
                    <a:bodyPr/>
                    <a:lstStyle/>
                    <a:p>
                      <a:r>
                        <a:rPr kumimoji="1" lang="ja-JP" altLang="en-US" sz="1400" b="1" dirty="0" smtClean="0"/>
                        <a:t>今は個室で終末期の患者に出会う。でも救急病院なので、救うというところ、治療に重きがある。そこにジレンマ。ＤＮＡＲとっても。</a:t>
                      </a:r>
                      <a:r>
                        <a:rPr kumimoji="1" lang="ja-JP" altLang="en-US" sz="1400" b="1" dirty="0" smtClean="0">
                          <a:solidFill>
                            <a:srgbClr val="FF0000"/>
                          </a:solidFill>
                        </a:rPr>
                        <a:t>自分</a:t>
                      </a:r>
                      <a:r>
                        <a:rPr kumimoji="1" lang="ja-JP" altLang="en-US" sz="1400" b="1" dirty="0" smtClean="0"/>
                        <a:t>の終末期看護とは遠い。でもデスカンファやって、病棟がかわったと思います。</a:t>
                      </a:r>
                      <a:endParaRPr kumimoji="1" lang="ja-JP" altLang="en-US" sz="1400" b="1" dirty="0"/>
                    </a:p>
                  </a:txBody>
                  <a:tcPr/>
                </a:tc>
                <a:extLst>
                  <a:ext uri="{0D108BD9-81ED-4DB2-BD59-A6C34878D82A}">
                    <a16:rowId xmlns="" xmlns:a16="http://schemas.microsoft.com/office/drawing/2014/main" val="322582971"/>
                  </a:ext>
                </a:extLst>
              </a:tr>
              <a:tr h="370840">
                <a:tc>
                  <a:txBody>
                    <a:bodyPr/>
                    <a:lstStyle/>
                    <a:p>
                      <a:r>
                        <a:rPr kumimoji="1" lang="ja-JP" altLang="en-US" sz="1400" b="1" dirty="0" smtClean="0"/>
                        <a:t>１９歳の女の子が双子で乳がんで。なんで私だけっていうのがすごくあって。末期で。若いっていうのと、なんで私なの？かたわれでなくて。と言って、お母さんにあたっているのが衝撃で。生きたくても生きれないというのが</a:t>
                      </a:r>
                      <a:r>
                        <a:rPr kumimoji="1" lang="ja-JP" altLang="en-US" sz="1400" b="1" dirty="0" smtClean="0">
                          <a:solidFill>
                            <a:srgbClr val="FF0000"/>
                          </a:solidFill>
                        </a:rPr>
                        <a:t>自分</a:t>
                      </a:r>
                      <a:r>
                        <a:rPr kumimoji="1" lang="ja-JP" altLang="en-US" sz="1400" b="1" dirty="0" smtClean="0"/>
                        <a:t>の中で。死が怖いのかもしれないけど。そこに関わるのが看護師なのかなって。その時感じて。</a:t>
                      </a:r>
                      <a:endParaRPr kumimoji="1" lang="ja-JP" altLang="en-US" sz="1400" b="1" dirty="0"/>
                    </a:p>
                  </a:txBody>
                  <a:tcPr/>
                </a:tc>
                <a:extLst>
                  <a:ext uri="{0D108BD9-81ED-4DB2-BD59-A6C34878D82A}">
                    <a16:rowId xmlns="" xmlns:a16="http://schemas.microsoft.com/office/drawing/2014/main" val="240840243"/>
                  </a:ext>
                </a:extLst>
              </a:tr>
              <a:tr h="370840">
                <a:tc>
                  <a:txBody>
                    <a:bodyPr/>
                    <a:lstStyle/>
                    <a:p>
                      <a:r>
                        <a:rPr kumimoji="1" lang="ja-JP" altLang="en-US" sz="1400" b="1" dirty="0" smtClean="0"/>
                        <a:t>２０代の子供を亡くす。私達の一挙手一投足を監視してメモとって。完全に植物状況なのに、髪を切るとかでお母さん迷ってて「息子と話をして息子と決めます」って、話しするってって。受け入れてないのかなって。その後亡くなられて、でも親はわかってましたって。</a:t>
                      </a:r>
                      <a:r>
                        <a:rPr kumimoji="1" lang="ja-JP" altLang="en-US" sz="1400" b="1" dirty="0" smtClean="0">
                          <a:solidFill>
                            <a:srgbClr val="FF0000"/>
                          </a:solidFill>
                        </a:rPr>
                        <a:t>自分</a:t>
                      </a:r>
                      <a:r>
                        <a:rPr kumimoji="1" lang="ja-JP" altLang="en-US" sz="1400" b="1" dirty="0" smtClean="0"/>
                        <a:t>の中での物語というか、子供ならなんて答えるかなって。</a:t>
                      </a:r>
                      <a:endParaRPr kumimoji="1" lang="ja-JP" altLang="en-US" sz="1400" b="1" dirty="0"/>
                    </a:p>
                  </a:txBody>
                  <a:tcPr/>
                </a:tc>
                <a:extLst>
                  <a:ext uri="{0D108BD9-81ED-4DB2-BD59-A6C34878D82A}">
                    <a16:rowId xmlns="" xmlns:a16="http://schemas.microsoft.com/office/drawing/2014/main" val="861955782"/>
                  </a:ext>
                </a:extLst>
              </a:tr>
              <a:tr h="370840">
                <a:tc>
                  <a:txBody>
                    <a:bodyPr/>
                    <a:lstStyle/>
                    <a:p>
                      <a:r>
                        <a:rPr kumimoji="1" lang="ja-JP" altLang="en-US" sz="1400" b="1" dirty="0" smtClean="0"/>
                        <a:t>（仕事）やめたいとかでなく、</a:t>
                      </a:r>
                      <a:r>
                        <a:rPr kumimoji="1" lang="ja-JP" altLang="en-US" sz="1400" b="1" dirty="0" smtClean="0">
                          <a:solidFill>
                            <a:srgbClr val="FF0000"/>
                          </a:solidFill>
                        </a:rPr>
                        <a:t>自分</a:t>
                      </a:r>
                      <a:r>
                        <a:rPr kumimoji="1" lang="ja-JP" altLang="en-US" sz="1400" b="1" dirty="0" smtClean="0"/>
                        <a:t>の能力のなさとか、工夫したら良かったのかとか。どっかいけ、２年目の看護師を</a:t>
                      </a:r>
                      <a:r>
                        <a:rPr kumimoji="1" lang="ja-JP" altLang="en-US" sz="1400" b="1" dirty="0" err="1" smtClean="0"/>
                        <a:t>呼べって</a:t>
                      </a:r>
                      <a:r>
                        <a:rPr kumimoji="1" lang="ja-JP" altLang="en-US" sz="1400" b="1" dirty="0" smtClean="0"/>
                        <a:t>言われました。私はベテランなのに。３年目の時にもあって。</a:t>
                      </a:r>
                      <a:r>
                        <a:rPr kumimoji="1" lang="ja-JP" altLang="en-US" sz="1400" b="1" dirty="0" smtClean="0">
                          <a:solidFill>
                            <a:srgbClr val="FF0000"/>
                          </a:solidFill>
                        </a:rPr>
                        <a:t>自分</a:t>
                      </a:r>
                      <a:r>
                        <a:rPr kumimoji="1" lang="ja-JP" altLang="en-US" sz="1400" b="1" dirty="0" smtClean="0"/>
                        <a:t>が自信もってやってて驕りかなって。入院時に関わったのがその２年目の看護師で、心を許したのかなって。</a:t>
                      </a:r>
                      <a:endParaRPr kumimoji="1" lang="ja-JP" altLang="en-US" sz="1400" b="1" dirty="0"/>
                    </a:p>
                  </a:txBody>
                  <a:tcPr/>
                </a:tc>
                <a:extLst>
                  <a:ext uri="{0D108BD9-81ED-4DB2-BD59-A6C34878D82A}">
                    <a16:rowId xmlns="" xmlns:a16="http://schemas.microsoft.com/office/drawing/2014/main" val="1473030341"/>
                  </a:ext>
                </a:extLst>
              </a:tr>
              <a:tr h="370840">
                <a:tc>
                  <a:txBody>
                    <a:bodyPr/>
                    <a:lstStyle/>
                    <a:p>
                      <a:r>
                        <a:rPr kumimoji="1" lang="ja-JP" altLang="en-US" sz="1400" b="1" dirty="0" smtClean="0"/>
                        <a:t>いいことがあったからというより、それについて考える</a:t>
                      </a:r>
                      <a:r>
                        <a:rPr kumimoji="1" lang="ja-JP" altLang="en-US" sz="1400" b="1" dirty="0" smtClean="0">
                          <a:solidFill>
                            <a:srgbClr val="FF0000"/>
                          </a:solidFill>
                        </a:rPr>
                        <a:t>自分</a:t>
                      </a:r>
                      <a:r>
                        <a:rPr kumimoji="1" lang="ja-JP" altLang="en-US" sz="1400" b="1" dirty="0" smtClean="0"/>
                        <a:t>。死ってどういうことなのかとか、オシモ洗って喜ばれるのはなん</a:t>
                      </a:r>
                      <a:r>
                        <a:rPr kumimoji="1" lang="ja-JP" altLang="en-US" sz="1400" b="1" dirty="0" err="1" smtClean="0"/>
                        <a:t>でって</a:t>
                      </a:r>
                      <a:r>
                        <a:rPr kumimoji="1" lang="ja-JP" altLang="en-US" sz="1400" b="1" dirty="0" smtClean="0"/>
                        <a:t>、考えること。陰部洗浄のときティッシュとか大事にしてたら、助かるって、経済的に苦しい方だったので。</a:t>
                      </a:r>
                      <a:endParaRPr kumimoji="1" lang="ja-JP" altLang="en-US" sz="1400" b="1" dirty="0"/>
                    </a:p>
                  </a:txBody>
                  <a:tcPr/>
                </a:tc>
                <a:extLst>
                  <a:ext uri="{0D108BD9-81ED-4DB2-BD59-A6C34878D82A}">
                    <a16:rowId xmlns="" xmlns:a16="http://schemas.microsoft.com/office/drawing/2014/main" val="68895408"/>
                  </a:ext>
                </a:extLst>
              </a:tr>
              <a:tr h="370840">
                <a:tc>
                  <a:txBody>
                    <a:bodyPr/>
                    <a:lstStyle/>
                    <a:p>
                      <a:r>
                        <a:rPr kumimoji="1" lang="ja-JP" altLang="en-US" sz="1400" b="1" dirty="0" smtClean="0"/>
                        <a:t>こういうふうに言われると一人前だからって、新人の時主任さんに言われて。何年目かに言われて。ほらねって。</a:t>
                      </a:r>
                      <a:r>
                        <a:rPr kumimoji="1" lang="ja-JP" altLang="en-US" sz="1400" b="1" dirty="0" smtClean="0">
                          <a:solidFill>
                            <a:srgbClr val="FF0000"/>
                          </a:solidFill>
                        </a:rPr>
                        <a:t>自分</a:t>
                      </a:r>
                      <a:r>
                        <a:rPr kumimoji="1" lang="ja-JP" altLang="en-US" sz="1400" b="1" dirty="0" smtClean="0"/>
                        <a:t>の日々やっていることが正しかったって。信頼されていることの証明だと思う。患者の看護師の関係はいいけど、医師やスタッフとの関係も重要。でもそこはなかなか。その思いが入っている。</a:t>
                      </a:r>
                      <a:endParaRPr kumimoji="1" lang="ja-JP" altLang="en-US" sz="1400" b="1" dirty="0"/>
                    </a:p>
                  </a:txBody>
                  <a:tcPr/>
                </a:tc>
                <a:extLst>
                  <a:ext uri="{0D108BD9-81ED-4DB2-BD59-A6C34878D82A}">
                    <a16:rowId xmlns="" xmlns:a16="http://schemas.microsoft.com/office/drawing/2014/main" val="2699608288"/>
                  </a:ext>
                </a:extLst>
              </a:tr>
              <a:tr h="370840">
                <a:tc>
                  <a:txBody>
                    <a:bodyPr/>
                    <a:lstStyle/>
                    <a:p>
                      <a:r>
                        <a:rPr kumimoji="1" lang="ja-JP" altLang="en-US" sz="1400" b="1" dirty="0" smtClean="0">
                          <a:solidFill>
                            <a:srgbClr val="FF0000"/>
                          </a:solidFill>
                        </a:rPr>
                        <a:t>自分</a:t>
                      </a:r>
                      <a:r>
                        <a:rPr kumimoji="1" lang="ja-JP" altLang="en-US" sz="1400" b="1" dirty="0" smtClean="0"/>
                        <a:t>の２０年近くの看護師経験の中でストレスを抱えた経験というか。過去のことで、衝撃というか。日々の看護とは関係のないところの、私が２９で副看護師長になったとき、いろいろ言われて、ストレスで、トラウマまではいかないけど、つらかったなって。それで最後に思い付いた。２０年やってきて。重心の子供というのも、手足ないとか、奇形で顔が</a:t>
                      </a:r>
                      <a:r>
                        <a:rPr kumimoji="1" lang="ja-JP" altLang="en-US" sz="1400" b="1" dirty="0" err="1" smtClean="0"/>
                        <a:t>ぐちゃって</a:t>
                      </a:r>
                      <a:r>
                        <a:rPr kumimoji="1" lang="ja-JP" altLang="en-US" sz="1400" b="1" dirty="0" smtClean="0"/>
                        <a:t>していたりとか、そういう子に触れて、</a:t>
                      </a:r>
                      <a:r>
                        <a:rPr kumimoji="1" lang="ja-JP" altLang="en-US" sz="1400" b="1" dirty="0" smtClean="0">
                          <a:solidFill>
                            <a:srgbClr val="FF0000"/>
                          </a:solidFill>
                        </a:rPr>
                        <a:t>自分</a:t>
                      </a:r>
                      <a:r>
                        <a:rPr kumimoji="1" lang="ja-JP" altLang="en-US" sz="1400" b="1" dirty="0" smtClean="0"/>
                        <a:t>も親になって・・・</a:t>
                      </a:r>
                      <a:r>
                        <a:rPr kumimoji="1" lang="ja-JP" altLang="en-US" sz="1400" b="1" dirty="0" smtClean="0">
                          <a:solidFill>
                            <a:srgbClr val="FF0000"/>
                          </a:solidFill>
                        </a:rPr>
                        <a:t>自分</a:t>
                      </a:r>
                      <a:r>
                        <a:rPr kumimoji="1" lang="ja-JP" altLang="en-US" sz="1400" b="1" dirty="0" smtClean="0"/>
                        <a:t>の子供ってかわいいけど、その親が二人目が生まれた時ぷいって。なって。</a:t>
                      </a:r>
                      <a:endParaRPr kumimoji="1" lang="ja-JP" altLang="en-US" sz="1400" b="1" dirty="0"/>
                    </a:p>
                  </a:txBody>
                  <a:tcPr/>
                </a:tc>
                <a:extLst>
                  <a:ext uri="{0D108BD9-81ED-4DB2-BD59-A6C34878D82A}">
                    <a16:rowId xmlns="" xmlns:a16="http://schemas.microsoft.com/office/drawing/2014/main" val="1171868484"/>
                  </a:ext>
                </a:extLst>
              </a:tr>
            </a:tbl>
          </a:graphicData>
        </a:graphic>
      </p:graphicFrame>
    </p:spTree>
    <p:extLst>
      <p:ext uri="{BB962C8B-B14F-4D97-AF65-F5344CB8AC3E}">
        <p14:creationId xmlns:p14="http://schemas.microsoft.com/office/powerpoint/2010/main" val="4188548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39552" y="1196752"/>
            <a:ext cx="8229600" cy="4525963"/>
          </a:xfrm>
        </p:spPr>
        <p:txBody>
          <a:bodyPr>
            <a:normAutofit fontScale="85000" lnSpcReduction="10000"/>
          </a:bodyPr>
          <a:lstStyle/>
          <a:p>
            <a:r>
              <a:rPr lang="ja-JP" altLang="en-US" dirty="0" smtClean="0"/>
              <a:t>看護師のスピリチュアリティは、過去</a:t>
            </a:r>
            <a:r>
              <a:rPr lang="ja-JP" altLang="en-US" dirty="0"/>
              <a:t>のケア</a:t>
            </a:r>
            <a:r>
              <a:rPr lang="ja-JP" altLang="en-US" dirty="0" smtClean="0"/>
              <a:t>において、自分のケア、看護師としての自分を否定的</a:t>
            </a:r>
            <a:r>
              <a:rPr lang="ja-JP" altLang="en-US" dirty="0"/>
              <a:t>、肯定的な揺らぎの中</a:t>
            </a:r>
            <a:r>
              <a:rPr lang="ja-JP" altLang="en-US" dirty="0" smtClean="0"/>
              <a:t>で見つめ直すことで発達する。</a:t>
            </a:r>
            <a:endParaRPr lang="en-US" altLang="ja-JP" dirty="0" smtClean="0"/>
          </a:p>
          <a:p>
            <a:r>
              <a:rPr lang="ja-JP" altLang="en-US" dirty="0" smtClean="0"/>
              <a:t>その中で、過去の「自分」を振り返る、今、そして未来これからの「自分」を肯定的にとらえることは重要であり、自らの看護職としてのアイデンティティは、スピリチュアリティと概念的に近い。</a:t>
            </a:r>
            <a:endParaRPr lang="en-US" altLang="ja-JP" dirty="0"/>
          </a:p>
          <a:p>
            <a:r>
              <a:rPr lang="ja-JP" altLang="en-US" dirty="0" smtClean="0"/>
              <a:t>スピリチュアルケア</a:t>
            </a:r>
            <a:r>
              <a:rPr lang="ja-JP" altLang="en-US" dirty="0"/>
              <a:t>看護卒後教育に向けた教育内容について、患者や患者家族、他スタッフとの関係性や、終末期看護、ケアの重要性の示唆が得られた</a:t>
            </a:r>
            <a:r>
              <a:rPr lang="ja-JP" altLang="en-US" dirty="0" smtClean="0"/>
              <a:t>。</a:t>
            </a:r>
            <a:endParaRPr lang="en-US" altLang="ja-JP" dirty="0"/>
          </a:p>
          <a:p>
            <a:endParaRPr lang="en-US" altLang="ja-JP" dirty="0" smtClean="0"/>
          </a:p>
        </p:txBody>
      </p:sp>
      <p:sp>
        <p:nvSpPr>
          <p:cNvPr id="4" name="テキスト ボックス 3"/>
          <p:cNvSpPr txBox="1"/>
          <p:nvPr/>
        </p:nvSpPr>
        <p:spPr>
          <a:xfrm>
            <a:off x="8092104" y="89972"/>
            <a:ext cx="792205" cy="369332"/>
          </a:xfrm>
          <a:prstGeom prst="rect">
            <a:avLst/>
          </a:prstGeom>
          <a:noFill/>
        </p:spPr>
        <p:txBody>
          <a:bodyPr wrap="none" rtlCol="0">
            <a:spAutoFit/>
          </a:bodyPr>
          <a:lstStyle/>
          <a:p>
            <a:r>
              <a:rPr lang="ja-JP" altLang="en-US" dirty="0" smtClean="0">
                <a:solidFill>
                  <a:srgbClr val="FF0000"/>
                </a:solidFill>
              </a:rPr>
              <a:t>まと</a:t>
            </a:r>
            <a:r>
              <a:rPr lang="ja-JP" altLang="en-US" dirty="0">
                <a:solidFill>
                  <a:srgbClr val="FF0000"/>
                </a:solidFill>
              </a:rPr>
              <a:t>め</a:t>
            </a:r>
            <a:endParaRPr kumimoji="1" lang="ja-JP" altLang="en-US" dirty="0">
              <a:solidFill>
                <a:srgbClr val="FF0000"/>
              </a:solidFill>
            </a:endParaRPr>
          </a:p>
        </p:txBody>
      </p:sp>
      <p:sp>
        <p:nvSpPr>
          <p:cNvPr id="5" name="正方形/長方形 4"/>
          <p:cNvSpPr/>
          <p:nvPr/>
        </p:nvSpPr>
        <p:spPr>
          <a:xfrm>
            <a:off x="4067944" y="304808"/>
            <a:ext cx="902811" cy="523220"/>
          </a:xfrm>
          <a:prstGeom prst="rect">
            <a:avLst/>
          </a:prstGeom>
        </p:spPr>
        <p:txBody>
          <a:bodyPr wrap="none">
            <a:spAutoFit/>
          </a:bodyPr>
          <a:lstStyle/>
          <a:p>
            <a:r>
              <a:rPr lang="ja-JP" altLang="en-US" sz="2800" dirty="0" smtClean="0"/>
              <a:t>考察</a:t>
            </a:r>
            <a:endParaRPr lang="ja-JP" altLang="en-US" sz="2800" dirty="0"/>
          </a:p>
        </p:txBody>
      </p:sp>
    </p:spTree>
    <p:extLst>
      <p:ext uri="{BB962C8B-B14F-4D97-AF65-F5344CB8AC3E}">
        <p14:creationId xmlns:p14="http://schemas.microsoft.com/office/powerpoint/2010/main" val="1179284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本研究は</a:t>
            </a:r>
            <a:r>
              <a:rPr lang="en-US" altLang="ja-JP" dirty="0"/>
              <a:t>JSPS</a:t>
            </a:r>
            <a:r>
              <a:rPr lang="ja-JP" altLang="en-US" dirty="0"/>
              <a:t>科研費</a:t>
            </a:r>
            <a:r>
              <a:rPr lang="en-US" altLang="ja-JP" dirty="0"/>
              <a:t>16K11975</a:t>
            </a:r>
            <a:r>
              <a:rPr lang="ja-JP" altLang="en-US" dirty="0"/>
              <a:t>の助成を受けた。　</a:t>
            </a:r>
          </a:p>
          <a:p>
            <a:pPr marL="0" indent="0">
              <a:buNone/>
            </a:pPr>
            <a:endParaRPr kumimoji="1" lang="ja-JP" altLang="en-US" dirty="0"/>
          </a:p>
        </p:txBody>
      </p:sp>
    </p:spTree>
    <p:extLst>
      <p:ext uri="{BB962C8B-B14F-4D97-AF65-F5344CB8AC3E}">
        <p14:creationId xmlns:p14="http://schemas.microsoft.com/office/powerpoint/2010/main" val="1943412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4" name="コンテンツ プレースホルダー 3"/>
          <p:cNvSpPr>
            <a:spLocks noGrp="1"/>
          </p:cNvSpPr>
          <p:nvPr>
            <p:ph idx="1"/>
          </p:nvPr>
        </p:nvSpPr>
        <p:spPr>
          <a:xfrm>
            <a:off x="457200" y="1600200"/>
            <a:ext cx="8229600" cy="2160591"/>
          </a:xfrm>
          <a:prstGeom prst="rect">
            <a:avLst/>
          </a:prstGeom>
        </p:spPr>
        <p:txBody>
          <a:bodyPr>
            <a:spAutoFit/>
          </a:bodyPr>
          <a:lstStyle/>
          <a:p>
            <a:endParaRPr lang="ja-JP" altLang="en-US" dirty="0"/>
          </a:p>
          <a:p>
            <a:r>
              <a:rPr lang="ja-JP" altLang="en-US" dirty="0"/>
              <a:t> 演題発表に関連し、開示すべき利益相反（</a:t>
            </a:r>
            <a:r>
              <a:rPr lang="en-US" altLang="ja-JP" dirty="0"/>
              <a:t>COI</a:t>
            </a:r>
            <a:r>
              <a:rPr lang="ja-JP" altLang="en-US" dirty="0"/>
              <a:t>）関係に</a:t>
            </a:r>
            <a:r>
              <a:rPr lang="ja-JP" altLang="en-US" dirty="0" smtClean="0"/>
              <a:t>ある企業</a:t>
            </a:r>
            <a:r>
              <a:rPr lang="ja-JP" altLang="en-US" dirty="0"/>
              <a:t>・法人組織や営利を目的した団体はありません。</a:t>
            </a:r>
            <a:endParaRPr lang="ja-JP" altLang="en-US" sz="2800" dirty="0">
              <a:solidFill>
                <a:srgbClr val="000000"/>
              </a:solidFill>
              <a:latin typeface="ＭＳ，契..."/>
            </a:endParaRPr>
          </a:p>
        </p:txBody>
      </p:sp>
    </p:spTree>
    <p:extLst>
      <p:ext uri="{BB962C8B-B14F-4D97-AF65-F5344CB8AC3E}">
        <p14:creationId xmlns:p14="http://schemas.microsoft.com/office/powerpoint/2010/main" val="2451123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5612" y="1281112"/>
            <a:ext cx="3152775" cy="4295775"/>
          </a:xfrm>
          <a:prstGeom prst="rect">
            <a:avLst/>
          </a:prstGeom>
        </p:spPr>
      </p:pic>
    </p:spTree>
    <p:extLst>
      <p:ext uri="{BB962C8B-B14F-4D97-AF65-F5344CB8AC3E}">
        <p14:creationId xmlns:p14="http://schemas.microsoft.com/office/powerpoint/2010/main" val="241935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看護師</a:t>
            </a:r>
            <a:r>
              <a:rPr lang="ja-JP" altLang="en-US" dirty="0"/>
              <a:t>は</a:t>
            </a:r>
            <a:r>
              <a:rPr lang="ja-JP" altLang="ja-JP" dirty="0"/>
              <a:t>「ケアの専門家</a:t>
            </a:r>
            <a:r>
              <a:rPr lang="ja-JP" altLang="ja-JP" dirty="0" smtClean="0"/>
              <a:t>」</a:t>
            </a:r>
            <a:r>
              <a:rPr lang="ja-JP" altLang="en-US" dirty="0" smtClean="0"/>
              <a:t>である</a:t>
            </a:r>
            <a:endParaRPr kumimoji="1" lang="ja-JP" altLang="en-US" dirty="0"/>
          </a:p>
        </p:txBody>
      </p:sp>
      <p:sp>
        <p:nvSpPr>
          <p:cNvPr id="3" name="コンテンツ プレースホルダー 2"/>
          <p:cNvSpPr>
            <a:spLocks noGrp="1"/>
          </p:cNvSpPr>
          <p:nvPr>
            <p:ph idx="1"/>
          </p:nvPr>
        </p:nvSpPr>
        <p:spPr>
          <a:xfrm>
            <a:off x="323528" y="1383022"/>
            <a:ext cx="8229600" cy="4525963"/>
          </a:xfrm>
        </p:spPr>
        <p:txBody>
          <a:bodyPr/>
          <a:lstStyle/>
          <a:p>
            <a:r>
              <a:rPr lang="ja-JP" altLang="ja-JP" dirty="0" smtClean="0"/>
              <a:t>「</a:t>
            </a:r>
            <a:r>
              <a:rPr lang="ja-JP" altLang="ja-JP" dirty="0"/>
              <a:t>人をケアすることは、相手が成長するのを援助するだけでなく、ケアをすることを通じて世界の中に自分の居場所を得ることができ、人生の意味をいきることができる</a:t>
            </a:r>
            <a:r>
              <a:rPr lang="ja-JP" altLang="ja-JP" dirty="0" smtClean="0"/>
              <a:t>」</a:t>
            </a:r>
            <a:r>
              <a:rPr lang="ja-JP" altLang="en-US" dirty="0" smtClean="0"/>
              <a:t>（</a:t>
            </a:r>
            <a:r>
              <a:rPr lang="en-US" altLang="ja-JP" dirty="0" smtClean="0"/>
              <a:t>Mayeroff</a:t>
            </a:r>
            <a:r>
              <a:rPr lang="ja-JP" altLang="en-US" dirty="0" smtClean="0"/>
              <a:t>）</a:t>
            </a:r>
            <a:endParaRPr kumimoji="1" lang="ja-JP" altLang="en-US" dirty="0"/>
          </a:p>
        </p:txBody>
      </p:sp>
      <p:sp>
        <p:nvSpPr>
          <p:cNvPr id="4" name="正方形/長方形 3"/>
          <p:cNvSpPr/>
          <p:nvPr/>
        </p:nvSpPr>
        <p:spPr>
          <a:xfrm>
            <a:off x="336549" y="4005064"/>
            <a:ext cx="8892480" cy="2246769"/>
          </a:xfrm>
          <a:prstGeom prst="rect">
            <a:avLst/>
          </a:prstGeom>
        </p:spPr>
        <p:txBody>
          <a:bodyPr wrap="square">
            <a:spAutoFit/>
          </a:bodyPr>
          <a:lstStyle/>
          <a:p>
            <a:r>
              <a:rPr lang="ja-JP" altLang="en-US"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ケアにおいて、</a:t>
            </a:r>
            <a:r>
              <a:rPr lang="ja-JP" altLang="ja-JP"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看護師</a:t>
            </a:r>
            <a:r>
              <a:rPr lang="ja-JP" altLang="ja-JP"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－患者関係</a:t>
            </a:r>
            <a:r>
              <a:rPr lang="ja-JP" altLang="ja-JP"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に</a:t>
            </a:r>
            <a:r>
              <a:rPr lang="ja-JP" altLang="en-US"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おけ</a:t>
            </a:r>
            <a:r>
              <a:rPr lang="ja-JP" altLang="en-US"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る</a:t>
            </a:r>
            <a:r>
              <a:rPr lang="ja-JP" altLang="ja-JP"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相互</a:t>
            </a:r>
            <a:r>
              <a:rPr lang="ja-JP" altLang="ja-JP"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の援助的人間関係</a:t>
            </a:r>
            <a:r>
              <a:rPr lang="ja-JP" altLang="ja-JP"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が重要</a:t>
            </a:r>
            <a:endParaRPr lang="en-US" altLang="ja-JP" sz="28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lang="en-US" altLang="ja-JP"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lang="ja-JP" altLang="ja-JP"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相互</a:t>
            </a:r>
            <a:r>
              <a:rPr lang="ja-JP" altLang="ja-JP"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の人間関係を通じた、ケア提供者である看護師個人のスピリチュアリティ</a:t>
            </a:r>
            <a:r>
              <a:rPr lang="ja-JP" altLang="ja-JP"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が</a:t>
            </a:r>
            <a:r>
              <a:rPr lang="ja-JP" altLang="en-US"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スピリチュアルケアに</a:t>
            </a:r>
            <a:r>
              <a:rPr lang="ja-JP" altLang="ja-JP" sz="28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反映され</a:t>
            </a:r>
            <a:r>
              <a:rPr lang="ja-JP" altLang="en-US" sz="28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る</a:t>
            </a:r>
            <a:endParaRPr lang="ja-JP" altLang="en-US" sz="2800" dirty="0">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8092104" y="89972"/>
            <a:ext cx="922047" cy="369332"/>
          </a:xfrm>
          <a:prstGeom prst="rect">
            <a:avLst/>
          </a:prstGeom>
          <a:noFill/>
        </p:spPr>
        <p:txBody>
          <a:bodyPr wrap="none" rtlCol="0">
            <a:spAutoFit/>
          </a:bodyPr>
          <a:lstStyle/>
          <a:p>
            <a:r>
              <a:rPr lang="ja-JP" altLang="en-US" dirty="0">
                <a:solidFill>
                  <a:srgbClr val="FF0000"/>
                </a:solidFill>
              </a:rPr>
              <a:t>イントロ</a:t>
            </a:r>
            <a:endParaRPr kumimoji="1" lang="ja-JP" altLang="en-US" dirty="0">
              <a:solidFill>
                <a:srgbClr val="FF0000"/>
              </a:solidFill>
            </a:endParaRPr>
          </a:p>
        </p:txBody>
      </p:sp>
    </p:spTree>
    <p:extLst>
      <p:ext uri="{BB962C8B-B14F-4D97-AF65-F5344CB8AC3E}">
        <p14:creationId xmlns:p14="http://schemas.microsoft.com/office/powerpoint/2010/main" val="4089099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3284984"/>
            <a:ext cx="8229600" cy="2088232"/>
          </a:xfrm>
        </p:spPr>
        <p:txBody>
          <a:bodyPr>
            <a:normAutofit/>
          </a:bodyPr>
          <a:lstStyle/>
          <a:p>
            <a:pPr marL="0" indent="0">
              <a:buNone/>
            </a:pPr>
            <a:r>
              <a:rPr lang="ja-JP" altLang="en-US" dirty="0" smtClean="0"/>
              <a:t>生田</a:t>
            </a:r>
            <a:r>
              <a:rPr lang="ja-JP" altLang="en-US" dirty="0"/>
              <a:t>・いとう（</a:t>
            </a:r>
            <a:r>
              <a:rPr lang="en-US" altLang="ja-JP" dirty="0"/>
              <a:t>2017</a:t>
            </a:r>
            <a:r>
              <a:rPr lang="ja-JP" altLang="en-US" dirty="0" smtClean="0"/>
              <a:t>）個人</a:t>
            </a:r>
            <a:r>
              <a:rPr lang="ja-JP" altLang="en-US" dirty="0"/>
              <a:t>別態度構造分析（</a:t>
            </a:r>
            <a:r>
              <a:rPr lang="en-US" altLang="ja-JP" dirty="0"/>
              <a:t>Personal Attitude Construct</a:t>
            </a:r>
            <a:r>
              <a:rPr lang="ja-JP" altLang="en-US" dirty="0"/>
              <a:t>；以下</a:t>
            </a:r>
            <a:r>
              <a:rPr lang="en-US" altLang="ja-JP" dirty="0"/>
              <a:t>PAC</a:t>
            </a:r>
            <a:r>
              <a:rPr lang="ja-JP" altLang="en-US" dirty="0"/>
              <a:t>分析）によって、看護師のスピリチュアリティを質的に検討した。</a:t>
            </a:r>
            <a:endParaRPr kumimoji="1" lang="ja-JP" altLang="en-US" dirty="0"/>
          </a:p>
        </p:txBody>
      </p:sp>
      <p:sp>
        <p:nvSpPr>
          <p:cNvPr id="4" name="タイトル 3"/>
          <p:cNvSpPr>
            <a:spLocks noGrp="1"/>
          </p:cNvSpPr>
          <p:nvPr>
            <p:ph type="title"/>
          </p:nvPr>
        </p:nvSpPr>
        <p:spPr>
          <a:xfrm>
            <a:off x="467544" y="980728"/>
            <a:ext cx="8229600" cy="2376264"/>
          </a:xfrm>
        </p:spPr>
        <p:txBody>
          <a:bodyPr>
            <a:normAutofit fontScale="90000"/>
          </a:bodyPr>
          <a:lstStyle/>
          <a:p>
            <a:pPr algn="l"/>
            <a:r>
              <a:rPr kumimoji="1" lang="ja-JP" altLang="en-US" dirty="0" smtClean="0"/>
              <a:t>しかし、</a:t>
            </a:r>
            <a:r>
              <a:rPr lang="ja-JP" altLang="en-US" dirty="0"/>
              <a:t>看護師のスピリチュアリティについては共通のコンセンサスは得られていない。</a:t>
            </a:r>
            <a:r>
              <a:rPr lang="en-US" altLang="ja-JP" dirty="0"/>
              <a:t/>
            </a:r>
            <a:br>
              <a:rPr lang="en-US" altLang="ja-JP" dirty="0"/>
            </a:br>
            <a:endParaRPr kumimoji="1" lang="ja-JP" altLang="en-US" dirty="0"/>
          </a:p>
        </p:txBody>
      </p:sp>
      <p:sp>
        <p:nvSpPr>
          <p:cNvPr id="5" name="テキスト ボックス 4"/>
          <p:cNvSpPr txBox="1"/>
          <p:nvPr/>
        </p:nvSpPr>
        <p:spPr>
          <a:xfrm>
            <a:off x="8092104" y="89972"/>
            <a:ext cx="922047" cy="369332"/>
          </a:xfrm>
          <a:prstGeom prst="rect">
            <a:avLst/>
          </a:prstGeom>
          <a:noFill/>
        </p:spPr>
        <p:txBody>
          <a:bodyPr wrap="none" rtlCol="0">
            <a:spAutoFit/>
          </a:bodyPr>
          <a:lstStyle/>
          <a:p>
            <a:r>
              <a:rPr lang="ja-JP" altLang="en-US" dirty="0">
                <a:solidFill>
                  <a:srgbClr val="FF0000"/>
                </a:solidFill>
              </a:rPr>
              <a:t>イントロ</a:t>
            </a:r>
            <a:endParaRPr kumimoji="1" lang="ja-JP" altLang="en-US" dirty="0">
              <a:solidFill>
                <a:srgbClr val="FF0000"/>
              </a:solidFill>
            </a:endParaRPr>
          </a:p>
        </p:txBody>
      </p:sp>
    </p:spTree>
    <p:extLst>
      <p:ext uri="{BB962C8B-B14F-4D97-AF65-F5344CB8AC3E}">
        <p14:creationId xmlns:p14="http://schemas.microsoft.com/office/powerpoint/2010/main" val="34068694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548680"/>
            <a:ext cx="8229600" cy="2592288"/>
          </a:xfrm>
        </p:spPr>
        <p:txBody>
          <a:bodyPr>
            <a:normAutofit/>
          </a:bodyPr>
          <a:lstStyle/>
          <a:p>
            <a:r>
              <a:rPr lang="ja-JP" altLang="en-US" dirty="0"/>
              <a:t>目的：看護師の</a:t>
            </a:r>
            <a:r>
              <a:rPr lang="ja-JP" altLang="en-US" dirty="0" smtClean="0"/>
              <a:t>スピリチュアリティ　</a:t>
            </a:r>
            <a:r>
              <a:rPr lang="en-US" altLang="ja-JP" dirty="0" smtClean="0"/>
              <a:t/>
            </a:r>
            <a:br>
              <a:rPr lang="en-US" altLang="ja-JP" dirty="0" smtClean="0"/>
            </a:br>
            <a:r>
              <a:rPr lang="ja-JP" altLang="en-US" dirty="0" smtClean="0"/>
              <a:t>について</a:t>
            </a:r>
            <a:r>
              <a:rPr lang="ja-JP" altLang="en-US" dirty="0"/>
              <a:t>の</a:t>
            </a:r>
            <a:r>
              <a:rPr lang="en-US" altLang="zh-TW" dirty="0" smtClean="0"/>
              <a:t>PAC</a:t>
            </a:r>
            <a:r>
              <a:rPr lang="zh-TW" altLang="en-US" dirty="0"/>
              <a:t>分析面接</a:t>
            </a:r>
            <a:r>
              <a:rPr lang="zh-TW" altLang="en-US" dirty="0" smtClean="0"/>
              <a:t>記録</a:t>
            </a:r>
            <a:r>
              <a:rPr lang="ja-JP" altLang="en-US" dirty="0" smtClean="0"/>
              <a:t>をテキストマイニングよって検討する。</a:t>
            </a:r>
            <a:endParaRPr kumimoji="1" lang="ja-JP" altLang="en-US" dirty="0"/>
          </a:p>
        </p:txBody>
      </p:sp>
      <p:sp>
        <p:nvSpPr>
          <p:cNvPr id="3" name="コンテンツ プレースホルダー 2"/>
          <p:cNvSpPr>
            <a:spLocks noGrp="1"/>
          </p:cNvSpPr>
          <p:nvPr>
            <p:ph idx="1"/>
          </p:nvPr>
        </p:nvSpPr>
        <p:spPr>
          <a:xfrm>
            <a:off x="427593" y="3861048"/>
            <a:ext cx="8496944" cy="2664296"/>
          </a:xfrm>
        </p:spPr>
        <p:txBody>
          <a:bodyPr>
            <a:noAutofit/>
          </a:bodyPr>
          <a:lstStyle/>
          <a:p>
            <a:pPr marL="0" indent="0">
              <a:buNone/>
            </a:pPr>
            <a:r>
              <a:rPr lang="ja-JP" altLang="en-US" sz="4400" dirty="0" smtClean="0"/>
              <a:t>意義：スピリチュアルケアについて</a:t>
            </a:r>
            <a:endParaRPr lang="en-US" altLang="ja-JP" sz="4400" dirty="0" smtClean="0"/>
          </a:p>
          <a:p>
            <a:pPr marL="0" indent="0">
              <a:buNone/>
            </a:pPr>
            <a:r>
              <a:rPr lang="ja-JP" altLang="en-US" sz="4400" dirty="0" err="1" smtClean="0"/>
              <a:t>の看護卒</a:t>
            </a:r>
            <a:r>
              <a:rPr lang="ja-JP" altLang="en-US" sz="4400" dirty="0" smtClean="0"/>
              <a:t>後</a:t>
            </a:r>
            <a:r>
              <a:rPr lang="ja-JP" altLang="en-US" sz="4400" dirty="0"/>
              <a:t>教育プログラム</a:t>
            </a:r>
            <a:r>
              <a:rPr lang="ja-JP" altLang="en-US" sz="4400" dirty="0" smtClean="0"/>
              <a:t>のに</a:t>
            </a:r>
            <a:r>
              <a:rPr lang="ja-JP" altLang="en-US" sz="4400" dirty="0"/>
              <a:t>向けた</a:t>
            </a:r>
            <a:r>
              <a:rPr lang="ja-JP" altLang="en-US" sz="4400" dirty="0" smtClean="0"/>
              <a:t>教育内容検討</a:t>
            </a:r>
            <a:r>
              <a:rPr lang="ja-JP" altLang="en-US" sz="4400" dirty="0"/>
              <a:t>の一助</a:t>
            </a:r>
            <a:r>
              <a:rPr lang="ja-JP" altLang="en-US" sz="4400" dirty="0" smtClean="0"/>
              <a:t>とする</a:t>
            </a:r>
            <a:r>
              <a:rPr lang="ja-JP" altLang="en-US" sz="4400" dirty="0"/>
              <a:t>。</a:t>
            </a:r>
            <a:endParaRPr kumimoji="1" lang="ja-JP" altLang="en-US" sz="4400" dirty="0"/>
          </a:p>
        </p:txBody>
      </p:sp>
      <p:sp>
        <p:nvSpPr>
          <p:cNvPr id="4" name="テキスト ボックス 3"/>
          <p:cNvSpPr txBox="1"/>
          <p:nvPr/>
        </p:nvSpPr>
        <p:spPr>
          <a:xfrm>
            <a:off x="8092104" y="89972"/>
            <a:ext cx="922047" cy="369332"/>
          </a:xfrm>
          <a:prstGeom prst="rect">
            <a:avLst/>
          </a:prstGeom>
          <a:noFill/>
        </p:spPr>
        <p:txBody>
          <a:bodyPr wrap="none" rtlCol="0">
            <a:spAutoFit/>
          </a:bodyPr>
          <a:lstStyle/>
          <a:p>
            <a:r>
              <a:rPr lang="ja-JP" altLang="en-US" dirty="0">
                <a:solidFill>
                  <a:srgbClr val="FF0000"/>
                </a:solidFill>
              </a:rPr>
              <a:t>イントロ</a:t>
            </a:r>
            <a:endParaRPr kumimoji="1" lang="ja-JP" altLang="en-US" dirty="0">
              <a:solidFill>
                <a:srgbClr val="FF0000"/>
              </a:solidFill>
            </a:endParaRPr>
          </a:p>
        </p:txBody>
      </p:sp>
    </p:spTree>
    <p:extLst>
      <p:ext uri="{BB962C8B-B14F-4D97-AF65-F5344CB8AC3E}">
        <p14:creationId xmlns:p14="http://schemas.microsoft.com/office/powerpoint/2010/main" val="2305707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ー 2"/>
          <p:cNvSpPr>
            <a:spLocks noGrp="1"/>
          </p:cNvSpPr>
          <p:nvPr>
            <p:ph idx="1"/>
          </p:nvPr>
        </p:nvSpPr>
        <p:spPr>
          <a:xfrm>
            <a:off x="457200" y="1417638"/>
            <a:ext cx="8229600" cy="4525963"/>
          </a:xfrm>
        </p:spPr>
        <p:txBody>
          <a:bodyPr>
            <a:normAutofit/>
          </a:bodyPr>
          <a:lstStyle/>
          <a:p>
            <a:r>
              <a:rPr lang="ja-JP" altLang="en-US" dirty="0" smtClean="0"/>
              <a:t>生田</a:t>
            </a:r>
            <a:r>
              <a:rPr lang="ja-JP" altLang="en-US" dirty="0"/>
              <a:t>・いとう（</a:t>
            </a:r>
            <a:r>
              <a:rPr lang="en-US" altLang="ja-JP" dirty="0"/>
              <a:t>2017</a:t>
            </a:r>
            <a:r>
              <a:rPr lang="ja-JP" altLang="en-US" dirty="0"/>
              <a:t>）の</a:t>
            </a:r>
            <a:r>
              <a:rPr lang="en-US" altLang="ja-JP" dirty="0"/>
              <a:t>PAC</a:t>
            </a:r>
            <a:r>
              <a:rPr lang="ja-JP" altLang="en-US" dirty="0"/>
              <a:t>分析面接記録において、被験者がどのような語彙を使用したかをテキストマイニングにより分析する</a:t>
            </a:r>
            <a:r>
              <a:rPr lang="ja-JP" altLang="en-US" dirty="0" smtClean="0"/>
              <a:t>。</a:t>
            </a:r>
            <a:endParaRPr lang="en-US" altLang="ja-JP" dirty="0" smtClean="0"/>
          </a:p>
          <a:p>
            <a:r>
              <a:rPr lang="ja-JP" altLang="en-US" dirty="0" smtClean="0"/>
              <a:t>看護師</a:t>
            </a:r>
            <a:r>
              <a:rPr lang="ja-JP" altLang="en-US" dirty="0"/>
              <a:t>のスピリチュアリティに関するテキストデータを計量的方法で検討するためにテキストマイニングにより分析した</a:t>
            </a:r>
            <a:r>
              <a:rPr lang="ja-JP" altLang="en-US" dirty="0" smtClean="0"/>
              <a:t>。</a:t>
            </a:r>
            <a:endParaRPr lang="en-US" altLang="ja-JP" dirty="0" smtClean="0"/>
          </a:p>
          <a:p>
            <a:r>
              <a:rPr lang="ja-JP" altLang="en-US" dirty="0" smtClean="0"/>
              <a:t>対象者</a:t>
            </a:r>
            <a:r>
              <a:rPr lang="ja-JP" altLang="en-US" dirty="0"/>
              <a:t>は一般病院に勤務する看護師経験</a:t>
            </a:r>
            <a:r>
              <a:rPr lang="en-US" altLang="ja-JP" dirty="0"/>
              <a:t>5</a:t>
            </a:r>
            <a:r>
              <a:rPr lang="ja-JP" altLang="en-US" dirty="0"/>
              <a:t>年以上の看護師</a:t>
            </a:r>
            <a:r>
              <a:rPr lang="en-US" altLang="ja-JP" dirty="0"/>
              <a:t>1</a:t>
            </a:r>
            <a:r>
              <a:rPr lang="ja-JP" altLang="en-US" dirty="0"/>
              <a:t>名である</a:t>
            </a:r>
            <a:r>
              <a:rPr lang="ja-JP" altLang="en-US" dirty="0" smtClean="0"/>
              <a:t>。</a:t>
            </a:r>
            <a:endParaRPr lang="en-US" altLang="ja-JP" dirty="0" smtClean="0"/>
          </a:p>
        </p:txBody>
      </p:sp>
      <p:sp>
        <p:nvSpPr>
          <p:cNvPr id="4" name="テキスト ボックス 3"/>
          <p:cNvSpPr txBox="1"/>
          <p:nvPr/>
        </p:nvSpPr>
        <p:spPr>
          <a:xfrm>
            <a:off x="8092104" y="89972"/>
            <a:ext cx="646331" cy="369332"/>
          </a:xfrm>
          <a:prstGeom prst="rect">
            <a:avLst/>
          </a:prstGeom>
          <a:noFill/>
        </p:spPr>
        <p:txBody>
          <a:bodyPr wrap="none" rtlCol="0">
            <a:spAutoFit/>
          </a:bodyPr>
          <a:lstStyle/>
          <a:p>
            <a:r>
              <a:rPr lang="ja-JP" altLang="en-US" dirty="0">
                <a:solidFill>
                  <a:srgbClr val="FF0000"/>
                </a:solidFill>
              </a:rPr>
              <a:t>材料</a:t>
            </a:r>
            <a:endParaRPr kumimoji="1" lang="ja-JP" altLang="en-US" dirty="0">
              <a:solidFill>
                <a:srgbClr val="FF0000"/>
              </a:solidFill>
            </a:endParaRPr>
          </a:p>
        </p:txBody>
      </p:sp>
    </p:spTree>
    <p:extLst>
      <p:ext uri="{BB962C8B-B14F-4D97-AF65-F5344CB8AC3E}">
        <p14:creationId xmlns:p14="http://schemas.microsoft.com/office/powerpoint/2010/main" val="2272459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3201563" y="611690"/>
            <a:ext cx="5767566" cy="4719243"/>
            <a:chOff x="551353" y="109769"/>
            <a:chExt cx="3626947" cy="3459946"/>
          </a:xfrm>
        </p:grpSpPr>
        <p:sp>
          <p:nvSpPr>
            <p:cNvPr id="3" name="テキスト ボックス 2"/>
            <p:cNvSpPr txBox="1"/>
            <p:nvPr/>
          </p:nvSpPr>
          <p:spPr>
            <a:xfrm>
              <a:off x="623025" y="109769"/>
              <a:ext cx="151605"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a:t>
              </a:r>
              <a:endParaRPr lang="ja-JP" altLang="en-US" sz="1200" b="1" dirty="0"/>
            </a:p>
          </p:txBody>
        </p:sp>
        <p:sp>
          <p:nvSpPr>
            <p:cNvPr id="4" name="テキスト ボックス 3"/>
            <p:cNvSpPr txBox="1"/>
            <p:nvPr/>
          </p:nvSpPr>
          <p:spPr>
            <a:xfrm>
              <a:off x="628435" y="311005"/>
              <a:ext cx="139166"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8</a:t>
              </a:r>
              <a:endParaRPr lang="ja-JP" altLang="en-US" sz="1200" b="1" dirty="0"/>
            </a:p>
          </p:txBody>
        </p:sp>
        <p:sp>
          <p:nvSpPr>
            <p:cNvPr id="5" name="テキスト ボックス 4"/>
            <p:cNvSpPr txBox="1"/>
            <p:nvPr/>
          </p:nvSpPr>
          <p:spPr>
            <a:xfrm>
              <a:off x="584977" y="517601"/>
              <a:ext cx="226082"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11</a:t>
              </a:r>
              <a:endParaRPr lang="ja-JP" altLang="en-US" sz="1200" b="1" dirty="0"/>
            </a:p>
          </p:txBody>
        </p:sp>
        <p:sp>
          <p:nvSpPr>
            <p:cNvPr id="6" name="テキスト ボックス 5"/>
            <p:cNvSpPr txBox="1"/>
            <p:nvPr/>
          </p:nvSpPr>
          <p:spPr>
            <a:xfrm>
              <a:off x="551353" y="713389"/>
              <a:ext cx="278387"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14</a:t>
              </a:r>
              <a:endParaRPr lang="ja-JP" altLang="en-US" sz="1200" b="1" dirty="0"/>
            </a:p>
          </p:txBody>
        </p:sp>
        <p:sp>
          <p:nvSpPr>
            <p:cNvPr id="7" name="テキスト ボックス 6"/>
            <p:cNvSpPr txBox="1"/>
            <p:nvPr/>
          </p:nvSpPr>
          <p:spPr>
            <a:xfrm>
              <a:off x="630049" y="867622"/>
              <a:ext cx="115770"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9</a:t>
              </a:r>
              <a:endParaRPr lang="ja-JP" altLang="en-US" sz="1200" b="1" dirty="0"/>
            </a:p>
          </p:txBody>
        </p:sp>
        <p:sp>
          <p:nvSpPr>
            <p:cNvPr id="8" name="テキスト ボックス 7"/>
            <p:cNvSpPr txBox="1"/>
            <p:nvPr/>
          </p:nvSpPr>
          <p:spPr>
            <a:xfrm>
              <a:off x="563242" y="1084514"/>
              <a:ext cx="227686"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15</a:t>
              </a:r>
              <a:endParaRPr lang="ja-JP" altLang="en-US" sz="1200" b="1" dirty="0"/>
            </a:p>
          </p:txBody>
        </p:sp>
        <p:sp>
          <p:nvSpPr>
            <p:cNvPr id="9" name="テキスト ボックス 8"/>
            <p:cNvSpPr txBox="1"/>
            <p:nvPr/>
          </p:nvSpPr>
          <p:spPr>
            <a:xfrm>
              <a:off x="643874" y="1239620"/>
              <a:ext cx="129113"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2</a:t>
              </a:r>
              <a:endParaRPr lang="ja-JP" altLang="en-US" sz="1200" b="1" dirty="0"/>
            </a:p>
          </p:txBody>
        </p:sp>
        <p:sp>
          <p:nvSpPr>
            <p:cNvPr id="10" name="テキスト ボックス 9"/>
            <p:cNvSpPr txBox="1"/>
            <p:nvPr/>
          </p:nvSpPr>
          <p:spPr>
            <a:xfrm>
              <a:off x="618794" y="1433997"/>
              <a:ext cx="146016"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3</a:t>
              </a:r>
              <a:endParaRPr lang="ja-JP" altLang="en-US" sz="1200" b="1" dirty="0"/>
            </a:p>
          </p:txBody>
        </p:sp>
        <p:sp>
          <p:nvSpPr>
            <p:cNvPr id="11" name="テキスト ボックス 10"/>
            <p:cNvSpPr txBox="1"/>
            <p:nvPr/>
          </p:nvSpPr>
          <p:spPr>
            <a:xfrm>
              <a:off x="576752" y="1631176"/>
              <a:ext cx="222365"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10</a:t>
              </a:r>
              <a:endParaRPr lang="ja-JP" altLang="en-US" sz="1200" b="1" dirty="0"/>
            </a:p>
          </p:txBody>
        </p:sp>
        <p:sp>
          <p:nvSpPr>
            <p:cNvPr id="12" name="テキスト ボックス 11"/>
            <p:cNvSpPr txBox="1"/>
            <p:nvPr/>
          </p:nvSpPr>
          <p:spPr>
            <a:xfrm>
              <a:off x="568157" y="1832333"/>
              <a:ext cx="247289"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12</a:t>
              </a:r>
              <a:endParaRPr lang="ja-JP" altLang="en-US" sz="1200" b="1" dirty="0"/>
            </a:p>
          </p:txBody>
        </p:sp>
        <p:sp>
          <p:nvSpPr>
            <p:cNvPr id="13" name="テキスト ボックス 12"/>
            <p:cNvSpPr txBox="1"/>
            <p:nvPr/>
          </p:nvSpPr>
          <p:spPr>
            <a:xfrm>
              <a:off x="616248" y="2011933"/>
              <a:ext cx="153975"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4</a:t>
              </a:r>
              <a:endParaRPr lang="ja-JP" altLang="en-US" sz="1200" b="1" dirty="0"/>
            </a:p>
          </p:txBody>
        </p:sp>
        <p:sp>
          <p:nvSpPr>
            <p:cNvPr id="14" name="テキスト ボックス 13"/>
            <p:cNvSpPr txBox="1"/>
            <p:nvPr/>
          </p:nvSpPr>
          <p:spPr>
            <a:xfrm>
              <a:off x="615710" y="2213120"/>
              <a:ext cx="159945"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6</a:t>
              </a:r>
              <a:endParaRPr lang="ja-JP" altLang="en-US" sz="1200" b="1" dirty="0"/>
            </a:p>
          </p:txBody>
        </p:sp>
        <p:sp>
          <p:nvSpPr>
            <p:cNvPr id="15" name="テキスト ボックス 14"/>
            <p:cNvSpPr txBox="1"/>
            <p:nvPr/>
          </p:nvSpPr>
          <p:spPr>
            <a:xfrm>
              <a:off x="623457" y="2381388"/>
              <a:ext cx="136091"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5</a:t>
              </a:r>
              <a:endParaRPr lang="ja-JP" altLang="en-US" sz="1200" b="1" dirty="0"/>
            </a:p>
          </p:txBody>
        </p:sp>
        <p:sp>
          <p:nvSpPr>
            <p:cNvPr id="16" name="テキスト ボックス 15"/>
            <p:cNvSpPr txBox="1"/>
            <p:nvPr/>
          </p:nvSpPr>
          <p:spPr>
            <a:xfrm>
              <a:off x="601415" y="2600424"/>
              <a:ext cx="214031"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17</a:t>
              </a:r>
              <a:endParaRPr lang="ja-JP" altLang="en-US" sz="1200" b="1" dirty="0"/>
            </a:p>
          </p:txBody>
        </p:sp>
        <p:sp>
          <p:nvSpPr>
            <p:cNvPr id="17" name="テキスト ボックス 16"/>
            <p:cNvSpPr txBox="1"/>
            <p:nvPr/>
          </p:nvSpPr>
          <p:spPr>
            <a:xfrm>
              <a:off x="613158" y="2765877"/>
              <a:ext cx="160154" cy="236230"/>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7</a:t>
              </a:r>
              <a:endParaRPr lang="ja-JP" altLang="en-US" sz="1200" b="1" dirty="0"/>
            </a:p>
          </p:txBody>
        </p:sp>
        <p:sp>
          <p:nvSpPr>
            <p:cNvPr id="18" name="テキスト ボックス 17"/>
            <p:cNvSpPr txBox="1"/>
            <p:nvPr/>
          </p:nvSpPr>
          <p:spPr>
            <a:xfrm>
              <a:off x="563544" y="2979107"/>
              <a:ext cx="228078"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13</a:t>
              </a:r>
              <a:endParaRPr lang="ja-JP" altLang="en-US" sz="1200" b="1" dirty="0"/>
            </a:p>
          </p:txBody>
        </p:sp>
        <p:sp>
          <p:nvSpPr>
            <p:cNvPr id="19" name="テキスト ボックス 18"/>
            <p:cNvSpPr txBox="1"/>
            <p:nvPr/>
          </p:nvSpPr>
          <p:spPr>
            <a:xfrm>
              <a:off x="580337" y="3172200"/>
              <a:ext cx="224127"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16</a:t>
              </a:r>
              <a:endParaRPr lang="ja-JP" altLang="en-US" sz="1200" b="1" dirty="0"/>
            </a:p>
          </p:txBody>
        </p:sp>
        <p:sp>
          <p:nvSpPr>
            <p:cNvPr id="20" name="テキスト ボックス 19"/>
            <p:cNvSpPr txBox="1"/>
            <p:nvPr/>
          </p:nvSpPr>
          <p:spPr>
            <a:xfrm>
              <a:off x="568955" y="3366631"/>
              <a:ext cx="227685" cy="203084"/>
            </a:xfrm>
            <a:prstGeom prst="rect">
              <a:avLst/>
            </a:prstGeom>
            <a:noFill/>
          </p:spPr>
          <p:style>
            <a:lnRef idx="0">
              <a:scrgbClr r="0" g="0" b="0"/>
            </a:lnRef>
            <a:fillRef idx="0">
              <a:scrgbClr r="0" g="0" b="0"/>
            </a:fillRef>
            <a:effectRef idx="0">
              <a:scrgbClr r="0" g="0" b="0"/>
            </a:effectRef>
            <a:fontRef idx="minor">
              <a:schemeClr val="tx1"/>
            </a:fontRef>
          </p:style>
          <p:txBody>
            <a:bodyPr vert="horz" wrap="squar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en-US" altLang="ja-JP" sz="1200" b="1" dirty="0"/>
                <a:t>18</a:t>
              </a:r>
              <a:endParaRPr lang="ja-JP" altLang="en-US" sz="1200" b="1" dirty="0"/>
            </a:p>
          </p:txBody>
        </p:sp>
        <p:cxnSp>
          <p:nvCxnSpPr>
            <p:cNvPr id="21" name="直線コネクタ 20"/>
            <p:cNvCxnSpPr/>
            <p:nvPr/>
          </p:nvCxnSpPr>
          <p:spPr>
            <a:xfrm>
              <a:off x="787400" y="2507803"/>
              <a:ext cx="1001350"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787400" y="2698303"/>
              <a:ext cx="1001350"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788750" y="2507803"/>
              <a:ext cx="0" cy="1905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787400" y="412303"/>
              <a:ext cx="1001350"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787400" y="602803"/>
              <a:ext cx="1001350"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788750" y="412303"/>
              <a:ext cx="0" cy="1905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787400" y="983803"/>
              <a:ext cx="1001350"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787400" y="1174303"/>
              <a:ext cx="1001350"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88750" y="983803"/>
              <a:ext cx="0" cy="1905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787400" y="1364803"/>
              <a:ext cx="1409024"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787400" y="1555303"/>
              <a:ext cx="1409024"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2196424" y="1364803"/>
              <a:ext cx="0" cy="1905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87400" y="2126803"/>
              <a:ext cx="1419659"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787400" y="2317303"/>
              <a:ext cx="1419659"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2207059" y="2126803"/>
              <a:ext cx="0" cy="1905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87400" y="2888803"/>
              <a:ext cx="1419659"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787400" y="3079303"/>
              <a:ext cx="1419659"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2207059" y="2888803"/>
              <a:ext cx="0" cy="1905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1788750" y="507553"/>
              <a:ext cx="534779"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787400" y="793303"/>
              <a:ext cx="1536129"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2323529" y="507553"/>
              <a:ext cx="0" cy="28575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1788750" y="2603053"/>
              <a:ext cx="728698"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2207059" y="2984053"/>
              <a:ext cx="310389"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2517448" y="2603053"/>
              <a:ext cx="0" cy="3810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787400" y="221803"/>
              <a:ext cx="1790336"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2323529" y="650428"/>
              <a:ext cx="254207"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2577736" y="221803"/>
              <a:ext cx="0" cy="428625"/>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2196424" y="1460053"/>
              <a:ext cx="746399"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787400" y="1745803"/>
              <a:ext cx="2155423"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2942823" y="1460053"/>
              <a:ext cx="0" cy="28575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2207059" y="2222053"/>
              <a:ext cx="819054"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2517448" y="2793553"/>
              <a:ext cx="508665"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3026113" y="2222053"/>
              <a:ext cx="0" cy="5715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2577736" y="436116"/>
              <a:ext cx="619848"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1788750" y="1079053"/>
              <a:ext cx="1408834"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3197584" y="436116"/>
              <a:ext cx="0" cy="642937"/>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2942823" y="1602928"/>
              <a:ext cx="263758"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787400" y="1936303"/>
              <a:ext cx="2419181"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3206581" y="1602928"/>
              <a:ext cx="0" cy="333375"/>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787400" y="3269803"/>
              <a:ext cx="2649323"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787400" y="3460303"/>
              <a:ext cx="2649323"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3436723" y="3269803"/>
              <a:ext cx="0" cy="19050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3206581" y="1769616"/>
              <a:ext cx="431883"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3026113" y="2507803"/>
              <a:ext cx="612351"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638464" y="1769616"/>
              <a:ext cx="0" cy="738187"/>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3638464" y="2138709"/>
              <a:ext cx="472804"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3436723" y="3365053"/>
              <a:ext cx="674545"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111268" y="2138709"/>
              <a:ext cx="0" cy="1226344"/>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3197584" y="757584"/>
              <a:ext cx="980716"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4111268" y="2751881"/>
              <a:ext cx="67032" cy="0"/>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178300" y="757584"/>
              <a:ext cx="0" cy="1994297"/>
            </a:xfrm>
            <a:prstGeom prst="line">
              <a:avLst/>
            </a:prstGeom>
            <a:ln>
              <a:solidFill>
                <a:srgbClr xmlns:mc="http://schemas.openxmlformats.org/markup-compatibility/2006" xmlns:a14="http://schemas.microsoft.com/office/drawing/2010/main" val="000000" mc:Ignorable="a14" a14:legacySpreadsheetColorIndex="0"/>
              </a:solidFill>
            </a:ln>
          </p:spPr>
          <p:style>
            <a:lnRef idx="1">
              <a:schemeClr val="accent1"/>
            </a:lnRef>
            <a:fillRef idx="0">
              <a:schemeClr val="accent1"/>
            </a:fillRef>
            <a:effectRef idx="0">
              <a:schemeClr val="accent1"/>
            </a:effectRef>
            <a:fontRef idx="minor">
              <a:schemeClr val="tx1"/>
            </a:fontRef>
          </p:style>
        </p:cxnSp>
      </p:grpSp>
      <p:sp>
        <p:nvSpPr>
          <p:cNvPr id="72" name="正方形/長方形 71"/>
          <p:cNvSpPr/>
          <p:nvPr/>
        </p:nvSpPr>
        <p:spPr>
          <a:xfrm>
            <a:off x="493873" y="635402"/>
            <a:ext cx="3028409" cy="253916"/>
          </a:xfrm>
          <a:prstGeom prst="rect">
            <a:avLst/>
          </a:prstGeom>
        </p:spPr>
        <p:txBody>
          <a:bodyPr wrap="square">
            <a:spAutoFit/>
          </a:bodyPr>
          <a:lstStyle/>
          <a:p>
            <a:r>
              <a:rPr lang="ja-JP" altLang="en-US" sz="1050" b="1" dirty="0">
                <a:solidFill>
                  <a:srgbClr val="000000"/>
                </a:solidFill>
                <a:latin typeface="+mn-ea"/>
              </a:rPr>
              <a:t>終末期の患者に何もしない医師に憤りを感じる－</a:t>
            </a:r>
            <a:r>
              <a:rPr lang="ja-JP" altLang="en-US" sz="1050" b="1" dirty="0">
                <a:latin typeface="+mn-ea"/>
              </a:rPr>
              <a:t> </a:t>
            </a:r>
          </a:p>
        </p:txBody>
      </p:sp>
      <p:sp>
        <p:nvSpPr>
          <p:cNvPr id="73" name="正方形/長方形 72"/>
          <p:cNvSpPr/>
          <p:nvPr/>
        </p:nvSpPr>
        <p:spPr>
          <a:xfrm>
            <a:off x="427835" y="929745"/>
            <a:ext cx="3052395" cy="253916"/>
          </a:xfrm>
          <a:prstGeom prst="rect">
            <a:avLst/>
          </a:prstGeom>
        </p:spPr>
        <p:txBody>
          <a:bodyPr wrap="square">
            <a:spAutoFit/>
          </a:bodyPr>
          <a:lstStyle/>
          <a:p>
            <a:r>
              <a:rPr lang="ja-JP" altLang="en-US" sz="1050" b="1" dirty="0">
                <a:solidFill>
                  <a:srgbClr val="000000"/>
                </a:solidFill>
                <a:latin typeface="+mn-ea"/>
              </a:rPr>
              <a:t>ケアに拒否的な患者に対するあきらめの気持ち－</a:t>
            </a:r>
            <a:r>
              <a:rPr lang="ja-JP" altLang="en-US" sz="1050" b="1" dirty="0">
                <a:latin typeface="+mn-ea"/>
              </a:rPr>
              <a:t> </a:t>
            </a:r>
          </a:p>
        </p:txBody>
      </p:sp>
      <p:sp>
        <p:nvSpPr>
          <p:cNvPr id="74" name="正方形/長方形 73"/>
          <p:cNvSpPr/>
          <p:nvPr/>
        </p:nvSpPr>
        <p:spPr>
          <a:xfrm>
            <a:off x="647575" y="1168346"/>
            <a:ext cx="2758046" cy="253916"/>
          </a:xfrm>
          <a:prstGeom prst="rect">
            <a:avLst/>
          </a:prstGeom>
        </p:spPr>
        <p:txBody>
          <a:bodyPr wrap="square">
            <a:spAutoFit/>
          </a:bodyPr>
          <a:lstStyle/>
          <a:p>
            <a:r>
              <a:rPr lang="ja-JP" altLang="en-US" sz="1050" b="1" dirty="0">
                <a:solidFill>
                  <a:srgbClr val="000000"/>
                </a:solidFill>
                <a:latin typeface="+mn-ea"/>
              </a:rPr>
              <a:t>陰部洗浄などの日常生活ケア</a:t>
            </a:r>
            <a:r>
              <a:rPr lang="ja-JP" altLang="en-US" sz="1050" b="1" dirty="0" smtClean="0">
                <a:solidFill>
                  <a:srgbClr val="000000"/>
                </a:solidFill>
                <a:latin typeface="+mn-ea"/>
              </a:rPr>
              <a:t>で感謝</a:t>
            </a:r>
            <a:r>
              <a:rPr lang="ja-JP" altLang="en-US" sz="1050" b="1" dirty="0">
                <a:solidFill>
                  <a:srgbClr val="000000"/>
                </a:solidFill>
                <a:latin typeface="+mn-ea"/>
              </a:rPr>
              <a:t>される＋</a:t>
            </a:r>
            <a:r>
              <a:rPr lang="ja-JP" altLang="en-US" sz="1050" b="1" dirty="0">
                <a:latin typeface="+mn-ea"/>
              </a:rPr>
              <a:t> </a:t>
            </a:r>
          </a:p>
        </p:txBody>
      </p:sp>
      <p:sp>
        <p:nvSpPr>
          <p:cNvPr id="75" name="正方形/長方形 74"/>
          <p:cNvSpPr/>
          <p:nvPr/>
        </p:nvSpPr>
        <p:spPr>
          <a:xfrm>
            <a:off x="479404" y="1424267"/>
            <a:ext cx="3097263" cy="253916"/>
          </a:xfrm>
          <a:prstGeom prst="rect">
            <a:avLst/>
          </a:prstGeom>
        </p:spPr>
        <p:txBody>
          <a:bodyPr wrap="square">
            <a:spAutoFit/>
          </a:bodyPr>
          <a:lstStyle/>
          <a:p>
            <a:r>
              <a:rPr lang="ja-JP" altLang="en-US" sz="1050" b="1" dirty="0">
                <a:solidFill>
                  <a:srgbClr val="000000"/>
                </a:solidFill>
                <a:latin typeface="+mn-ea"/>
              </a:rPr>
              <a:t>足浴や手浴といったケアを軽んじる風潮がある－</a:t>
            </a:r>
            <a:r>
              <a:rPr lang="ja-JP" altLang="en-US" sz="1050" b="1" dirty="0">
                <a:latin typeface="+mn-ea"/>
              </a:rPr>
              <a:t> </a:t>
            </a:r>
          </a:p>
        </p:txBody>
      </p:sp>
      <p:sp>
        <p:nvSpPr>
          <p:cNvPr id="76" name="正方形/長方形 75"/>
          <p:cNvSpPr/>
          <p:nvPr/>
        </p:nvSpPr>
        <p:spPr>
          <a:xfrm>
            <a:off x="498725" y="1666250"/>
            <a:ext cx="3089519" cy="253916"/>
          </a:xfrm>
          <a:prstGeom prst="rect">
            <a:avLst/>
          </a:prstGeom>
        </p:spPr>
        <p:txBody>
          <a:bodyPr wrap="square">
            <a:spAutoFit/>
          </a:bodyPr>
          <a:lstStyle/>
          <a:p>
            <a:r>
              <a:rPr lang="ja-JP" altLang="en-US" sz="1050" b="1" dirty="0">
                <a:solidFill>
                  <a:srgbClr val="000000"/>
                </a:solidFill>
                <a:latin typeface="+mn-ea"/>
              </a:rPr>
              <a:t>若い患者の親へのケアが困難で介入できない－</a:t>
            </a:r>
            <a:r>
              <a:rPr lang="ja-JP" altLang="en-US" sz="1050" b="1" dirty="0">
                <a:latin typeface="+mn-ea"/>
              </a:rPr>
              <a:t> </a:t>
            </a:r>
          </a:p>
        </p:txBody>
      </p:sp>
      <p:sp>
        <p:nvSpPr>
          <p:cNvPr id="77" name="正方形/長方形 76"/>
          <p:cNvSpPr/>
          <p:nvPr/>
        </p:nvSpPr>
        <p:spPr>
          <a:xfrm>
            <a:off x="542395" y="1936718"/>
            <a:ext cx="2968407" cy="253916"/>
          </a:xfrm>
          <a:prstGeom prst="rect">
            <a:avLst/>
          </a:prstGeom>
        </p:spPr>
        <p:txBody>
          <a:bodyPr wrap="square">
            <a:spAutoFit/>
          </a:bodyPr>
          <a:lstStyle/>
          <a:p>
            <a:r>
              <a:rPr lang="ja-JP" altLang="en-US" sz="1050" b="1" dirty="0">
                <a:solidFill>
                  <a:srgbClr val="000000"/>
                </a:solidFill>
                <a:latin typeface="+mn-ea"/>
              </a:rPr>
              <a:t>お前は信用できないと患者に言われ落ち込む－</a:t>
            </a:r>
            <a:r>
              <a:rPr lang="ja-JP" altLang="en-US" sz="1050" b="1" dirty="0">
                <a:latin typeface="+mn-ea"/>
              </a:rPr>
              <a:t> </a:t>
            </a:r>
          </a:p>
        </p:txBody>
      </p:sp>
      <p:sp>
        <p:nvSpPr>
          <p:cNvPr id="78" name="正方形/長方形 77"/>
          <p:cNvSpPr/>
          <p:nvPr/>
        </p:nvSpPr>
        <p:spPr>
          <a:xfrm>
            <a:off x="116570" y="2181046"/>
            <a:ext cx="3484694" cy="253916"/>
          </a:xfrm>
          <a:prstGeom prst="rect">
            <a:avLst/>
          </a:prstGeom>
        </p:spPr>
        <p:txBody>
          <a:bodyPr wrap="square">
            <a:spAutoFit/>
          </a:bodyPr>
          <a:lstStyle/>
          <a:p>
            <a:r>
              <a:rPr lang="ja-JP" altLang="en-US" sz="1050" b="1" dirty="0">
                <a:solidFill>
                  <a:srgbClr val="000000"/>
                </a:solidFill>
                <a:latin typeface="+mn-ea"/>
              </a:rPr>
              <a:t>終末期看護に興味がないスタッフとは仕事がしづらい－</a:t>
            </a:r>
            <a:r>
              <a:rPr lang="ja-JP" altLang="en-US" sz="1050" b="1" dirty="0">
                <a:latin typeface="+mn-ea"/>
              </a:rPr>
              <a:t> </a:t>
            </a:r>
          </a:p>
        </p:txBody>
      </p:sp>
      <p:sp>
        <p:nvSpPr>
          <p:cNvPr id="79" name="正方形/長方形 78"/>
          <p:cNvSpPr/>
          <p:nvPr/>
        </p:nvSpPr>
        <p:spPr>
          <a:xfrm>
            <a:off x="711390" y="2430849"/>
            <a:ext cx="2716243" cy="253916"/>
          </a:xfrm>
          <a:prstGeom prst="rect">
            <a:avLst/>
          </a:prstGeom>
        </p:spPr>
        <p:txBody>
          <a:bodyPr wrap="square">
            <a:spAutoFit/>
          </a:bodyPr>
          <a:lstStyle/>
          <a:p>
            <a:r>
              <a:rPr lang="ja-JP" altLang="en-US" sz="1050" b="1" dirty="0">
                <a:solidFill>
                  <a:srgbClr val="000000"/>
                </a:solidFill>
                <a:latin typeface="+mn-ea"/>
              </a:rPr>
              <a:t>医師と充分にコミュニケーションがとれない－</a:t>
            </a:r>
            <a:r>
              <a:rPr lang="ja-JP" altLang="en-US" sz="1050" b="1" dirty="0">
                <a:latin typeface="+mn-ea"/>
              </a:rPr>
              <a:t> </a:t>
            </a:r>
          </a:p>
        </p:txBody>
      </p:sp>
      <p:sp>
        <p:nvSpPr>
          <p:cNvPr id="80" name="正方形/長方形 79"/>
          <p:cNvSpPr/>
          <p:nvPr/>
        </p:nvSpPr>
        <p:spPr>
          <a:xfrm>
            <a:off x="184000" y="2694952"/>
            <a:ext cx="3205139" cy="253916"/>
          </a:xfrm>
          <a:prstGeom prst="rect">
            <a:avLst/>
          </a:prstGeom>
        </p:spPr>
        <p:txBody>
          <a:bodyPr wrap="square">
            <a:spAutoFit/>
          </a:bodyPr>
          <a:lstStyle/>
          <a:p>
            <a:r>
              <a:rPr lang="ja-JP" altLang="en-US" sz="1050" b="1" dirty="0">
                <a:solidFill>
                  <a:srgbClr val="000000"/>
                </a:solidFill>
                <a:latin typeface="+mn-ea"/>
              </a:rPr>
              <a:t>「○○さんが夜勤だと安心」</a:t>
            </a:r>
            <a:r>
              <a:rPr lang="ja-JP" altLang="en-US" sz="1050" b="1" dirty="0" smtClean="0">
                <a:solidFill>
                  <a:srgbClr val="000000"/>
                </a:solidFill>
                <a:latin typeface="+mn-ea"/>
              </a:rPr>
              <a:t>と言われ</a:t>
            </a:r>
            <a:r>
              <a:rPr lang="ja-JP" altLang="en-US" sz="1050" b="1" dirty="0">
                <a:solidFill>
                  <a:srgbClr val="000000"/>
                </a:solidFill>
                <a:latin typeface="+mn-ea"/>
              </a:rPr>
              <a:t>やりがいになる＋</a:t>
            </a:r>
            <a:r>
              <a:rPr lang="ja-JP" altLang="en-US" sz="1050" b="1" dirty="0">
                <a:latin typeface="+mn-ea"/>
              </a:rPr>
              <a:t> </a:t>
            </a:r>
          </a:p>
        </p:txBody>
      </p:sp>
      <p:sp>
        <p:nvSpPr>
          <p:cNvPr id="81" name="正方形/長方形 80"/>
          <p:cNvSpPr/>
          <p:nvPr/>
        </p:nvSpPr>
        <p:spPr>
          <a:xfrm>
            <a:off x="1012114" y="2946209"/>
            <a:ext cx="2474219" cy="253916"/>
          </a:xfrm>
          <a:prstGeom prst="rect">
            <a:avLst/>
          </a:prstGeom>
        </p:spPr>
        <p:txBody>
          <a:bodyPr wrap="square">
            <a:spAutoFit/>
          </a:bodyPr>
          <a:lstStyle/>
          <a:p>
            <a:r>
              <a:rPr lang="ja-JP" altLang="en-US" sz="1050" b="1" dirty="0">
                <a:solidFill>
                  <a:srgbClr val="000000"/>
                </a:solidFill>
                <a:latin typeface="+mn-ea"/>
              </a:rPr>
              <a:t>高齢患者の治療方針に疑問を感じる－</a:t>
            </a:r>
            <a:r>
              <a:rPr lang="ja-JP" altLang="en-US" sz="1050" b="1" dirty="0">
                <a:latin typeface="+mn-ea"/>
              </a:rPr>
              <a:t> </a:t>
            </a:r>
          </a:p>
        </p:txBody>
      </p:sp>
      <p:sp>
        <p:nvSpPr>
          <p:cNvPr id="82" name="正方形/長方形 81"/>
          <p:cNvSpPr/>
          <p:nvPr/>
        </p:nvSpPr>
        <p:spPr>
          <a:xfrm>
            <a:off x="751588" y="3234128"/>
            <a:ext cx="2786529" cy="253916"/>
          </a:xfrm>
          <a:prstGeom prst="rect">
            <a:avLst/>
          </a:prstGeom>
        </p:spPr>
        <p:txBody>
          <a:bodyPr wrap="square">
            <a:spAutoFit/>
          </a:bodyPr>
          <a:lstStyle/>
          <a:p>
            <a:r>
              <a:rPr lang="ja-JP" altLang="en-US" sz="1050" b="1" dirty="0">
                <a:solidFill>
                  <a:srgbClr val="000000"/>
                </a:solidFill>
                <a:latin typeface="+mn-ea"/>
              </a:rPr>
              <a:t>上司が終末期の患者に冷たい態度をとる－</a:t>
            </a:r>
            <a:r>
              <a:rPr lang="ja-JP" altLang="en-US" sz="1050" b="1" dirty="0">
                <a:latin typeface="+mn-ea"/>
              </a:rPr>
              <a:t> </a:t>
            </a:r>
          </a:p>
        </p:txBody>
      </p:sp>
      <p:sp>
        <p:nvSpPr>
          <p:cNvPr id="83" name="正方形/長方形 82"/>
          <p:cNvSpPr/>
          <p:nvPr/>
        </p:nvSpPr>
        <p:spPr>
          <a:xfrm>
            <a:off x="15380" y="3498468"/>
            <a:ext cx="3486740" cy="253916"/>
          </a:xfrm>
          <a:prstGeom prst="rect">
            <a:avLst/>
          </a:prstGeom>
        </p:spPr>
        <p:txBody>
          <a:bodyPr wrap="square">
            <a:spAutoFit/>
          </a:bodyPr>
          <a:lstStyle/>
          <a:p>
            <a:r>
              <a:rPr lang="en-US" altLang="ja-JP" sz="1050" b="1" dirty="0">
                <a:solidFill>
                  <a:srgbClr val="000000"/>
                </a:solidFill>
                <a:latin typeface="+mn-ea"/>
              </a:rPr>
              <a:t>DNAR</a:t>
            </a:r>
            <a:r>
              <a:rPr lang="ja-JP" altLang="en-US" sz="1050" b="1" dirty="0">
                <a:solidFill>
                  <a:srgbClr val="000000"/>
                </a:solidFill>
                <a:latin typeface="+mn-ea"/>
              </a:rPr>
              <a:t>を</a:t>
            </a:r>
            <a:r>
              <a:rPr lang="ja-JP" altLang="en-US" sz="1050" b="1" dirty="0" smtClean="0">
                <a:solidFill>
                  <a:srgbClr val="000000"/>
                </a:solidFill>
                <a:latin typeface="+mn-ea"/>
              </a:rPr>
              <a:t>とっても</a:t>
            </a:r>
            <a:r>
              <a:rPr lang="ja-JP" altLang="en-US" sz="1050" b="1" dirty="0">
                <a:solidFill>
                  <a:srgbClr val="000000"/>
                </a:solidFill>
                <a:latin typeface="+mn-ea"/>
              </a:rPr>
              <a:t>呼吸が止まるときの家族の言葉に悩む－</a:t>
            </a:r>
            <a:r>
              <a:rPr lang="ja-JP" altLang="en-US" sz="1050" b="1" dirty="0">
                <a:latin typeface="+mn-ea"/>
              </a:rPr>
              <a:t> </a:t>
            </a:r>
          </a:p>
        </p:txBody>
      </p:sp>
      <p:sp>
        <p:nvSpPr>
          <p:cNvPr id="84" name="正方形/長方形 83"/>
          <p:cNvSpPr/>
          <p:nvPr/>
        </p:nvSpPr>
        <p:spPr>
          <a:xfrm>
            <a:off x="58431" y="3723368"/>
            <a:ext cx="3527579" cy="253916"/>
          </a:xfrm>
          <a:prstGeom prst="rect">
            <a:avLst/>
          </a:prstGeom>
        </p:spPr>
        <p:txBody>
          <a:bodyPr wrap="square">
            <a:spAutoFit/>
          </a:bodyPr>
          <a:lstStyle/>
          <a:p>
            <a:r>
              <a:rPr lang="ja-JP" altLang="en-US" sz="1050" b="1" dirty="0">
                <a:solidFill>
                  <a:srgbClr val="000000"/>
                </a:solidFill>
                <a:latin typeface="+mn-ea"/>
              </a:rPr>
              <a:t>死後の処置をしていると生前のケアの妥当性を考える＋</a:t>
            </a:r>
            <a:r>
              <a:rPr lang="ja-JP" altLang="en-US" sz="1050" b="1" dirty="0">
                <a:latin typeface="+mn-ea"/>
              </a:rPr>
              <a:t> </a:t>
            </a:r>
          </a:p>
        </p:txBody>
      </p:sp>
      <p:sp>
        <p:nvSpPr>
          <p:cNvPr id="85" name="正方形/長方形 84"/>
          <p:cNvSpPr/>
          <p:nvPr/>
        </p:nvSpPr>
        <p:spPr>
          <a:xfrm>
            <a:off x="589190" y="3978907"/>
            <a:ext cx="3089519" cy="253916"/>
          </a:xfrm>
          <a:prstGeom prst="rect">
            <a:avLst/>
          </a:prstGeom>
        </p:spPr>
        <p:txBody>
          <a:bodyPr wrap="square">
            <a:spAutoFit/>
          </a:bodyPr>
          <a:lstStyle/>
          <a:p>
            <a:r>
              <a:rPr lang="ja-JP" altLang="en-US" sz="1050" b="1" dirty="0">
                <a:solidFill>
                  <a:srgbClr val="000000"/>
                </a:solidFill>
                <a:latin typeface="+mn-ea"/>
              </a:rPr>
              <a:t>死に顔をみるこことで生前の苦しみがわかる＋</a:t>
            </a:r>
            <a:r>
              <a:rPr lang="ja-JP" altLang="en-US" sz="1050" b="1" dirty="0">
                <a:latin typeface="+mn-ea"/>
              </a:rPr>
              <a:t> </a:t>
            </a:r>
          </a:p>
        </p:txBody>
      </p:sp>
      <p:sp>
        <p:nvSpPr>
          <p:cNvPr id="86" name="正方形/長方形 85"/>
          <p:cNvSpPr/>
          <p:nvPr/>
        </p:nvSpPr>
        <p:spPr>
          <a:xfrm>
            <a:off x="44216" y="4251679"/>
            <a:ext cx="3423885" cy="253916"/>
          </a:xfrm>
          <a:prstGeom prst="rect">
            <a:avLst/>
          </a:prstGeom>
        </p:spPr>
        <p:txBody>
          <a:bodyPr wrap="square">
            <a:spAutoFit/>
          </a:bodyPr>
          <a:lstStyle/>
          <a:p>
            <a:r>
              <a:rPr lang="ja-JP" altLang="en-US" sz="1050" b="1" dirty="0">
                <a:solidFill>
                  <a:srgbClr val="000000"/>
                </a:solidFill>
                <a:latin typeface="+mn-ea"/>
              </a:rPr>
              <a:t>デスカンファレンスを病棟で実施して悩みを共有できる＋</a:t>
            </a:r>
            <a:r>
              <a:rPr lang="ja-JP" altLang="en-US" sz="1050" b="1" dirty="0">
                <a:latin typeface="+mn-ea"/>
              </a:rPr>
              <a:t> </a:t>
            </a:r>
          </a:p>
        </p:txBody>
      </p:sp>
      <p:sp>
        <p:nvSpPr>
          <p:cNvPr id="87" name="正方形/長方形 86"/>
          <p:cNvSpPr/>
          <p:nvPr/>
        </p:nvSpPr>
        <p:spPr>
          <a:xfrm>
            <a:off x="630082" y="4514812"/>
            <a:ext cx="2838452" cy="253916"/>
          </a:xfrm>
          <a:prstGeom prst="rect">
            <a:avLst/>
          </a:prstGeom>
        </p:spPr>
        <p:txBody>
          <a:bodyPr wrap="square">
            <a:spAutoFit/>
          </a:bodyPr>
          <a:lstStyle/>
          <a:p>
            <a:r>
              <a:rPr lang="ja-JP" altLang="en-US" sz="1050" b="1" dirty="0">
                <a:solidFill>
                  <a:srgbClr val="000000"/>
                </a:solidFill>
                <a:latin typeface="+mn-ea"/>
              </a:rPr>
              <a:t>自殺患者の看取時、家族への声かけに迷う－</a:t>
            </a:r>
            <a:r>
              <a:rPr lang="ja-JP" altLang="en-US" sz="1050" b="1" dirty="0">
                <a:latin typeface="+mn-ea"/>
              </a:rPr>
              <a:t> </a:t>
            </a:r>
          </a:p>
        </p:txBody>
      </p:sp>
      <p:sp>
        <p:nvSpPr>
          <p:cNvPr id="88" name="正方形/長方形 87"/>
          <p:cNvSpPr/>
          <p:nvPr/>
        </p:nvSpPr>
        <p:spPr>
          <a:xfrm>
            <a:off x="172587" y="4759591"/>
            <a:ext cx="3232553" cy="253916"/>
          </a:xfrm>
          <a:prstGeom prst="rect">
            <a:avLst/>
          </a:prstGeom>
        </p:spPr>
        <p:txBody>
          <a:bodyPr wrap="square">
            <a:spAutoFit/>
          </a:bodyPr>
          <a:lstStyle/>
          <a:p>
            <a:r>
              <a:rPr lang="ja-JP" altLang="en-US" sz="1050" b="1" dirty="0">
                <a:solidFill>
                  <a:srgbClr val="000000"/>
                </a:solidFill>
                <a:latin typeface="+mn-ea"/>
              </a:rPr>
              <a:t>奇形（重心）児へ親が愛情を示さないとき</a:t>
            </a:r>
            <a:r>
              <a:rPr lang="ja-JP" altLang="en-US" sz="1050" b="1" dirty="0" smtClean="0">
                <a:solidFill>
                  <a:srgbClr val="000000"/>
                </a:solidFill>
                <a:latin typeface="+mn-ea"/>
              </a:rPr>
              <a:t>のジレンマ－</a:t>
            </a:r>
            <a:r>
              <a:rPr lang="ja-JP" altLang="en-US" sz="1050" b="1" dirty="0" smtClean="0">
                <a:latin typeface="+mn-ea"/>
              </a:rPr>
              <a:t> </a:t>
            </a:r>
            <a:endParaRPr lang="ja-JP" altLang="en-US" sz="1050" b="1" dirty="0">
              <a:latin typeface="+mn-ea"/>
            </a:endParaRPr>
          </a:p>
        </p:txBody>
      </p:sp>
      <p:sp>
        <p:nvSpPr>
          <p:cNvPr id="89" name="正方形/長方形 88"/>
          <p:cNvSpPr/>
          <p:nvPr/>
        </p:nvSpPr>
        <p:spPr>
          <a:xfrm>
            <a:off x="203264" y="5061370"/>
            <a:ext cx="3311307" cy="253916"/>
          </a:xfrm>
          <a:prstGeom prst="rect">
            <a:avLst/>
          </a:prstGeom>
        </p:spPr>
        <p:txBody>
          <a:bodyPr wrap="square">
            <a:spAutoFit/>
          </a:bodyPr>
          <a:lstStyle/>
          <a:p>
            <a:r>
              <a:rPr lang="ja-JP" altLang="en-US" sz="1050" b="1" dirty="0">
                <a:solidFill>
                  <a:srgbClr val="000000"/>
                </a:solidFill>
                <a:latin typeface="+mn-ea"/>
              </a:rPr>
              <a:t>管理職になった時の同僚</a:t>
            </a:r>
            <a:r>
              <a:rPr lang="ja-JP" altLang="en-US" sz="1050" b="1" dirty="0" smtClean="0">
                <a:solidFill>
                  <a:srgbClr val="000000"/>
                </a:solidFill>
                <a:latin typeface="+mn-ea"/>
              </a:rPr>
              <a:t>や</a:t>
            </a:r>
            <a:r>
              <a:rPr lang="ja-JP" altLang="en-US" sz="1050" b="1" dirty="0">
                <a:solidFill>
                  <a:srgbClr val="000000"/>
                </a:solidFill>
                <a:latin typeface="+mn-ea"/>
              </a:rPr>
              <a:t>他</a:t>
            </a:r>
            <a:r>
              <a:rPr lang="ja-JP" altLang="en-US" sz="1050" b="1" dirty="0" smtClean="0">
                <a:solidFill>
                  <a:srgbClr val="000000"/>
                </a:solidFill>
                <a:latin typeface="+mn-ea"/>
              </a:rPr>
              <a:t>看護師</a:t>
            </a:r>
            <a:r>
              <a:rPr lang="ja-JP" altLang="en-US" sz="1050" b="1" dirty="0">
                <a:solidFill>
                  <a:srgbClr val="000000"/>
                </a:solidFill>
                <a:latin typeface="+mn-ea"/>
              </a:rPr>
              <a:t>の冷たい態度－</a:t>
            </a:r>
            <a:r>
              <a:rPr lang="ja-JP" altLang="en-US" sz="1050" b="1" dirty="0">
                <a:latin typeface="+mn-ea"/>
              </a:rPr>
              <a:t> </a:t>
            </a:r>
          </a:p>
        </p:txBody>
      </p:sp>
      <p:cxnSp>
        <p:nvCxnSpPr>
          <p:cNvPr id="95" name="直線コネクタ 94"/>
          <p:cNvCxnSpPr/>
          <p:nvPr/>
        </p:nvCxnSpPr>
        <p:spPr>
          <a:xfrm>
            <a:off x="589190" y="1445078"/>
            <a:ext cx="40627" cy="0"/>
          </a:xfrm>
          <a:prstGeom prst="line">
            <a:avLst/>
          </a:prstGeom>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2443716" y="5623039"/>
            <a:ext cx="4793876" cy="36933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none" rtlCol="0">
            <a:spAutoFit/>
          </a:bodyPr>
          <a:lstStyle/>
          <a:p>
            <a:r>
              <a:rPr lang="ja-JP" altLang="en-US" dirty="0" smtClean="0"/>
              <a:t>図</a:t>
            </a:r>
            <a:r>
              <a:rPr lang="ja-JP" altLang="en-US" dirty="0"/>
              <a:t>１　</a:t>
            </a:r>
            <a:r>
              <a:rPr lang="en-US" altLang="ja-JP" dirty="0" smtClean="0"/>
              <a:t>PAC</a:t>
            </a:r>
            <a:r>
              <a:rPr lang="ja-JP" altLang="en-US" dirty="0" smtClean="0"/>
              <a:t>分析による対象者のスピリチュアリティ</a:t>
            </a:r>
            <a:endParaRPr lang="en-US" altLang="ja-JP" dirty="0" smtClean="0"/>
          </a:p>
        </p:txBody>
      </p:sp>
      <p:sp>
        <p:nvSpPr>
          <p:cNvPr id="91" name="正方形/長方形 90"/>
          <p:cNvSpPr/>
          <p:nvPr/>
        </p:nvSpPr>
        <p:spPr>
          <a:xfrm>
            <a:off x="5767624" y="6074051"/>
            <a:ext cx="2893130" cy="415498"/>
          </a:xfrm>
          <a:prstGeom prst="rect">
            <a:avLst/>
          </a:prstGeom>
        </p:spPr>
        <p:txBody>
          <a:bodyPr wrap="square">
            <a:spAutoFit/>
          </a:bodyPr>
          <a:lstStyle/>
          <a:p>
            <a:pPr indent="514350"/>
            <a:r>
              <a:rPr lang="ja-JP" altLang="en-US" sz="1050" b="1" kern="100" dirty="0">
                <a:latin typeface="Times New Roman" panose="02020603050405020304" pitchFamily="18" charset="0"/>
                <a:ea typeface="ＭＳ 明朝" panose="02020609040205080304" pitchFamily="17" charset="-128"/>
                <a:cs typeface="Times New Roman" panose="02020603050405020304" pitchFamily="18" charset="0"/>
              </a:rPr>
              <a:t>１</a:t>
            </a:r>
            <a:r>
              <a:rPr lang="ja-JP" altLang="ja-JP" sz="105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）左の数値は重要順位</a:t>
            </a:r>
          </a:p>
          <a:p>
            <a:pPr indent="514350"/>
            <a:r>
              <a:rPr lang="ja-JP" altLang="en-US" sz="105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２</a:t>
            </a:r>
            <a:r>
              <a:rPr lang="ja-JP" altLang="ja-JP" sz="105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）各項目の＋－は単独でのイメージ</a:t>
            </a:r>
          </a:p>
        </p:txBody>
      </p:sp>
      <p:sp>
        <p:nvSpPr>
          <p:cNvPr id="93" name="角丸四角形 92"/>
          <p:cNvSpPr/>
          <p:nvPr/>
        </p:nvSpPr>
        <p:spPr>
          <a:xfrm>
            <a:off x="3554974" y="547305"/>
            <a:ext cx="4113414" cy="1649500"/>
          </a:xfrm>
          <a:prstGeom prst="roundRect">
            <a:avLst/>
          </a:prstGeom>
          <a:solidFill>
            <a:schemeClr val="accent1">
              <a:alpha val="0"/>
            </a:schemeClr>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94" name="角丸四角形 93"/>
          <p:cNvSpPr/>
          <p:nvPr/>
        </p:nvSpPr>
        <p:spPr>
          <a:xfrm>
            <a:off x="3536690" y="2267210"/>
            <a:ext cx="4131698" cy="943849"/>
          </a:xfrm>
          <a:prstGeom prst="roundRect">
            <a:avLst/>
          </a:prstGeom>
          <a:solidFill>
            <a:schemeClr val="accent1">
              <a:alpha val="0"/>
            </a:schemeClr>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6" name="角丸四角形 95"/>
          <p:cNvSpPr/>
          <p:nvPr/>
        </p:nvSpPr>
        <p:spPr>
          <a:xfrm>
            <a:off x="3520794" y="3246659"/>
            <a:ext cx="4147594" cy="1525972"/>
          </a:xfrm>
          <a:prstGeom prst="roundRect">
            <a:avLst/>
          </a:prstGeom>
          <a:solidFill>
            <a:schemeClr val="accent1">
              <a:alpha val="0"/>
            </a:schemeClr>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7" name="角丸四角形 96"/>
          <p:cNvSpPr/>
          <p:nvPr/>
        </p:nvSpPr>
        <p:spPr>
          <a:xfrm>
            <a:off x="3536543" y="4833569"/>
            <a:ext cx="4347825" cy="436423"/>
          </a:xfrm>
          <a:prstGeom prst="roundRect">
            <a:avLst/>
          </a:prstGeom>
          <a:solidFill>
            <a:schemeClr val="accent1">
              <a:alpha val="0"/>
            </a:schemeClr>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8" name="テキスト ボックス 97"/>
          <p:cNvSpPr txBox="1"/>
          <p:nvPr/>
        </p:nvSpPr>
        <p:spPr>
          <a:xfrm>
            <a:off x="7729912" y="670725"/>
            <a:ext cx="1309974" cy="430887"/>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ja-JP" altLang="ja-JP" sz="1100" b="1" dirty="0">
                <a:latin typeface="+mj-ea"/>
                <a:ea typeface="+mj-ea"/>
              </a:rPr>
              <a:t>迷い、困難さを</a:t>
            </a:r>
            <a:r>
              <a:rPr lang="ja-JP" altLang="ja-JP" sz="1100" b="1" dirty="0" smtClean="0">
                <a:latin typeface="+mj-ea"/>
                <a:ea typeface="+mj-ea"/>
              </a:rPr>
              <a:t>感じ</a:t>
            </a:r>
            <a:endParaRPr lang="en-US" altLang="ja-JP" sz="1100" b="1" dirty="0" smtClean="0">
              <a:latin typeface="+mj-ea"/>
              <a:ea typeface="+mj-ea"/>
            </a:endParaRPr>
          </a:p>
          <a:p>
            <a:pPr algn="ctr"/>
            <a:r>
              <a:rPr lang="ja-JP" altLang="ja-JP" sz="1100" b="1" dirty="0" err="1" smtClean="0">
                <a:latin typeface="+mj-ea"/>
                <a:ea typeface="+mj-ea"/>
              </a:rPr>
              <a:t>ながらの</a:t>
            </a:r>
            <a:r>
              <a:rPr lang="ja-JP" altLang="ja-JP" sz="1100" b="1" dirty="0">
                <a:latin typeface="+mj-ea"/>
                <a:ea typeface="+mj-ea"/>
              </a:rPr>
              <a:t>ケア実践</a:t>
            </a:r>
            <a:endParaRPr lang="ja-JP" altLang="en-US" sz="1100" b="1" i="1" dirty="0">
              <a:latin typeface="+mj-ea"/>
              <a:ea typeface="+mj-ea"/>
            </a:endParaRPr>
          </a:p>
        </p:txBody>
      </p:sp>
      <p:sp>
        <p:nvSpPr>
          <p:cNvPr id="99" name="テキスト ボックス 98"/>
          <p:cNvSpPr txBox="1"/>
          <p:nvPr/>
        </p:nvSpPr>
        <p:spPr>
          <a:xfrm>
            <a:off x="7638312" y="2109379"/>
            <a:ext cx="1313180" cy="430887"/>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ja-JP" altLang="ja-JP" sz="1100" b="1" dirty="0">
                <a:latin typeface="+mj-ea"/>
                <a:ea typeface="+mj-ea"/>
              </a:rPr>
              <a:t>医療者間の情報</a:t>
            </a:r>
            <a:r>
              <a:rPr lang="ja-JP" altLang="ja-JP" sz="1100" b="1" dirty="0" smtClean="0">
                <a:latin typeface="+mj-ea"/>
                <a:ea typeface="+mj-ea"/>
              </a:rPr>
              <a:t>や</a:t>
            </a:r>
            <a:endParaRPr lang="en-US" altLang="ja-JP" sz="1100" b="1" dirty="0" smtClean="0">
              <a:latin typeface="+mj-ea"/>
              <a:ea typeface="+mj-ea"/>
            </a:endParaRPr>
          </a:p>
          <a:p>
            <a:pPr algn="ctr"/>
            <a:r>
              <a:rPr lang="ja-JP" altLang="ja-JP" sz="1100" b="1" dirty="0" smtClean="0">
                <a:latin typeface="+mj-ea"/>
                <a:ea typeface="+mj-ea"/>
              </a:rPr>
              <a:t>感情</a:t>
            </a:r>
            <a:r>
              <a:rPr lang="ja-JP" altLang="ja-JP" sz="1100" b="1" dirty="0">
                <a:latin typeface="+mj-ea"/>
                <a:ea typeface="+mj-ea"/>
              </a:rPr>
              <a:t>の未共有</a:t>
            </a:r>
            <a:endParaRPr lang="ja-JP" altLang="en-US" sz="1100" b="1" i="1" dirty="0">
              <a:latin typeface="+mj-ea"/>
              <a:ea typeface="+mj-ea"/>
            </a:endParaRPr>
          </a:p>
        </p:txBody>
      </p:sp>
      <p:sp>
        <p:nvSpPr>
          <p:cNvPr id="100" name="テキスト ボックス 99"/>
          <p:cNvSpPr txBox="1"/>
          <p:nvPr/>
        </p:nvSpPr>
        <p:spPr>
          <a:xfrm>
            <a:off x="7655045" y="4147354"/>
            <a:ext cx="1172116" cy="430887"/>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ja-JP" altLang="ja-JP" sz="1100" b="1" dirty="0">
                <a:latin typeface="+mj-ea"/>
                <a:ea typeface="+mj-ea"/>
              </a:rPr>
              <a:t>終末期医療へ</a:t>
            </a:r>
            <a:r>
              <a:rPr lang="ja-JP" altLang="ja-JP" sz="1100" b="1" dirty="0" smtClean="0">
                <a:latin typeface="+mj-ea"/>
                <a:ea typeface="+mj-ea"/>
              </a:rPr>
              <a:t>の</a:t>
            </a:r>
            <a:endParaRPr lang="en-US" altLang="ja-JP" sz="1100" b="1" dirty="0" smtClean="0">
              <a:latin typeface="+mj-ea"/>
              <a:ea typeface="+mj-ea"/>
            </a:endParaRPr>
          </a:p>
          <a:p>
            <a:pPr algn="ctr"/>
            <a:r>
              <a:rPr lang="ja-JP" altLang="ja-JP" sz="1100" b="1" dirty="0" smtClean="0">
                <a:latin typeface="+mj-ea"/>
                <a:ea typeface="+mj-ea"/>
              </a:rPr>
              <a:t>絶え間</a:t>
            </a:r>
            <a:r>
              <a:rPr lang="ja-JP" altLang="ja-JP" sz="1100" b="1" dirty="0">
                <a:latin typeface="+mj-ea"/>
                <a:ea typeface="+mj-ea"/>
              </a:rPr>
              <a:t>ない問い</a:t>
            </a:r>
            <a:endParaRPr lang="ja-JP" altLang="en-US" sz="1100" b="1" i="1" dirty="0">
              <a:latin typeface="+mj-ea"/>
              <a:ea typeface="+mj-ea"/>
            </a:endParaRPr>
          </a:p>
        </p:txBody>
      </p:sp>
      <p:sp>
        <p:nvSpPr>
          <p:cNvPr id="101" name="テキスト ボックス 100"/>
          <p:cNvSpPr txBox="1"/>
          <p:nvPr/>
        </p:nvSpPr>
        <p:spPr>
          <a:xfrm>
            <a:off x="7237592" y="5295037"/>
            <a:ext cx="1544012" cy="430887"/>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ja-JP" altLang="ja-JP" sz="1100" b="1" dirty="0">
                <a:latin typeface="+mj-ea"/>
                <a:ea typeface="+mj-ea"/>
              </a:rPr>
              <a:t>今でも思い出す過去</a:t>
            </a:r>
            <a:r>
              <a:rPr lang="ja-JP" altLang="ja-JP" sz="1100" b="1" dirty="0" smtClean="0">
                <a:latin typeface="+mj-ea"/>
                <a:ea typeface="+mj-ea"/>
              </a:rPr>
              <a:t>の</a:t>
            </a:r>
            <a:endParaRPr lang="en-US" altLang="ja-JP" sz="1100" b="1" dirty="0" smtClean="0">
              <a:latin typeface="+mj-ea"/>
              <a:ea typeface="+mj-ea"/>
            </a:endParaRPr>
          </a:p>
          <a:p>
            <a:pPr algn="ctr"/>
            <a:r>
              <a:rPr lang="ja-JP" altLang="ja-JP" sz="1100" b="1" dirty="0" smtClean="0">
                <a:latin typeface="+mj-ea"/>
                <a:ea typeface="+mj-ea"/>
              </a:rPr>
              <a:t>ストレスフル</a:t>
            </a:r>
            <a:r>
              <a:rPr lang="ja-JP" altLang="ja-JP" sz="1100" b="1" dirty="0">
                <a:latin typeface="+mj-ea"/>
                <a:ea typeface="+mj-ea"/>
              </a:rPr>
              <a:t>な状況</a:t>
            </a:r>
            <a:endParaRPr lang="ja-JP" altLang="en-US" sz="1100" b="1" i="1" dirty="0">
              <a:latin typeface="+mj-ea"/>
              <a:ea typeface="+mj-ea"/>
            </a:endParaRPr>
          </a:p>
        </p:txBody>
      </p:sp>
    </p:spTree>
    <p:extLst>
      <p:ext uri="{BB962C8B-B14F-4D97-AF65-F5344CB8AC3E}">
        <p14:creationId xmlns:p14="http://schemas.microsoft.com/office/powerpoint/2010/main" val="1505104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倫理的</a:t>
            </a:r>
            <a:r>
              <a:rPr lang="ja-JP" altLang="en-US" dirty="0" smtClean="0"/>
              <a:t>配慮</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山口大学大学院医学系研究科保健学専攻医学系研究倫理審査委員会の承認（管理番号</a:t>
            </a:r>
            <a:r>
              <a:rPr lang="en-US" altLang="ja-JP" dirty="0"/>
              <a:t>494-1</a:t>
            </a:r>
            <a:r>
              <a:rPr lang="ja-JP" altLang="en-US" dirty="0"/>
              <a:t>）を得た。</a:t>
            </a:r>
            <a:br>
              <a:rPr lang="ja-JP" altLang="en-US" dirty="0"/>
            </a:br>
            <a:endParaRPr kumimoji="1" lang="ja-JP" altLang="en-US" dirty="0"/>
          </a:p>
        </p:txBody>
      </p:sp>
      <p:sp>
        <p:nvSpPr>
          <p:cNvPr id="4" name="テキスト ボックス 3"/>
          <p:cNvSpPr txBox="1"/>
          <p:nvPr/>
        </p:nvSpPr>
        <p:spPr>
          <a:xfrm>
            <a:off x="8092104" y="89972"/>
            <a:ext cx="646331" cy="369332"/>
          </a:xfrm>
          <a:prstGeom prst="rect">
            <a:avLst/>
          </a:prstGeom>
          <a:noFill/>
        </p:spPr>
        <p:txBody>
          <a:bodyPr wrap="none" rtlCol="0">
            <a:spAutoFit/>
          </a:bodyPr>
          <a:lstStyle/>
          <a:p>
            <a:r>
              <a:rPr lang="ja-JP" altLang="en-US" dirty="0">
                <a:solidFill>
                  <a:srgbClr val="FF0000"/>
                </a:solidFill>
              </a:rPr>
              <a:t>材料</a:t>
            </a:r>
            <a:endParaRPr kumimoji="1" lang="ja-JP" altLang="en-US" dirty="0">
              <a:solidFill>
                <a:srgbClr val="FF0000"/>
              </a:solidFill>
            </a:endParaRPr>
          </a:p>
        </p:txBody>
      </p:sp>
    </p:spTree>
    <p:extLst>
      <p:ext uri="{BB962C8B-B14F-4D97-AF65-F5344CB8AC3E}">
        <p14:creationId xmlns:p14="http://schemas.microsoft.com/office/powerpoint/2010/main" val="3032616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2132856"/>
            <a:ext cx="8229600" cy="4525963"/>
          </a:xfrm>
        </p:spPr>
        <p:txBody>
          <a:bodyPr>
            <a:normAutofit/>
          </a:bodyPr>
          <a:lstStyle/>
          <a:p>
            <a:r>
              <a:rPr lang="ja-JP" altLang="en-US" dirty="0" smtClean="0"/>
              <a:t>名詞</a:t>
            </a:r>
            <a:r>
              <a:rPr lang="ja-JP" altLang="en-US" dirty="0"/>
              <a:t>・動詞・形容詞</a:t>
            </a:r>
            <a:r>
              <a:rPr lang="en-US" altLang="ja-JP" dirty="0"/>
              <a:t>/</a:t>
            </a:r>
            <a:r>
              <a:rPr lang="ja-JP" altLang="en-US" dirty="0"/>
              <a:t>形容動詞など、出現した単語の頻度を分析した。質問者と被験者の合計において</a:t>
            </a:r>
            <a:r>
              <a:rPr lang="en-US" altLang="ja-JP" dirty="0"/>
              <a:t>4</a:t>
            </a:r>
            <a:r>
              <a:rPr lang="ja-JP" altLang="en-US" dirty="0"/>
              <a:t>回以上出現した名詞は「自分」</a:t>
            </a:r>
            <a:r>
              <a:rPr lang="en-US" altLang="ja-JP" dirty="0"/>
              <a:t>(15</a:t>
            </a:r>
            <a:r>
              <a:rPr lang="ja-JP" altLang="en-US" dirty="0"/>
              <a:t>回</a:t>
            </a:r>
            <a:r>
              <a:rPr lang="en-US" altLang="ja-JP" dirty="0"/>
              <a:t>)</a:t>
            </a:r>
            <a:r>
              <a:rPr lang="ja-JP" altLang="en-US" dirty="0" err="1"/>
              <a:t>、</a:t>
            </a:r>
            <a:r>
              <a:rPr lang="ja-JP" altLang="en-US" dirty="0"/>
              <a:t>「看護師」</a:t>
            </a:r>
            <a:r>
              <a:rPr lang="en-US" altLang="ja-JP" dirty="0"/>
              <a:t>(13</a:t>
            </a:r>
            <a:r>
              <a:rPr lang="ja-JP" altLang="en-US" dirty="0"/>
              <a:t>回</a:t>
            </a:r>
            <a:r>
              <a:rPr lang="en-US" altLang="ja-JP" dirty="0"/>
              <a:t>)</a:t>
            </a:r>
            <a:r>
              <a:rPr lang="ja-JP" altLang="en-US" dirty="0" err="1"/>
              <a:t>、</a:t>
            </a:r>
            <a:r>
              <a:rPr lang="ja-JP" altLang="en-US" dirty="0"/>
              <a:t>「医師（先生）」（</a:t>
            </a:r>
            <a:r>
              <a:rPr lang="en-US" altLang="ja-JP" dirty="0"/>
              <a:t>8</a:t>
            </a:r>
            <a:r>
              <a:rPr lang="ja-JP" altLang="en-US" dirty="0"/>
              <a:t>回）、「終末期」「人」</a:t>
            </a:r>
            <a:r>
              <a:rPr lang="en-US" altLang="ja-JP" dirty="0"/>
              <a:t>(7</a:t>
            </a:r>
            <a:r>
              <a:rPr lang="ja-JP" altLang="en-US" dirty="0"/>
              <a:t>回</a:t>
            </a:r>
            <a:r>
              <a:rPr lang="en-US" altLang="ja-JP" dirty="0"/>
              <a:t>)</a:t>
            </a:r>
            <a:r>
              <a:rPr lang="ja-JP" altLang="en-US" dirty="0" err="1"/>
              <a:t>、</a:t>
            </a:r>
            <a:r>
              <a:rPr lang="ja-JP" altLang="en-US" dirty="0"/>
              <a:t>「ケア」「家族」「看護」「関係」「子供」「思い」「親」（</a:t>
            </a:r>
            <a:r>
              <a:rPr lang="en-US" altLang="ja-JP" dirty="0"/>
              <a:t>4</a:t>
            </a:r>
            <a:r>
              <a:rPr lang="ja-JP" altLang="en-US" dirty="0"/>
              <a:t>回）であった</a:t>
            </a:r>
            <a:r>
              <a:rPr lang="ja-JP" altLang="en-US" dirty="0" smtClean="0"/>
              <a:t>。</a:t>
            </a:r>
            <a:endParaRPr lang="en-US" altLang="ja-JP" dirty="0" smtClean="0"/>
          </a:p>
        </p:txBody>
      </p:sp>
      <p:sp>
        <p:nvSpPr>
          <p:cNvPr id="4" name="テキスト ボックス 3"/>
          <p:cNvSpPr txBox="1"/>
          <p:nvPr/>
        </p:nvSpPr>
        <p:spPr>
          <a:xfrm>
            <a:off x="8092104" y="89972"/>
            <a:ext cx="646331" cy="369332"/>
          </a:xfrm>
          <a:prstGeom prst="rect">
            <a:avLst/>
          </a:prstGeom>
          <a:noFill/>
        </p:spPr>
        <p:txBody>
          <a:bodyPr wrap="none" rtlCol="0">
            <a:spAutoFit/>
          </a:bodyPr>
          <a:lstStyle/>
          <a:p>
            <a:r>
              <a:rPr lang="ja-JP" altLang="en-US" dirty="0">
                <a:solidFill>
                  <a:srgbClr val="FF0000"/>
                </a:solidFill>
              </a:rPr>
              <a:t>結果</a:t>
            </a:r>
            <a:endParaRPr kumimoji="1" lang="ja-JP" altLang="en-US" dirty="0">
              <a:solidFill>
                <a:srgbClr val="FF0000"/>
              </a:solidFill>
            </a:endParaRPr>
          </a:p>
        </p:txBody>
      </p:sp>
      <p:sp>
        <p:nvSpPr>
          <p:cNvPr id="5" name="正方形/長方形 4"/>
          <p:cNvSpPr/>
          <p:nvPr/>
        </p:nvSpPr>
        <p:spPr>
          <a:xfrm>
            <a:off x="827584" y="332656"/>
            <a:ext cx="1210588" cy="707886"/>
          </a:xfrm>
          <a:prstGeom prst="rect">
            <a:avLst/>
          </a:prstGeom>
        </p:spPr>
        <p:txBody>
          <a:bodyPr wrap="none">
            <a:spAutoFit/>
          </a:bodyPr>
          <a:lstStyle/>
          <a:p>
            <a:r>
              <a:rPr lang="ja-JP" altLang="en-US" sz="4000" dirty="0" smtClean="0"/>
              <a:t>結果</a:t>
            </a:r>
            <a:endParaRPr lang="ja-JP" altLang="en-US" sz="4000" dirty="0"/>
          </a:p>
        </p:txBody>
      </p:sp>
      <p:sp>
        <p:nvSpPr>
          <p:cNvPr id="6" name="正方形/長方形 5"/>
          <p:cNvSpPr/>
          <p:nvPr/>
        </p:nvSpPr>
        <p:spPr>
          <a:xfrm>
            <a:off x="809882" y="1039090"/>
            <a:ext cx="7582525" cy="707886"/>
          </a:xfrm>
          <a:prstGeom prst="rect">
            <a:avLst/>
          </a:prstGeom>
        </p:spPr>
        <p:txBody>
          <a:bodyPr wrap="none">
            <a:spAutoFit/>
          </a:bodyPr>
          <a:lstStyle/>
          <a:p>
            <a:r>
              <a:rPr lang="ja-JP" altLang="en-US" sz="4000" dirty="0" smtClean="0"/>
              <a:t>スピリチュアリティの単語頻出分析</a:t>
            </a:r>
            <a:endParaRPr lang="ja-JP" altLang="en-US" sz="4000" dirty="0"/>
          </a:p>
        </p:txBody>
      </p:sp>
    </p:spTree>
    <p:extLst>
      <p:ext uri="{BB962C8B-B14F-4D97-AF65-F5344CB8AC3E}">
        <p14:creationId xmlns:p14="http://schemas.microsoft.com/office/powerpoint/2010/main" val="1567815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442</TotalTime>
  <Words>1550</Words>
  <Application>Microsoft Office PowerPoint</Application>
  <PresentationFormat>画面に合わせる (4:3)</PresentationFormat>
  <Paragraphs>113</Paragraphs>
  <Slides>14</Slides>
  <Notes>3</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看護卒後教育に向けた看護師の スピリチュアリティに関する 　　　テキストマイニングを用いた分析　 </vt:lpstr>
      <vt:lpstr>PowerPoint プレゼンテーション</vt:lpstr>
      <vt:lpstr>看護師は「ケアの専門家」である</vt:lpstr>
      <vt:lpstr>しかし、看護師のスピリチュアリティについては共通のコンセンサスは得られていない。 </vt:lpstr>
      <vt:lpstr>目的：看護師のスピリチュアリティ　 についてのPAC分析面接記録をテキストマイニングよって検討する。</vt:lpstr>
      <vt:lpstr>方法</vt:lpstr>
      <vt:lpstr>PowerPoint プレゼンテーション</vt:lpstr>
      <vt:lpstr>倫理的配慮</vt:lpstr>
      <vt:lpstr>PowerPoint プレゼンテーション</vt:lpstr>
      <vt:lpstr>図２　スピリチュアリティについての単語出現頻度</vt:lpstr>
      <vt:lpstr>出現回数が多かった「自分」についての原文</vt:lpstr>
      <vt:lpstr>PowerPoint プレゼンテーション</vt:lpstr>
      <vt:lpstr>PowerPoint プレゼンテーション</vt:lpstr>
      <vt:lpstr>PowerPoint プレゼンテーション</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生田奈美可・いとうたけひこ・伊東美佐江 (2018, 8月).　 看護卒後教育に向けた看護師のスピリチュアリティに関するテキストマイニングを用いた分析　日本看護学教育学会第28回学術集会2018年8/28（火）29（水）パシフィコ横浜</dc:title>
  <dc:creator>Ito</dc:creator>
  <cp:lastModifiedBy>Ito</cp:lastModifiedBy>
  <cp:revision>35</cp:revision>
  <dcterms:created xsi:type="dcterms:W3CDTF">2018-06-16T08:10:06Z</dcterms:created>
  <dcterms:modified xsi:type="dcterms:W3CDTF">2018-10-10T07:28:43Z</dcterms:modified>
</cp:coreProperties>
</file>