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handoutMasterIdLst>
    <p:handoutMasterId r:id="rId24"/>
  </p:handoutMasterIdLst>
  <p:sldIdLst>
    <p:sldId id="256" r:id="rId2"/>
    <p:sldId id="263" r:id="rId3"/>
    <p:sldId id="280" r:id="rId4"/>
    <p:sldId id="281" r:id="rId5"/>
    <p:sldId id="268" r:id="rId6"/>
    <p:sldId id="269" r:id="rId7"/>
    <p:sldId id="270" r:id="rId8"/>
    <p:sldId id="257" r:id="rId9"/>
    <p:sldId id="258" r:id="rId10"/>
    <p:sldId id="261" r:id="rId11"/>
    <p:sldId id="259" r:id="rId12"/>
    <p:sldId id="267" r:id="rId13"/>
    <p:sldId id="271" r:id="rId14"/>
    <p:sldId id="272" r:id="rId15"/>
    <p:sldId id="266" r:id="rId16"/>
    <p:sldId id="273" r:id="rId17"/>
    <p:sldId id="274" r:id="rId18"/>
    <p:sldId id="278" r:id="rId19"/>
    <p:sldId id="282" r:id="rId20"/>
    <p:sldId id="276" r:id="rId21"/>
    <p:sldId id="277" r:id="rId22"/>
  </p:sldIdLst>
  <p:sldSz cx="9144000" cy="6858000" type="screen4x3"/>
  <p:notesSz cx="6796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68934" autoAdjust="0"/>
  </p:normalViewPr>
  <p:slideViewPr>
    <p:cSldViewPr snapToGrid="0">
      <p:cViewPr>
        <p:scale>
          <a:sx n="80" d="100"/>
          <a:sy n="80" d="100"/>
        </p:scale>
        <p:origin x="-1482" y="5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4971"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544" y="0"/>
            <a:ext cx="2944971" cy="498056"/>
          </a:xfrm>
          <a:prstGeom prst="rect">
            <a:avLst/>
          </a:prstGeom>
        </p:spPr>
        <p:txBody>
          <a:bodyPr vert="horz" lIns="91440" tIns="45720" rIns="91440" bIns="45720" rtlCol="0"/>
          <a:lstStyle>
            <a:lvl1pPr algn="r">
              <a:defRPr sz="1200"/>
            </a:lvl1pPr>
          </a:lstStyle>
          <a:p>
            <a:fld id="{CC8A7DB8-FE43-4B14-BD7D-C4CE8949867E}" type="datetimeFigureOut">
              <a:rPr kumimoji="1" lang="ja-JP" altLang="en-US" smtClean="0"/>
              <a:t>2018/10/10</a:t>
            </a:fld>
            <a:endParaRPr kumimoji="1" lang="ja-JP" altLang="en-US"/>
          </a:p>
        </p:txBody>
      </p:sp>
      <p:sp>
        <p:nvSpPr>
          <p:cNvPr id="4" name="フッター プレースホルダー 3"/>
          <p:cNvSpPr>
            <a:spLocks noGrp="1"/>
          </p:cNvSpPr>
          <p:nvPr>
            <p:ph type="ftr" sz="quarter" idx="2"/>
          </p:nvPr>
        </p:nvSpPr>
        <p:spPr>
          <a:xfrm>
            <a:off x="0" y="9428584"/>
            <a:ext cx="2944971"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544" y="9428584"/>
            <a:ext cx="2944971" cy="498055"/>
          </a:xfrm>
          <a:prstGeom prst="rect">
            <a:avLst/>
          </a:prstGeom>
        </p:spPr>
        <p:txBody>
          <a:bodyPr vert="horz" lIns="91440" tIns="45720" rIns="91440" bIns="45720" rtlCol="0" anchor="b"/>
          <a:lstStyle>
            <a:lvl1pPr algn="r">
              <a:defRPr sz="1200"/>
            </a:lvl1pPr>
          </a:lstStyle>
          <a:p>
            <a:fld id="{40A0B7BE-0765-4705-9FEC-CDF00C66BD1D}" type="slidenum">
              <a:rPr kumimoji="1" lang="ja-JP" altLang="en-US" smtClean="0"/>
              <a:t>‹#›</a:t>
            </a:fld>
            <a:endParaRPr kumimoji="1" lang="ja-JP" altLang="en-US"/>
          </a:p>
        </p:txBody>
      </p:sp>
    </p:spTree>
    <p:extLst>
      <p:ext uri="{BB962C8B-B14F-4D97-AF65-F5344CB8AC3E}">
        <p14:creationId xmlns:p14="http://schemas.microsoft.com/office/powerpoint/2010/main" val="34836917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4971" cy="498056"/>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544" y="0"/>
            <a:ext cx="2944971" cy="498056"/>
          </a:xfrm>
          <a:prstGeom prst="rect">
            <a:avLst/>
          </a:prstGeom>
        </p:spPr>
        <p:txBody>
          <a:bodyPr vert="horz" lIns="91440" tIns="45720" rIns="91440" bIns="45720" rtlCol="0"/>
          <a:lstStyle>
            <a:lvl1pPr algn="r">
              <a:defRPr sz="1200"/>
            </a:lvl1pPr>
          </a:lstStyle>
          <a:p>
            <a:fld id="{A716A687-CDA3-47AC-BF56-46FB4F5266B5}" type="datetimeFigureOut">
              <a:rPr kumimoji="1" lang="ja-JP" altLang="en-US" smtClean="0"/>
              <a:t>2018/10/10</a:t>
            </a:fld>
            <a:endParaRPr kumimoji="1" lang="ja-JP" altLang="en-US"/>
          </a:p>
        </p:txBody>
      </p:sp>
      <p:sp>
        <p:nvSpPr>
          <p:cNvPr id="4" name="スライド イメージ プレースホルダー 3"/>
          <p:cNvSpPr>
            <a:spLocks noGrp="1" noRot="1" noChangeAspect="1"/>
          </p:cNvSpPr>
          <p:nvPr>
            <p:ph type="sldImg" idx="2"/>
          </p:nvPr>
        </p:nvSpPr>
        <p:spPr>
          <a:xfrm>
            <a:off x="1165225" y="1241425"/>
            <a:ext cx="4465638" cy="334962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9609" y="4777194"/>
            <a:ext cx="5436870" cy="3908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4"/>
            <a:ext cx="2944971" cy="49805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544" y="9428584"/>
            <a:ext cx="2944971" cy="498055"/>
          </a:xfrm>
          <a:prstGeom prst="rect">
            <a:avLst/>
          </a:prstGeom>
        </p:spPr>
        <p:txBody>
          <a:bodyPr vert="horz" lIns="91440" tIns="45720" rIns="91440" bIns="45720" rtlCol="0" anchor="b"/>
          <a:lstStyle>
            <a:lvl1pPr algn="r">
              <a:defRPr sz="1200"/>
            </a:lvl1pPr>
          </a:lstStyle>
          <a:p>
            <a:fld id="{91FFF380-DCDC-4424-9829-B2670C711601}" type="slidenum">
              <a:rPr kumimoji="1" lang="ja-JP" altLang="en-US" smtClean="0"/>
              <a:t>‹#›</a:t>
            </a:fld>
            <a:endParaRPr kumimoji="1" lang="ja-JP" altLang="en-US"/>
          </a:p>
        </p:txBody>
      </p:sp>
    </p:spTree>
    <p:extLst>
      <p:ext uri="{BB962C8B-B14F-4D97-AF65-F5344CB8AC3E}">
        <p14:creationId xmlns:p14="http://schemas.microsoft.com/office/powerpoint/2010/main" val="92210523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1</a:t>
            </a:fld>
            <a:endParaRPr kumimoji="1" lang="ja-JP" altLang="en-US"/>
          </a:p>
        </p:txBody>
      </p:sp>
    </p:spTree>
    <p:extLst>
      <p:ext uri="{BB962C8B-B14F-4D97-AF65-F5344CB8AC3E}">
        <p14:creationId xmlns:p14="http://schemas.microsoft.com/office/powerpoint/2010/main" val="22031096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こちらが「人を含む」の係り受け分析の結果です。</a:t>
            </a:r>
            <a:endParaRPr kumimoji="1" lang="en-US" altLang="ja-JP" dirty="0" smtClean="0"/>
          </a:p>
          <a:p>
            <a:r>
              <a:rPr kumimoji="1" lang="en-US" altLang="ja-JP" dirty="0" smtClean="0"/>
              <a:t>『</a:t>
            </a:r>
            <a:r>
              <a:rPr kumimoji="1" lang="ja-JP" altLang="en-US" dirty="0" smtClean="0"/>
              <a:t>人</a:t>
            </a:r>
            <a:r>
              <a:rPr kumimoji="1" lang="ja-JP" altLang="en-US" dirty="0" err="1" smtClean="0"/>
              <a:t>ー</a:t>
            </a:r>
            <a:r>
              <a:rPr kumimoji="1" lang="ja-JP" altLang="en-US" dirty="0" smtClean="0"/>
              <a:t>いる</a:t>
            </a:r>
            <a:r>
              <a:rPr kumimoji="1" lang="en-US" altLang="ja-JP" dirty="0" smtClean="0"/>
              <a:t>』</a:t>
            </a:r>
            <a:r>
              <a:rPr kumimoji="1" lang="ja-JP" altLang="en-US" dirty="0" err="1" smtClean="0"/>
              <a:t>、</a:t>
            </a:r>
            <a:r>
              <a:rPr kumimoji="1" lang="en-US" altLang="ja-JP" dirty="0" smtClean="0"/>
              <a:t>『</a:t>
            </a:r>
            <a:r>
              <a:rPr kumimoji="1" lang="ja-JP" altLang="en-US" dirty="0" smtClean="0"/>
              <a:t>人</a:t>
            </a:r>
            <a:r>
              <a:rPr kumimoji="1" lang="ja-JP" altLang="en-US" dirty="0" err="1" smtClean="0"/>
              <a:t>ー</a:t>
            </a:r>
            <a:r>
              <a:rPr kumimoji="1" lang="ja-JP" altLang="en-US" dirty="0" smtClean="0"/>
              <a:t>思う</a:t>
            </a:r>
            <a:r>
              <a:rPr kumimoji="1" lang="en-US" altLang="ja-JP" dirty="0" smtClean="0"/>
              <a:t>』</a:t>
            </a:r>
            <a:r>
              <a:rPr kumimoji="1" lang="ja-JP" altLang="en-US" dirty="0" err="1" smtClean="0"/>
              <a:t>、</a:t>
            </a:r>
            <a:r>
              <a:rPr kumimoji="1" lang="en-US" altLang="ja-JP" dirty="0" smtClean="0"/>
              <a:t>『</a:t>
            </a:r>
            <a:r>
              <a:rPr kumimoji="1" lang="ja-JP" altLang="en-US" dirty="0" smtClean="0"/>
              <a:t>人－言う</a:t>
            </a:r>
            <a:r>
              <a:rPr kumimoji="1" lang="en-US" altLang="ja-JP" dirty="0" smtClean="0"/>
              <a:t>』</a:t>
            </a:r>
            <a:r>
              <a:rPr kumimoji="1" lang="ja-JP" altLang="en-US" dirty="0" smtClean="0"/>
              <a:t>など、総計</a:t>
            </a:r>
            <a:r>
              <a:rPr kumimoji="1" lang="en-US" altLang="ja-JP" dirty="0" smtClean="0"/>
              <a:t>191</a:t>
            </a:r>
            <a:r>
              <a:rPr kumimoji="1" lang="ja-JP" altLang="en-US" dirty="0" smtClean="0"/>
              <a:t>の頻度が確認されました。</a:t>
            </a:r>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10</a:t>
            </a:fld>
            <a:endParaRPr kumimoji="1" lang="ja-JP" altLang="en-US"/>
          </a:p>
        </p:txBody>
      </p:sp>
    </p:spTree>
    <p:extLst>
      <p:ext uri="{BB962C8B-B14F-4D97-AF65-F5344CB8AC3E}">
        <p14:creationId xmlns:p14="http://schemas.microsoft.com/office/powerpoint/2010/main" val="29239344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こちらは「自分」の係り受け分析の結果です。</a:t>
            </a:r>
          </a:p>
          <a:p>
            <a:r>
              <a:rPr kumimoji="1" lang="en-US" altLang="ja-JP" dirty="0" smtClean="0"/>
              <a:t>『</a:t>
            </a:r>
            <a:r>
              <a:rPr kumimoji="1" lang="ja-JP" altLang="en-US" dirty="0" smtClean="0"/>
              <a:t>自分</a:t>
            </a:r>
            <a:r>
              <a:rPr kumimoji="1" lang="ja-JP" altLang="en-US" dirty="0" err="1" smtClean="0"/>
              <a:t>ー</a:t>
            </a:r>
            <a:r>
              <a:rPr kumimoji="1" lang="ja-JP" altLang="en-US" dirty="0" smtClean="0"/>
              <a:t>思う</a:t>
            </a:r>
            <a:r>
              <a:rPr kumimoji="1" lang="en-US" altLang="ja-JP" dirty="0" smtClean="0"/>
              <a:t>』</a:t>
            </a:r>
            <a:r>
              <a:rPr kumimoji="1" lang="ja-JP" altLang="en-US" dirty="0" err="1" smtClean="0"/>
              <a:t>、</a:t>
            </a:r>
            <a:r>
              <a:rPr kumimoji="1" lang="en-US" altLang="ja-JP" dirty="0" smtClean="0"/>
              <a:t>『</a:t>
            </a:r>
            <a:r>
              <a:rPr kumimoji="1" lang="ja-JP" altLang="en-US" dirty="0" smtClean="0"/>
              <a:t>自分</a:t>
            </a:r>
            <a:r>
              <a:rPr kumimoji="1" lang="ja-JP" altLang="en-US" dirty="0" err="1" smtClean="0"/>
              <a:t>ー</a:t>
            </a:r>
            <a:r>
              <a:rPr kumimoji="1" lang="ja-JP" altLang="en-US" dirty="0" smtClean="0"/>
              <a:t>やる</a:t>
            </a:r>
            <a:r>
              <a:rPr kumimoji="1" lang="en-US" altLang="ja-JP" dirty="0" smtClean="0"/>
              <a:t>』</a:t>
            </a:r>
            <a:r>
              <a:rPr kumimoji="1" lang="ja-JP" altLang="en-US" dirty="0" err="1" smtClean="0"/>
              <a:t>、</a:t>
            </a:r>
            <a:r>
              <a:rPr kumimoji="1" lang="en-US" altLang="ja-JP" dirty="0" smtClean="0"/>
              <a:t>『</a:t>
            </a:r>
            <a:r>
              <a:rPr kumimoji="1" lang="ja-JP" altLang="en-US" dirty="0" smtClean="0"/>
              <a:t>自分</a:t>
            </a:r>
            <a:r>
              <a:rPr kumimoji="1" lang="ja-JP" altLang="en-US" dirty="0" err="1" smtClean="0"/>
              <a:t>ー</a:t>
            </a:r>
            <a:r>
              <a:rPr kumimoji="1" lang="ja-JP" altLang="en-US" dirty="0" smtClean="0"/>
              <a:t>考える</a:t>
            </a:r>
            <a:r>
              <a:rPr kumimoji="1" lang="en-US" altLang="ja-JP" dirty="0" smtClean="0"/>
              <a:t>』</a:t>
            </a:r>
            <a:r>
              <a:rPr kumimoji="1" lang="ja-JP" altLang="en-US" dirty="0" smtClean="0"/>
              <a:t>など、総計</a:t>
            </a:r>
            <a:r>
              <a:rPr kumimoji="1" lang="en-US" altLang="ja-JP" dirty="0" smtClean="0"/>
              <a:t>124</a:t>
            </a:r>
            <a:r>
              <a:rPr kumimoji="1" lang="ja-JP" altLang="en-US" dirty="0" smtClean="0"/>
              <a:t>の頻度が確認されました。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11</a:t>
            </a:fld>
            <a:endParaRPr kumimoji="1" lang="ja-JP" altLang="en-US"/>
          </a:p>
        </p:txBody>
      </p:sp>
    </p:spTree>
    <p:extLst>
      <p:ext uri="{BB962C8B-B14F-4D97-AF65-F5344CB8AC3E}">
        <p14:creationId xmlns:p14="http://schemas.microsoft.com/office/powerpoint/2010/main" val="32539702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最初は「人」について説明します。</a:t>
            </a:r>
            <a:endParaRPr kumimoji="1" lang="en-US" altLang="ja-JP" dirty="0" smtClean="0"/>
          </a:p>
          <a:p>
            <a:r>
              <a:rPr kumimoji="1" lang="ja-JP" altLang="en-US" dirty="0" smtClean="0"/>
              <a:t>係り受け分析を基盤に、原文参照による質的分析を行った結果、この図の中から、</a:t>
            </a:r>
            <a:r>
              <a:rPr kumimoji="1" lang="en-US" altLang="ja-JP" dirty="0" smtClean="0"/>
              <a:t>18</a:t>
            </a:r>
            <a:r>
              <a:rPr kumimoji="1" lang="ja-JP" altLang="en-US" dirty="0" smtClean="0"/>
              <a:t>単語の係り受けが、強みの対象になりました。</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12</a:t>
            </a:fld>
            <a:endParaRPr kumimoji="1" lang="ja-JP" altLang="en-US"/>
          </a:p>
        </p:txBody>
      </p:sp>
    </p:spTree>
    <p:extLst>
      <p:ext uri="{BB962C8B-B14F-4D97-AF65-F5344CB8AC3E}">
        <p14:creationId xmlns:p14="http://schemas.microsoft.com/office/powerpoint/2010/main" val="37904599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こちらの表が「人」の係り受けからみる個人の強みです。</a:t>
            </a:r>
            <a:endParaRPr kumimoji="1" lang="en-US" altLang="ja-JP" dirty="0" smtClean="0"/>
          </a:p>
          <a:p>
            <a:r>
              <a:rPr kumimoji="1" lang="ja-JP" altLang="en-US" dirty="0" smtClean="0"/>
              <a:t>計</a:t>
            </a:r>
            <a:r>
              <a:rPr kumimoji="1" lang="en-US" altLang="ja-JP" dirty="0" smtClean="0"/>
              <a:t>12</a:t>
            </a:r>
            <a:r>
              <a:rPr kumimoji="1" lang="ja-JP" altLang="en-US" dirty="0" smtClean="0"/>
              <a:t>の強みが抽出できました。</a:t>
            </a:r>
            <a:endParaRPr kumimoji="1" lang="en-US" altLang="ja-JP" dirty="0" smtClean="0"/>
          </a:p>
          <a:p>
            <a:r>
              <a:rPr kumimoji="1" lang="ja-JP" altLang="en-US" dirty="0" smtClean="0"/>
              <a:t>ここで確認できた強みは、同じ認知症の人が困っているなら何とか対処したいといった「人に対する役割がある」。</a:t>
            </a:r>
            <a:endParaRPr kumimoji="1" lang="en-US" altLang="ja-JP" dirty="0" smtClean="0"/>
          </a:p>
          <a:p>
            <a:r>
              <a:rPr kumimoji="1" lang="ja-JP" altLang="en-US" dirty="0" smtClean="0"/>
              <a:t>人の言ったことをうのみにしないなどの「認識を変える」、「思考の切り替え」が確認できました。</a:t>
            </a:r>
            <a:endParaRPr kumimoji="1" lang="en-US" altLang="ja-JP" dirty="0" smtClean="0"/>
          </a:p>
          <a:p>
            <a:r>
              <a:rPr kumimoji="1" lang="ja-JP" altLang="en-US" dirty="0" smtClean="0"/>
              <a:t>また、役割の果たし方として、人に話すことが多く確認され、これをすることにより、「役割を通じて自己効力感が得られる」、「自分らしさの明確化」に発展しているようでした。</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13</a:t>
            </a:fld>
            <a:endParaRPr kumimoji="1" lang="ja-JP" altLang="en-US"/>
          </a:p>
        </p:txBody>
      </p:sp>
    </p:spTree>
    <p:extLst>
      <p:ext uri="{BB962C8B-B14F-4D97-AF65-F5344CB8AC3E}">
        <p14:creationId xmlns:p14="http://schemas.microsoft.com/office/powerpoint/2010/main" val="38531224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次にこちらの表は、先ほど同様に「人」の係り受けからみる強みですが、こちらは当事者の周囲にある環境の強みです。</a:t>
            </a:r>
            <a:endParaRPr kumimoji="1" lang="en-US" altLang="ja-JP" dirty="0" smtClean="0"/>
          </a:p>
          <a:p>
            <a:r>
              <a:rPr kumimoji="1" lang="ja-JP" altLang="en-US" dirty="0" smtClean="0"/>
              <a:t>計</a:t>
            </a:r>
            <a:r>
              <a:rPr kumimoji="1" lang="en-US" altLang="ja-JP" dirty="0" smtClean="0"/>
              <a:t>10</a:t>
            </a:r>
            <a:r>
              <a:rPr kumimoji="1" lang="ja-JP" altLang="en-US" dirty="0" smtClean="0"/>
              <a:t>の強みを抽出することができました。</a:t>
            </a:r>
            <a:endParaRPr kumimoji="1" lang="en-US" altLang="ja-JP" dirty="0" smtClean="0"/>
          </a:p>
          <a:p>
            <a:r>
              <a:rPr kumimoji="1" lang="ja-JP" altLang="en-US" dirty="0" smtClean="0"/>
              <a:t>ここで確認できた強みは、社会福祉の専門職、友人などが周囲にいることで「孤独ではない」。</a:t>
            </a:r>
            <a:endParaRPr kumimoji="1" lang="en-US" altLang="ja-JP" dirty="0" smtClean="0"/>
          </a:p>
          <a:p>
            <a:r>
              <a:rPr kumimoji="1" lang="ja-JP" altLang="en-US" dirty="0" smtClean="0"/>
              <a:t>「他者から指摘」を受けて病気に気づく機会を得たり、心の整理をするための「話す場がある」、「話す人がいる」ことが確認できました。</a:t>
            </a:r>
            <a:endParaRPr kumimoji="1" lang="en-US" altLang="ja-JP" dirty="0" smtClean="0"/>
          </a:p>
          <a:p>
            <a:r>
              <a:rPr kumimoji="1" lang="ja-JP" altLang="en-US" dirty="0" smtClean="0"/>
              <a:t>そして、同じ病気を抱える人と話すことで「共感できる場」が確保され、「社会交流の広がり」にも通じることが確認できました。</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14</a:t>
            </a:fld>
            <a:endParaRPr kumimoji="1" lang="ja-JP" altLang="en-US"/>
          </a:p>
        </p:txBody>
      </p:sp>
    </p:spTree>
    <p:extLst>
      <p:ext uri="{BB962C8B-B14F-4D97-AF65-F5344CB8AC3E}">
        <p14:creationId xmlns:p14="http://schemas.microsoft.com/office/powerpoint/2010/main" val="39284619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もう</a:t>
            </a:r>
            <a:r>
              <a:rPr kumimoji="1" lang="en-US" altLang="ja-JP" dirty="0" smtClean="0"/>
              <a:t>1</a:t>
            </a:r>
            <a:r>
              <a:rPr kumimoji="1" lang="ja-JP" altLang="en-US" dirty="0" smtClean="0"/>
              <a:t>つは「自分」についてです。</a:t>
            </a:r>
            <a:endParaRPr kumimoji="1" lang="en-US" altLang="ja-JP" dirty="0" smtClean="0"/>
          </a:p>
          <a:p>
            <a:r>
              <a:rPr kumimoji="1" lang="ja-JP" altLang="en-US" dirty="0" smtClean="0"/>
              <a:t>係り受け分析を基盤に、原文参照による質的分析を行った結果、この図の中から、</a:t>
            </a:r>
            <a:r>
              <a:rPr kumimoji="1" lang="en-US" altLang="ja-JP" dirty="0" smtClean="0"/>
              <a:t>13</a:t>
            </a:r>
            <a:r>
              <a:rPr kumimoji="1" lang="ja-JP" altLang="en-US" dirty="0" smtClean="0"/>
              <a:t>単語の係り受けが、強みの対象になりました。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15</a:t>
            </a:fld>
            <a:endParaRPr kumimoji="1" lang="ja-JP" altLang="en-US"/>
          </a:p>
        </p:txBody>
      </p:sp>
    </p:spTree>
    <p:extLst>
      <p:ext uri="{BB962C8B-B14F-4D97-AF65-F5344CB8AC3E}">
        <p14:creationId xmlns:p14="http://schemas.microsoft.com/office/powerpoint/2010/main" val="264372478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こちらの表が「自分」の係り受けからみる個人の強みです。</a:t>
            </a:r>
          </a:p>
          <a:p>
            <a:r>
              <a:rPr kumimoji="1" lang="ja-JP" altLang="en-US" dirty="0" smtClean="0"/>
              <a:t>計</a:t>
            </a:r>
            <a:r>
              <a:rPr kumimoji="1" lang="en-US" altLang="ja-JP" dirty="0" smtClean="0"/>
              <a:t>13</a:t>
            </a:r>
            <a:r>
              <a:rPr kumimoji="1" lang="ja-JP" altLang="en-US" dirty="0" smtClean="0"/>
              <a:t>の強みを抽出することができました。</a:t>
            </a:r>
          </a:p>
          <a:p>
            <a:r>
              <a:rPr kumimoji="1" lang="ja-JP" altLang="en-US" dirty="0" smtClean="0"/>
              <a:t>ここで確認できた強みは、病気を抱える自分に対して、「努力する姿勢」や、症状を「自己統制する」こと。</a:t>
            </a:r>
            <a:endParaRPr kumimoji="1" lang="en-US" altLang="ja-JP" dirty="0" smtClean="0"/>
          </a:p>
          <a:p>
            <a:r>
              <a:rPr kumimoji="1" lang="ja-JP" altLang="en-US" dirty="0" smtClean="0"/>
              <a:t>自分を受け入れられるように「調べる」、「考え方や認識を変える」などをすることで、「自分を取り戻す」、「自己の肯定化」を図ることが確認できました。</a:t>
            </a:r>
            <a:endParaRPr kumimoji="1" lang="en-US" altLang="ja-JP" dirty="0" smtClean="0"/>
          </a:p>
          <a:p>
            <a:r>
              <a:rPr kumimoji="1" lang="ja-JP" altLang="en-US" dirty="0" smtClean="0"/>
              <a:t>また、今回の当事者たちは、たとえ認知症になっても、自分で考えることを諦めずに「信念がある」ことが確認できました。</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16</a:t>
            </a:fld>
            <a:endParaRPr kumimoji="1" lang="ja-JP" altLang="en-US"/>
          </a:p>
        </p:txBody>
      </p:sp>
    </p:spTree>
    <p:extLst>
      <p:ext uri="{BB962C8B-B14F-4D97-AF65-F5344CB8AC3E}">
        <p14:creationId xmlns:p14="http://schemas.microsoft.com/office/powerpoint/2010/main" val="114792311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「自分」の係り受けからみる環境の強みです。</a:t>
            </a:r>
          </a:p>
          <a:p>
            <a:r>
              <a:rPr kumimoji="1" lang="ja-JP" altLang="en-US" dirty="0" smtClean="0"/>
              <a:t>スライドにお示しした通り、「話す人がいる」、「人による指摘」の</a:t>
            </a:r>
            <a:r>
              <a:rPr kumimoji="1" lang="en-US" altLang="ja-JP" dirty="0" smtClean="0"/>
              <a:t>2</a:t>
            </a:r>
            <a:r>
              <a:rPr kumimoji="1" lang="ja-JP" altLang="en-US" dirty="0" err="1" smtClean="0"/>
              <a:t>つの</a:t>
            </a:r>
            <a:r>
              <a:rPr kumimoji="1" lang="ja-JP" altLang="en-US" dirty="0" smtClean="0"/>
              <a:t>強みを確認することができました。</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17</a:t>
            </a:fld>
            <a:endParaRPr kumimoji="1" lang="ja-JP" altLang="en-US"/>
          </a:p>
        </p:txBody>
      </p:sp>
    </p:spTree>
    <p:extLst>
      <p:ext uri="{BB962C8B-B14F-4D97-AF65-F5344CB8AC3E}">
        <p14:creationId xmlns:p14="http://schemas.microsoft.com/office/powerpoint/2010/main" val="38031018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質的分析の結果、「人」の係り受け分析より計</a:t>
            </a:r>
            <a:r>
              <a:rPr kumimoji="1" lang="en-US" altLang="ja-JP" dirty="0" smtClean="0"/>
              <a:t>22</a:t>
            </a:r>
            <a:r>
              <a:rPr kumimoji="1" lang="ja-JP" altLang="en-US" dirty="0" smtClean="0"/>
              <a:t>の強みが、「自分」の係り受け分析より計</a:t>
            </a:r>
            <a:r>
              <a:rPr kumimoji="1" lang="en-US" altLang="ja-JP" dirty="0" smtClean="0"/>
              <a:t>15</a:t>
            </a:r>
            <a:r>
              <a:rPr kumimoji="1" lang="ja-JP" altLang="en-US" dirty="0" smtClean="0"/>
              <a:t>の強みを抽出し、「自分」より「人」の係り受けの方が強みの抽出が多い結果になりました。（アニメーション）</a:t>
            </a:r>
            <a:endParaRPr kumimoji="1" lang="en-US" altLang="ja-JP" dirty="0" smtClean="0"/>
          </a:p>
          <a:p>
            <a:r>
              <a:rPr kumimoji="1" lang="ja-JP" altLang="en-US" dirty="0" smtClean="0"/>
              <a:t>このことは、評判語分析の好評語の結果図においても確認できることで、「自分」を含む表現は不評語の方が多いので、質的分析の結果は妥当であると裏付けられると考えます。</a:t>
            </a:r>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18</a:t>
            </a:fld>
            <a:endParaRPr kumimoji="1" lang="ja-JP" altLang="en-US"/>
          </a:p>
        </p:txBody>
      </p:sp>
    </p:spTree>
    <p:extLst>
      <p:ext uri="{BB962C8B-B14F-4D97-AF65-F5344CB8AC3E}">
        <p14:creationId xmlns:p14="http://schemas.microsoft.com/office/powerpoint/2010/main" val="19030925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「人」・「自分」の係り受けから抽出された計</a:t>
            </a:r>
            <a:r>
              <a:rPr kumimoji="1" lang="en-US" altLang="ja-JP" dirty="0" smtClean="0"/>
              <a:t>37</a:t>
            </a:r>
            <a:r>
              <a:rPr kumimoji="1" lang="ja-JP" altLang="en-US" dirty="0" smtClean="0"/>
              <a:t>の強みをさらに質的に抽象度を上げまとめたものが、お示ししているスライドです。</a:t>
            </a:r>
            <a:endParaRPr kumimoji="1" lang="en-US" altLang="ja-JP" dirty="0" smtClean="0"/>
          </a:p>
          <a:p>
            <a:r>
              <a:rPr kumimoji="1" lang="ja-JP" altLang="en-US" dirty="0" smtClean="0"/>
              <a:t>また、赤字は、「人」・「自分」の両方の係り受けから抽出された強みです。</a:t>
            </a:r>
            <a:endParaRPr kumimoji="1" lang="en-US" altLang="ja-JP" dirty="0" smtClean="0"/>
          </a:p>
          <a:p>
            <a:r>
              <a:rPr kumimoji="1" lang="ja-JP" altLang="en-US" dirty="0" smtClean="0"/>
              <a:t>抽象度を上げた個人の強みとして、</a:t>
            </a:r>
            <a:r>
              <a:rPr kumimoji="1" lang="en-US" altLang="ja-JP" dirty="0" smtClean="0"/>
              <a:t>【</a:t>
            </a:r>
            <a:r>
              <a:rPr kumimoji="1" lang="ja-JP" altLang="en-US" dirty="0" smtClean="0"/>
              <a:t>自分を認めることができる</a:t>
            </a:r>
            <a:r>
              <a:rPr kumimoji="1" lang="en-US" altLang="ja-JP" dirty="0" smtClean="0"/>
              <a:t>】</a:t>
            </a:r>
            <a:r>
              <a:rPr kumimoji="1" lang="ja-JP" altLang="en-US" dirty="0" err="1" smtClean="0"/>
              <a:t>、</a:t>
            </a:r>
            <a:r>
              <a:rPr kumimoji="1" lang="en-US" altLang="ja-JP" dirty="0" smtClean="0"/>
              <a:t>【</a:t>
            </a:r>
            <a:r>
              <a:rPr kumimoji="1" lang="ja-JP" altLang="en-US" dirty="0" smtClean="0"/>
              <a:t>認識・行動の変容ができる</a:t>
            </a:r>
            <a:r>
              <a:rPr kumimoji="1" lang="en-US" altLang="ja-JP" dirty="0" smtClean="0"/>
              <a:t>】</a:t>
            </a:r>
            <a:r>
              <a:rPr kumimoji="1" lang="ja-JP" altLang="en-US" dirty="0" err="1" smtClean="0"/>
              <a:t>、</a:t>
            </a:r>
            <a:r>
              <a:rPr kumimoji="1" lang="en-US" altLang="ja-JP" dirty="0" smtClean="0"/>
              <a:t>【</a:t>
            </a:r>
            <a:r>
              <a:rPr kumimoji="1" lang="ja-JP" altLang="en-US" dirty="0" smtClean="0"/>
              <a:t>役割を発揮できる</a:t>
            </a:r>
            <a:r>
              <a:rPr kumimoji="1" lang="en-US" altLang="ja-JP" dirty="0" smtClean="0"/>
              <a:t>】</a:t>
            </a:r>
            <a:r>
              <a:rPr kumimoji="1" lang="ja-JP" altLang="en-US" dirty="0" smtClean="0"/>
              <a:t>という</a:t>
            </a:r>
            <a:r>
              <a:rPr kumimoji="1" lang="en-US" altLang="ja-JP" dirty="0" smtClean="0"/>
              <a:t>3</a:t>
            </a:r>
            <a:r>
              <a:rPr kumimoji="1" lang="ja-JP" altLang="en-US" dirty="0" err="1" smtClean="0"/>
              <a:t>つに</a:t>
            </a:r>
            <a:r>
              <a:rPr kumimoji="1" lang="ja-JP" altLang="en-US" dirty="0" smtClean="0"/>
              <a:t>まとめることができました。</a:t>
            </a:r>
            <a:endParaRPr kumimoji="1" lang="en-US" altLang="ja-JP" dirty="0" smtClean="0"/>
          </a:p>
          <a:p>
            <a:r>
              <a:rPr kumimoji="1" lang="ja-JP" altLang="en-US" dirty="0" smtClean="0"/>
              <a:t>環境面の強みでは、</a:t>
            </a:r>
            <a:r>
              <a:rPr kumimoji="1" lang="en-US" altLang="ja-JP" dirty="0" smtClean="0"/>
              <a:t>【</a:t>
            </a:r>
            <a:r>
              <a:rPr kumimoji="1" lang="ja-JP" altLang="en-US" dirty="0" smtClean="0"/>
              <a:t>人がいる</a:t>
            </a:r>
            <a:r>
              <a:rPr kumimoji="1" lang="en-US" altLang="ja-JP" dirty="0" smtClean="0"/>
              <a:t>】</a:t>
            </a:r>
            <a:r>
              <a:rPr kumimoji="1" lang="ja-JP" altLang="en-US" dirty="0" err="1" smtClean="0"/>
              <a:t>、</a:t>
            </a:r>
            <a:r>
              <a:rPr kumimoji="1" lang="en-US" altLang="ja-JP" dirty="0" smtClean="0"/>
              <a:t>【</a:t>
            </a:r>
            <a:r>
              <a:rPr kumimoji="1" lang="ja-JP" altLang="en-US" dirty="0" smtClean="0"/>
              <a:t>場がある</a:t>
            </a:r>
            <a:r>
              <a:rPr kumimoji="1" lang="en-US" altLang="ja-JP" dirty="0" smtClean="0"/>
              <a:t>】</a:t>
            </a:r>
            <a:r>
              <a:rPr kumimoji="1" lang="ja-JP" altLang="en-US" dirty="0" smtClean="0"/>
              <a:t>の</a:t>
            </a:r>
            <a:r>
              <a:rPr kumimoji="1" lang="en-US" altLang="ja-JP" dirty="0" smtClean="0"/>
              <a:t>2</a:t>
            </a:r>
            <a:r>
              <a:rPr kumimoji="1" lang="ja-JP" altLang="en-US" dirty="0" err="1" smtClean="0"/>
              <a:t>つに</a:t>
            </a:r>
            <a:r>
              <a:rPr kumimoji="1" lang="ja-JP" altLang="en-US" dirty="0" smtClean="0"/>
              <a:t>まとまりました。</a:t>
            </a:r>
            <a:endParaRPr kumimoji="1" lang="en-US" altLang="ja-JP" dirty="0" smtClean="0"/>
          </a:p>
          <a:p>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19</a:t>
            </a:fld>
            <a:endParaRPr kumimoji="1" lang="ja-JP" altLang="en-US"/>
          </a:p>
        </p:txBody>
      </p:sp>
    </p:spTree>
    <p:extLst>
      <p:ext uri="{BB962C8B-B14F-4D97-AF65-F5344CB8AC3E}">
        <p14:creationId xmlns:p14="http://schemas.microsoft.com/office/powerpoint/2010/main" val="2522863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認知症患者数は増加の一途をたどっています。</a:t>
            </a:r>
            <a:endParaRPr kumimoji="1" lang="en-US" altLang="ja-JP" dirty="0" smtClean="0"/>
          </a:p>
          <a:p>
            <a:r>
              <a:rPr kumimoji="1" lang="en-US" altLang="ja-JP" dirty="0" smtClean="0"/>
              <a:t>2012</a:t>
            </a:r>
            <a:r>
              <a:rPr kumimoji="1" lang="ja-JP" altLang="en-US" dirty="0" smtClean="0"/>
              <a:t>年の調査において、認知症高齢者患者数は</a:t>
            </a:r>
            <a:r>
              <a:rPr kumimoji="1" lang="en-US" altLang="ja-JP" dirty="0" smtClean="0"/>
              <a:t>462</a:t>
            </a:r>
            <a:r>
              <a:rPr kumimoji="1" lang="ja-JP" altLang="en-US" dirty="0" smtClean="0"/>
              <a:t>万人と、</a:t>
            </a:r>
            <a:r>
              <a:rPr kumimoji="1" lang="en-US" altLang="ja-JP" dirty="0" smtClean="0"/>
              <a:t>65</a:t>
            </a:r>
            <a:r>
              <a:rPr kumimoji="1" lang="ja-JP" altLang="en-US" dirty="0" smtClean="0"/>
              <a:t>歳以上の</a:t>
            </a:r>
            <a:r>
              <a:rPr kumimoji="1" lang="en-US" altLang="ja-JP" dirty="0" smtClean="0"/>
              <a:t>7</a:t>
            </a:r>
            <a:r>
              <a:rPr kumimoji="1" lang="ja-JP" altLang="en-US" dirty="0" smtClean="0"/>
              <a:t>人に</a:t>
            </a:r>
            <a:r>
              <a:rPr kumimoji="1" lang="en-US" altLang="ja-JP" dirty="0" smtClean="0"/>
              <a:t>1</a:t>
            </a:r>
            <a:r>
              <a:rPr kumimoji="1" lang="ja-JP" altLang="en-US" dirty="0" smtClean="0"/>
              <a:t>人が認知症を有しているとの報告があります。</a:t>
            </a:r>
            <a:endParaRPr kumimoji="1" lang="en-US" altLang="ja-JP" dirty="0" smtClean="0"/>
          </a:p>
          <a:p>
            <a:r>
              <a:rPr kumimoji="1" lang="ja-JP" altLang="en-US" dirty="0" smtClean="0"/>
              <a:t>また、</a:t>
            </a:r>
            <a:r>
              <a:rPr kumimoji="1" lang="en-US" altLang="ja-JP" dirty="0" smtClean="0"/>
              <a:t>65</a:t>
            </a:r>
            <a:r>
              <a:rPr kumimoji="1" lang="ja-JP" altLang="en-US" dirty="0" smtClean="0"/>
              <a:t>歳未満で認知症を発症する若年性認知症患者数は</a:t>
            </a:r>
            <a:r>
              <a:rPr kumimoji="1" lang="en-US" altLang="ja-JP" dirty="0" smtClean="0"/>
              <a:t>2009</a:t>
            </a:r>
            <a:r>
              <a:rPr kumimoji="1" lang="ja-JP" altLang="en-US" dirty="0" smtClean="0"/>
              <a:t>年の調査で</a:t>
            </a:r>
            <a:r>
              <a:rPr kumimoji="1" lang="en-US" altLang="ja-JP" dirty="0" smtClean="0"/>
              <a:t>4</a:t>
            </a:r>
            <a:r>
              <a:rPr kumimoji="1" lang="ja-JP" altLang="en-US" dirty="0" smtClean="0"/>
              <a:t>万人弱と報告されています。そして、</a:t>
            </a:r>
            <a:r>
              <a:rPr kumimoji="1" lang="en-US" altLang="ja-JP" dirty="0" smtClean="0"/>
              <a:t>2025</a:t>
            </a:r>
            <a:r>
              <a:rPr kumimoji="1" lang="ja-JP" altLang="en-US" dirty="0" smtClean="0"/>
              <a:t>年には</a:t>
            </a:r>
            <a:r>
              <a:rPr kumimoji="1" lang="en-US" altLang="ja-JP" dirty="0" smtClean="0"/>
              <a:t>65</a:t>
            </a:r>
            <a:r>
              <a:rPr kumimoji="1" lang="ja-JP" altLang="en-US" dirty="0" smtClean="0"/>
              <a:t>歳以上の</a:t>
            </a:r>
            <a:r>
              <a:rPr kumimoji="1" lang="en-US" altLang="ja-JP" dirty="0" smtClean="0"/>
              <a:t>5</a:t>
            </a:r>
            <a:r>
              <a:rPr kumimoji="1" lang="ja-JP" altLang="en-US" dirty="0" smtClean="0"/>
              <a:t>人に</a:t>
            </a:r>
            <a:r>
              <a:rPr kumimoji="1" lang="en-US" altLang="ja-JP" dirty="0" smtClean="0"/>
              <a:t>1</a:t>
            </a:r>
            <a:r>
              <a:rPr kumimoji="1" lang="ja-JP" altLang="en-US" dirty="0" smtClean="0"/>
              <a:t>人が認知症患者になると推計されており、わが国が抱える社会問題の</a:t>
            </a:r>
            <a:r>
              <a:rPr kumimoji="1" lang="en-US" altLang="ja-JP" dirty="0" smtClean="0"/>
              <a:t>1</a:t>
            </a:r>
            <a:r>
              <a:rPr kumimoji="1" lang="ja-JP" altLang="en-US" dirty="0" err="1" smtClean="0"/>
              <a:t>つにも</a:t>
            </a:r>
            <a:r>
              <a:rPr kumimoji="1" lang="ja-JP" altLang="en-US" dirty="0" smtClean="0"/>
              <a:t>なっています。</a:t>
            </a:r>
            <a:endParaRPr kumimoji="1" lang="en-US" altLang="ja-JP" dirty="0" smtClean="0"/>
          </a:p>
          <a:p>
            <a:r>
              <a:rPr kumimoji="1" lang="ja-JP" altLang="en-US" dirty="0" smtClean="0"/>
              <a:t>認知症は、後天的な脳障害により一度獲得した知的機能が衰退することで、自立した日常生活を困難にさせる性質があります。</a:t>
            </a:r>
            <a:endParaRPr kumimoji="1" lang="en-US" altLang="ja-JP" dirty="0" smtClean="0"/>
          </a:p>
          <a:p>
            <a:r>
              <a:rPr kumimoji="1" lang="ja-JP" altLang="en-US" dirty="0" smtClean="0"/>
              <a:t>物忘れ、失見当識、徘徊などの認知症の人が示す行動は、周囲からは理解されがたいものでした。</a:t>
            </a:r>
            <a:endParaRPr kumimoji="1" lang="en-US" altLang="ja-JP" dirty="0" smtClean="0"/>
          </a:p>
          <a:p>
            <a:r>
              <a:rPr kumimoji="1" lang="ja-JP" altLang="en-US" dirty="0" smtClean="0"/>
              <a:t>そのため、</a:t>
            </a:r>
            <a:r>
              <a:rPr kumimoji="1" lang="en-US" altLang="ja-JP" dirty="0" smtClean="0"/>
              <a:t>1980</a:t>
            </a:r>
            <a:r>
              <a:rPr kumimoji="1" lang="ja-JP" altLang="en-US" dirty="0" smtClean="0"/>
              <a:t>年代の認知症ケアは、抑制、過剰な薬物、不適切な言葉で本人の自由を押さえ込む対応が普通でした。</a:t>
            </a:r>
            <a:endParaRPr kumimoji="1" lang="en-US" altLang="ja-JP" dirty="0" smtClean="0"/>
          </a:p>
          <a:p>
            <a:r>
              <a:rPr kumimoji="1" lang="ja-JP" altLang="en-US" dirty="0" smtClean="0"/>
              <a:t>その後は実態調査や研究が行われるようになり、</a:t>
            </a:r>
            <a:r>
              <a:rPr kumimoji="1" lang="en-US" altLang="ja-JP" dirty="0" smtClean="0"/>
              <a:t>1990</a:t>
            </a:r>
            <a:r>
              <a:rPr kumimoji="1" lang="ja-JP" altLang="en-US" dirty="0" smtClean="0"/>
              <a:t>年代には認知症患者の支援のあり方を見直す取り組みがはじめられています。</a:t>
            </a:r>
            <a:endParaRPr kumimoji="1" lang="en-US" altLang="ja-JP" dirty="0" smtClean="0"/>
          </a:p>
          <a:p>
            <a:r>
              <a:rPr kumimoji="1" lang="ja-JP" altLang="en-US" dirty="0" smtClean="0"/>
              <a:t>このような中、認知症の人の意思が尊重され、できる限り住み慣れた地域で暮らし続けることを目指して、</a:t>
            </a:r>
            <a:r>
              <a:rPr kumimoji="1" lang="en-US" altLang="ja-JP" dirty="0" smtClean="0"/>
              <a:t>2015</a:t>
            </a:r>
            <a:r>
              <a:rPr kumimoji="1" lang="ja-JP" altLang="en-US" dirty="0" smtClean="0"/>
              <a:t>年に新オレンジプランが策定されました。</a:t>
            </a:r>
            <a:endParaRPr kumimoji="1" lang="en-US" altLang="ja-JP" dirty="0" smtClean="0"/>
          </a:p>
          <a:p>
            <a:r>
              <a:rPr kumimoji="1" lang="ja-JP" altLang="en-US" dirty="0" smtClean="0"/>
              <a:t>この施策では、「認知症の人とその家族の視点の重視」が理念とされており、（次スライドへ）</a:t>
            </a:r>
            <a:endParaRPr kumimoji="1" lang="en-US" altLang="ja-JP" dirty="0" smtClean="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2</a:t>
            </a:fld>
            <a:endParaRPr kumimoji="1" lang="ja-JP" altLang="en-US"/>
          </a:p>
        </p:txBody>
      </p:sp>
    </p:spTree>
    <p:extLst>
      <p:ext uri="{BB962C8B-B14F-4D97-AF65-F5344CB8AC3E}">
        <p14:creationId xmlns:p14="http://schemas.microsoft.com/office/powerpoint/2010/main" val="393764142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これまで説明した結果より、スライドにお示しした内容について、考察をすることができました。</a:t>
            </a:r>
            <a:endParaRPr kumimoji="1" lang="en-US" altLang="ja-JP" dirty="0" smtClean="0"/>
          </a:p>
          <a:p>
            <a:r>
              <a:rPr kumimoji="1" lang="en-US" altLang="ja-JP" dirty="0" smtClean="0"/>
              <a:t>1</a:t>
            </a:r>
            <a:r>
              <a:rPr kumimoji="1" lang="ja-JP" altLang="en-US" dirty="0" smtClean="0"/>
              <a:t>つ目に、認知症当事者による強みは、他の強みの研究と同様に、個人の強みと環境の強みに分類することが可能であること。</a:t>
            </a:r>
            <a:endParaRPr kumimoji="1" lang="en-US" altLang="ja-JP" dirty="0" smtClean="0"/>
          </a:p>
          <a:p>
            <a:r>
              <a:rPr kumimoji="1" lang="en-US" altLang="ja-JP" dirty="0" smtClean="0"/>
              <a:t>2</a:t>
            </a:r>
            <a:r>
              <a:rPr kumimoji="1" lang="ja-JP" altLang="en-US" dirty="0" smtClean="0"/>
              <a:t>つ目に、認知症当事者が前向きになるためには「認識を変える」、「思考を切り替える」といった</a:t>
            </a:r>
            <a:r>
              <a:rPr kumimoji="1" lang="ja-JP" altLang="en-US" u="sng" dirty="0" smtClean="0"/>
              <a:t>認識と行動の改善を自分で努力し行うこと</a:t>
            </a:r>
            <a:r>
              <a:rPr kumimoji="1" lang="ja-JP" altLang="en-US" dirty="0" smtClean="0"/>
              <a:t>がきっかけになること。</a:t>
            </a:r>
            <a:endParaRPr kumimoji="1" lang="en-US" altLang="ja-JP" dirty="0" smtClean="0"/>
          </a:p>
          <a:p>
            <a:r>
              <a:rPr kumimoji="1" lang="ja-JP" altLang="en-US" dirty="0" smtClean="0"/>
              <a:t>そのためには、専門家のサポートや人と話すという</a:t>
            </a:r>
            <a:r>
              <a:rPr kumimoji="1" lang="en-US" altLang="ja-JP" dirty="0" smtClean="0"/>
              <a:t>【</a:t>
            </a:r>
            <a:r>
              <a:rPr kumimoji="1" lang="ja-JP" altLang="en-US" dirty="0" smtClean="0"/>
              <a:t>人がいる</a:t>
            </a:r>
            <a:r>
              <a:rPr kumimoji="1" lang="en-US" altLang="ja-JP" dirty="0" smtClean="0"/>
              <a:t>】</a:t>
            </a:r>
            <a:r>
              <a:rPr kumimoji="1" lang="ja-JP" altLang="en-US" dirty="0" err="1" smtClean="0"/>
              <a:t>、</a:t>
            </a:r>
            <a:r>
              <a:rPr kumimoji="1" lang="en-US" altLang="ja-JP" dirty="0" smtClean="0"/>
              <a:t>【</a:t>
            </a:r>
            <a:r>
              <a:rPr kumimoji="1" lang="ja-JP" altLang="en-US" dirty="0" smtClean="0"/>
              <a:t>場がある</a:t>
            </a:r>
            <a:r>
              <a:rPr kumimoji="1" lang="en-US" altLang="ja-JP" dirty="0" smtClean="0"/>
              <a:t>】</a:t>
            </a:r>
            <a:r>
              <a:rPr kumimoji="1" lang="ja-JP" altLang="en-US" dirty="0" smtClean="0"/>
              <a:t>といった</a:t>
            </a:r>
            <a:r>
              <a:rPr kumimoji="1" lang="ja-JP" altLang="en-US" u="sng" dirty="0" smtClean="0"/>
              <a:t>人とつながる居場所がある</a:t>
            </a:r>
            <a:r>
              <a:rPr kumimoji="1" lang="ja-JP" altLang="en-US" dirty="0" smtClean="0"/>
              <a:t>という環境面からの強みが背景に必要なこと。</a:t>
            </a:r>
            <a:endParaRPr kumimoji="1" lang="en-US" altLang="ja-JP" dirty="0" smtClean="0"/>
          </a:p>
          <a:p>
            <a:r>
              <a:rPr kumimoji="1" lang="ja-JP" altLang="en-US" dirty="0" smtClean="0"/>
              <a:t>そうすることで、自分を肯定的に捉え直し、新たな役割発揮の場が生まれることそのものも、認知症の人の強みになることが考察できました。</a:t>
            </a:r>
            <a:endParaRPr kumimoji="1" lang="en-US" altLang="ja-JP" dirty="0" smtClean="0"/>
          </a:p>
          <a:p>
            <a:endParaRPr kumimoji="1" lang="en-US" altLang="ja-JP" dirty="0" smtClean="0"/>
          </a:p>
          <a:p>
            <a:endParaRPr kumimoji="1" lang="ja-JP" altLang="en-US"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20</a:t>
            </a:fld>
            <a:endParaRPr kumimoji="1" lang="ja-JP" altLang="en-US"/>
          </a:p>
        </p:txBody>
      </p:sp>
    </p:spTree>
    <p:extLst>
      <p:ext uri="{BB962C8B-B14F-4D97-AF65-F5344CB8AC3E}">
        <p14:creationId xmlns:p14="http://schemas.microsoft.com/office/powerpoint/2010/main" val="13442920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本研究で明らかになった認知症をもつ人の強みは、社会との関係を保持することが重要になっています。</a:t>
            </a: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結果の冒頭でご説明した通り、分析対象者の平均年齢は</a:t>
            </a:r>
            <a:r>
              <a:rPr kumimoji="1" lang="en-US" altLang="ja-JP" sz="1200" b="0" i="0" u="none" strike="noStrike" kern="1200" cap="none" spc="0" normalizeH="0" baseline="0" noProof="0" dirty="0" smtClean="0">
                <a:ln>
                  <a:noFill/>
                </a:ln>
                <a:solidFill>
                  <a:prstClr val="black"/>
                </a:solidFill>
                <a:effectLst/>
                <a:uLnTx/>
                <a:uFillTx/>
                <a:latin typeface="+mn-lt"/>
                <a:ea typeface="+mn-ea"/>
                <a:cs typeface="+mn-cs"/>
              </a:rPr>
              <a:t>61</a:t>
            </a: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歳と比較的若年層でした。</a:t>
            </a: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年齢が若ければ、体力の予備能力はいわゆる高齢者よりも高く、従って、外に出向く能力もあれば、人と話す活力もあります。</a:t>
            </a: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つまり同じ認知症であっても、高齢者層であれば、今回の結果とは異なった強みが抽出される可能性があります。</a:t>
            </a: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従って、今後は異なる年齢層にも着目して強みの抽出をするとともに、実践的活用についての検討も課題にしたいと考えます。</a:t>
            </a: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r>
              <a:rPr kumimoji="1" lang="ja-JP" altLang="en-US" dirty="0" smtClean="0"/>
              <a:t>以上で発表を終わります。</a:t>
            </a:r>
            <a:endParaRPr kumimoji="1" lang="en-US" altLang="ja-JP" dirty="0" smtClean="0"/>
          </a:p>
          <a:p>
            <a:r>
              <a:rPr kumimoji="1" lang="ja-JP" altLang="en-US" dirty="0" smtClean="0"/>
              <a:t>ご清聴ありがとうございました。</a:t>
            </a:r>
          </a:p>
          <a:p>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21</a:t>
            </a:fld>
            <a:endParaRPr kumimoji="1" lang="ja-JP" altLang="en-US"/>
          </a:p>
        </p:txBody>
      </p:sp>
    </p:spTree>
    <p:extLst>
      <p:ext uri="{BB962C8B-B14F-4D97-AF65-F5344CB8AC3E}">
        <p14:creationId xmlns:p14="http://schemas.microsoft.com/office/powerpoint/2010/main" val="1271263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mn-lt"/>
                <a:ea typeface="+mn-ea"/>
                <a:cs typeface="+mn-cs"/>
              </a:rPr>
              <a:t>当事者主体の取り組みが進められています。</a:t>
            </a:r>
            <a:endParaRPr kumimoji="1" lang="en-US" altLang="ja-JP" sz="1200" b="0" i="0" u="none" strike="noStrike" kern="1200" cap="none" spc="0" normalizeH="0" baseline="0" noProof="0" dirty="0" smtClean="0">
              <a:ln>
                <a:noFill/>
              </a:ln>
              <a:solidFill>
                <a:prstClr val="black"/>
              </a:solidFill>
              <a:effectLst/>
              <a:uLnTx/>
              <a:uFillTx/>
              <a:latin typeface="+mn-lt"/>
              <a:ea typeface="+mn-ea"/>
              <a:cs typeface="+mn-cs"/>
            </a:endParaRPr>
          </a:p>
          <a:p>
            <a:r>
              <a:rPr kumimoji="1" lang="ja-JP" altLang="en-US" dirty="0" smtClean="0"/>
              <a:t>“当事者こそが当事者について、最もの専門家”　にあるように、今まさに、周囲によるステレオタイプの脱却から、その人のもつ本来の力である</a:t>
            </a:r>
            <a:r>
              <a:rPr kumimoji="1" lang="en-US" altLang="ja-JP" dirty="0" smtClean="0"/>
              <a:t>”</a:t>
            </a:r>
            <a:r>
              <a:rPr kumimoji="1" lang="ja-JP" altLang="en-US" dirty="0" smtClean="0"/>
              <a:t>強み“に注目することが課題とされていると言えます。</a:t>
            </a:r>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3</a:t>
            </a:fld>
            <a:endParaRPr kumimoji="1" lang="ja-JP" altLang="en-US"/>
          </a:p>
        </p:txBody>
      </p:sp>
    </p:spTree>
    <p:extLst>
      <p:ext uri="{BB962C8B-B14F-4D97-AF65-F5344CB8AC3E}">
        <p14:creationId xmlns:p14="http://schemas.microsoft.com/office/powerpoint/2010/main" val="6054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そこで、本研究では認知症当事者の強みを明らかにすることを研究の目的としました。</a:t>
            </a:r>
            <a:endParaRPr kumimoji="1" lang="en-US" altLang="ja-JP" dirty="0" smtClean="0"/>
          </a:p>
          <a:p>
            <a:r>
              <a:rPr kumimoji="1" lang="ja-JP" altLang="en-US" dirty="0" smtClean="0"/>
              <a:t>当事者の強みに注目するために、今回は病いの語りが集約されている、認定</a:t>
            </a:r>
            <a:r>
              <a:rPr kumimoji="1" lang="en-US" altLang="ja-JP" dirty="0" smtClean="0"/>
              <a:t>NPO</a:t>
            </a:r>
            <a:r>
              <a:rPr kumimoji="1" lang="ja-JP" altLang="en-US" dirty="0" smtClean="0"/>
              <a:t>法人 ディペックス・ジャパンが運営する「健康と病いの語り　データアーカイブ」の中から、認知症の語りのデータを、</a:t>
            </a:r>
            <a:r>
              <a:rPr kumimoji="1" lang="en-US" altLang="ja-JP" dirty="0" smtClean="0"/>
              <a:t>2</a:t>
            </a:r>
            <a:r>
              <a:rPr kumimoji="1" lang="ja-JP" altLang="en-US" dirty="0" smtClean="0"/>
              <a:t>次的に利用することにしました。</a:t>
            </a:r>
            <a:endParaRPr kumimoji="1" lang="en-US" altLang="ja-JP" dirty="0" smtClean="0"/>
          </a:p>
          <a:p>
            <a:r>
              <a:rPr kumimoji="1" lang="ja-JP" altLang="en-US" dirty="0" smtClean="0"/>
              <a:t>ここでの当事者たちは、苦悩を経験しながら、その体験を社会へ発信できる本来の力を発揮された方たちであり、そのため“強み”の抽出をするのに有用だと考えたからです。</a:t>
            </a:r>
            <a:endParaRPr kumimoji="1" lang="en-US" altLang="ja-JP" dirty="0" smtClean="0"/>
          </a:p>
          <a:p>
            <a:r>
              <a:rPr kumimoji="1" lang="ja-JP" altLang="en-US" dirty="0" smtClean="0"/>
              <a:t>また、強みとは、「本人や周りの環境におけるプラス面のこと」と定義します。</a:t>
            </a:r>
            <a:endParaRPr kumimoji="1" lang="en-US" altLang="ja-JP" dirty="0" smtClean="0"/>
          </a:p>
          <a:p>
            <a:endParaRPr kumimoji="1" lang="en-US" altLang="ja-JP" dirty="0" smtClean="0"/>
          </a:p>
          <a:p>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4</a:t>
            </a:fld>
            <a:endParaRPr kumimoji="1" lang="ja-JP" altLang="en-US"/>
          </a:p>
        </p:txBody>
      </p:sp>
    </p:spTree>
    <p:extLst>
      <p:ext uri="{BB962C8B-B14F-4D97-AF65-F5344CB8AC3E}">
        <p14:creationId xmlns:p14="http://schemas.microsoft.com/office/powerpoint/2010/main" val="3469108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方法です。</a:t>
            </a:r>
            <a:endParaRPr kumimoji="1" lang="en-US" altLang="ja-JP" dirty="0" smtClean="0"/>
          </a:p>
          <a:p>
            <a:r>
              <a:rPr kumimoji="1" lang="ja-JP" altLang="en-US" dirty="0" smtClean="0"/>
              <a:t>分析対象は、ディペックス・ジャパンより、データのシェアリングを受けた、認知症当事者</a:t>
            </a:r>
            <a:r>
              <a:rPr kumimoji="1" lang="en-US" altLang="ja-JP" dirty="0" smtClean="0"/>
              <a:t>12</a:t>
            </a:r>
            <a:r>
              <a:rPr kumimoji="1" lang="ja-JP" altLang="en-US" dirty="0" smtClean="0"/>
              <a:t>名による語りです。</a:t>
            </a:r>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5</a:t>
            </a:fld>
            <a:endParaRPr kumimoji="1" lang="ja-JP" altLang="en-US"/>
          </a:p>
        </p:txBody>
      </p:sp>
    </p:spTree>
    <p:extLst>
      <p:ext uri="{BB962C8B-B14F-4D97-AF65-F5344CB8AC3E}">
        <p14:creationId xmlns:p14="http://schemas.microsoft.com/office/powerpoint/2010/main" val="24780440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分析の手順は、語りのテキストから当事者以外の逐語は除外し、</a:t>
            </a:r>
            <a:r>
              <a:rPr kumimoji="1" lang="en-US" altLang="ja-JP" dirty="0" smtClean="0"/>
              <a:t>Text Mining Studio </a:t>
            </a:r>
            <a:r>
              <a:rPr kumimoji="1" lang="ja-JP" altLang="en-US" dirty="0" smtClean="0"/>
              <a:t>に読み込ませたのち、スライドにお示ししたテキストマイニングによる分析を行いました。</a:t>
            </a:r>
            <a:endParaRPr kumimoji="1" lang="en-US" altLang="ja-JP" dirty="0" smtClean="0"/>
          </a:p>
          <a:p>
            <a:r>
              <a:rPr kumimoji="1" lang="ja-JP" altLang="en-US" dirty="0" smtClean="0"/>
              <a:t>貸与を受けたデータは、本研究の目的を明らかにするためにインタビューされたものではなかったため、原文に戻り、文脈を読み取ることで、強みの抽出を行いました。</a:t>
            </a:r>
            <a:endParaRPr kumimoji="1" lang="en-US" altLang="ja-JP" dirty="0" smtClean="0"/>
          </a:p>
          <a:p>
            <a:r>
              <a:rPr kumimoji="1" lang="ja-JP" altLang="en-US" dirty="0" smtClean="0"/>
              <a:t>その手がかりとして、単語頻度解析において出現頻度が多く、かつ、当事者自身のことが語られていると推察できる単語について、係り受け分析をもとに質的な分析を行いました。</a:t>
            </a:r>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6</a:t>
            </a:fld>
            <a:endParaRPr kumimoji="1" lang="ja-JP" altLang="en-US"/>
          </a:p>
        </p:txBody>
      </p:sp>
    </p:spTree>
    <p:extLst>
      <p:ext uri="{BB962C8B-B14F-4D97-AF65-F5344CB8AC3E}">
        <p14:creationId xmlns:p14="http://schemas.microsoft.com/office/powerpoint/2010/main" val="36910763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smtClean="0"/>
              <a:t>倫理的配慮につきましては、スライドにお示しした通りです。</a:t>
            </a:r>
            <a:endParaRPr kumimoji="1" lang="ja-JP" altLang="en-US"/>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7</a:t>
            </a:fld>
            <a:endParaRPr kumimoji="1" lang="ja-JP" altLang="en-US"/>
          </a:p>
        </p:txBody>
      </p:sp>
    </p:spTree>
    <p:extLst>
      <p:ext uri="{BB962C8B-B14F-4D97-AF65-F5344CB8AC3E}">
        <p14:creationId xmlns:p14="http://schemas.microsoft.com/office/powerpoint/2010/main" val="35360681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結果です。</a:t>
            </a:r>
            <a:endParaRPr kumimoji="1" lang="en-US" altLang="ja-JP" dirty="0" smtClean="0"/>
          </a:p>
          <a:p>
            <a:r>
              <a:rPr kumimoji="1" lang="ja-JP" altLang="en-US" dirty="0" smtClean="0"/>
              <a:t>基本情報はスライドにお示しした通りで、分析対象者の内訳は、男性が</a:t>
            </a:r>
            <a:r>
              <a:rPr kumimoji="1" lang="en-US" altLang="ja-JP" dirty="0" smtClean="0"/>
              <a:t>7</a:t>
            </a:r>
            <a:r>
              <a:rPr kumimoji="1" lang="ja-JP" altLang="en-US" dirty="0" smtClean="0"/>
              <a:t>名、女性が</a:t>
            </a:r>
            <a:r>
              <a:rPr kumimoji="1" lang="en-US" altLang="ja-JP" dirty="0" smtClean="0"/>
              <a:t>5</a:t>
            </a:r>
            <a:r>
              <a:rPr kumimoji="1" lang="ja-JP" altLang="en-US" dirty="0" smtClean="0"/>
              <a:t>名でした。</a:t>
            </a:r>
            <a:endParaRPr kumimoji="1" lang="en-US" altLang="ja-JP" dirty="0" smtClean="0"/>
          </a:p>
          <a:p>
            <a:r>
              <a:rPr kumimoji="1" lang="ja-JP" altLang="en-US" dirty="0" smtClean="0"/>
              <a:t>また、認知症と診断された時の平均年齢が</a:t>
            </a:r>
            <a:r>
              <a:rPr kumimoji="1" lang="en-US" altLang="ja-JP" dirty="0" smtClean="0"/>
              <a:t>57</a:t>
            </a:r>
            <a:r>
              <a:rPr kumimoji="1" lang="ja-JP" altLang="en-US" dirty="0" smtClean="0"/>
              <a:t>歳、インタビュー時の平均年齢は</a:t>
            </a:r>
            <a:r>
              <a:rPr kumimoji="1" lang="en-US" altLang="ja-JP" dirty="0" smtClean="0"/>
              <a:t>61</a:t>
            </a:r>
            <a:r>
              <a:rPr kumimoji="1" lang="ja-JP" altLang="en-US" dirty="0" smtClean="0"/>
              <a:t>歳でした。</a:t>
            </a:r>
            <a:endParaRPr kumimoji="1" lang="en-US" altLang="ja-JP" dirty="0" smtClean="0"/>
          </a:p>
          <a:p>
            <a:r>
              <a:rPr kumimoji="1" lang="ja-JP" altLang="en-US" dirty="0" smtClean="0"/>
              <a:t>診断区分は若年性認知症から脳血管型、レビー小体型、アルツハイマー型認知症と、全ての認知症が含まれていました。</a:t>
            </a:r>
            <a:endParaRPr kumimoji="1" lang="en-US" altLang="ja-JP" dirty="0" smtClean="0"/>
          </a:p>
          <a:p>
            <a:r>
              <a:rPr kumimoji="1" lang="ja-JP" altLang="en-US" dirty="0" smtClean="0"/>
              <a:t>当事者の語りは、総文章数</a:t>
            </a:r>
            <a:r>
              <a:rPr kumimoji="1" lang="en-US" altLang="ja-JP" dirty="0" smtClean="0"/>
              <a:t>6100</a:t>
            </a:r>
            <a:r>
              <a:rPr kumimoji="1" lang="ja-JP" altLang="en-US" dirty="0" err="1" smtClean="0"/>
              <a:t>、</a:t>
            </a:r>
            <a:r>
              <a:rPr kumimoji="1" lang="ja-JP" altLang="en-US" dirty="0" smtClean="0"/>
              <a:t>述べ単語数は</a:t>
            </a:r>
            <a:r>
              <a:rPr kumimoji="1" lang="en-US" altLang="ja-JP" dirty="0" smtClean="0"/>
              <a:t>42,705</a:t>
            </a:r>
            <a:r>
              <a:rPr kumimoji="1" lang="ja-JP" altLang="en-US" dirty="0" smtClean="0"/>
              <a:t>でした。</a:t>
            </a:r>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8</a:t>
            </a:fld>
            <a:endParaRPr kumimoji="1" lang="ja-JP" altLang="en-US"/>
          </a:p>
        </p:txBody>
      </p:sp>
    </p:spTree>
    <p:extLst>
      <p:ext uri="{BB962C8B-B14F-4D97-AF65-F5344CB8AC3E}">
        <p14:creationId xmlns:p14="http://schemas.microsoft.com/office/powerpoint/2010/main" val="32236816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これは、上位</a:t>
            </a:r>
            <a:r>
              <a:rPr kumimoji="1" lang="en-US" altLang="ja-JP" dirty="0" smtClean="0"/>
              <a:t>20</a:t>
            </a:r>
            <a:r>
              <a:rPr kumimoji="1" lang="ja-JP" altLang="en-US" dirty="0" smtClean="0"/>
              <a:t>単語を出現頻度別にグラフ化した、単語頻度解析の結果です。</a:t>
            </a:r>
            <a:endParaRPr kumimoji="1" lang="en-US" altLang="ja-JP" dirty="0" smtClean="0"/>
          </a:p>
          <a:p>
            <a:r>
              <a:rPr kumimoji="1" lang="ja-JP" altLang="en-US" dirty="0" smtClean="0"/>
              <a:t>「いう」、「思う」、漢字の「言う」という動詞が多いことが分かります。</a:t>
            </a:r>
            <a:endParaRPr kumimoji="1" lang="en-US" altLang="ja-JP" dirty="0" smtClean="0"/>
          </a:p>
          <a:p>
            <a:r>
              <a:rPr kumimoji="1" lang="ja-JP" altLang="en-US" dirty="0" smtClean="0"/>
              <a:t>これはインタビュー形式による回答であることが影響するものと考え、今回</a:t>
            </a:r>
            <a:r>
              <a:rPr kumimoji="1" lang="ja-JP" altLang="en-US" smtClean="0"/>
              <a:t>は、（アニメーション）当事者</a:t>
            </a:r>
            <a:r>
              <a:rPr kumimoji="1" lang="ja-JP" altLang="en-US" dirty="0" smtClean="0"/>
              <a:t>自身のことが語られていると推察できる単語として「人」と「自分」に着目しました。</a:t>
            </a:r>
            <a:endParaRPr kumimoji="1" lang="en-US" altLang="ja-JP" dirty="0" smtClean="0"/>
          </a:p>
          <a:p>
            <a:r>
              <a:rPr kumimoji="1" lang="ja-JP" altLang="en-US" dirty="0" smtClean="0"/>
              <a:t>計</a:t>
            </a:r>
            <a:r>
              <a:rPr kumimoji="1" lang="en-US" altLang="ja-JP" dirty="0" smtClean="0"/>
              <a:t>800</a:t>
            </a:r>
            <a:r>
              <a:rPr kumimoji="1" lang="ja-JP" altLang="en-US" dirty="0" smtClean="0"/>
              <a:t>近い単語数が確認されましたが、意味内容をより把握するために、係り受け分析をすることにしました。</a:t>
            </a:r>
            <a:endParaRPr kumimoji="1" lang="ja-JP" altLang="en-US" dirty="0"/>
          </a:p>
        </p:txBody>
      </p:sp>
      <p:sp>
        <p:nvSpPr>
          <p:cNvPr id="4" name="スライド番号プレースホルダー 3"/>
          <p:cNvSpPr>
            <a:spLocks noGrp="1"/>
          </p:cNvSpPr>
          <p:nvPr>
            <p:ph type="sldNum" sz="quarter" idx="10"/>
          </p:nvPr>
        </p:nvSpPr>
        <p:spPr/>
        <p:txBody>
          <a:bodyPr/>
          <a:lstStyle/>
          <a:p>
            <a:fld id="{91FFF380-DCDC-4424-9829-B2670C711601}" type="slidenum">
              <a:rPr kumimoji="1" lang="ja-JP" altLang="en-US" smtClean="0"/>
              <a:t>9</a:t>
            </a:fld>
            <a:endParaRPr kumimoji="1" lang="ja-JP" altLang="en-US"/>
          </a:p>
        </p:txBody>
      </p:sp>
    </p:spTree>
    <p:extLst>
      <p:ext uri="{BB962C8B-B14F-4D97-AF65-F5344CB8AC3E}">
        <p14:creationId xmlns:p14="http://schemas.microsoft.com/office/powerpoint/2010/main" val="403082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92285A7C-9C16-4359-B6AA-7C7BA9BD73D6}" type="datetimeFigureOut">
              <a:rPr kumimoji="1" lang="ja-JP" altLang="en-US" smtClean="0"/>
              <a:t>2018/10/10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69D7A4-A098-4EBC-A09E-E59A8010D65D}" type="slidenum">
              <a:rPr kumimoji="1" lang="ja-JP" altLang="en-US" smtClean="0"/>
              <a:t>‹#›</a:t>
            </a:fld>
            <a:endParaRPr kumimoji="1" lang="ja-JP" altLang="en-US"/>
          </a:p>
        </p:txBody>
      </p:sp>
    </p:spTree>
    <p:extLst>
      <p:ext uri="{BB962C8B-B14F-4D97-AF65-F5344CB8AC3E}">
        <p14:creationId xmlns:p14="http://schemas.microsoft.com/office/powerpoint/2010/main" val="23269580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2285A7C-9C16-4359-B6AA-7C7BA9BD73D6}" type="datetimeFigureOut">
              <a:rPr kumimoji="1" lang="ja-JP" altLang="en-US" smtClean="0"/>
              <a:t>2018/10/10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69D7A4-A098-4EBC-A09E-E59A8010D65D}" type="slidenum">
              <a:rPr kumimoji="1" lang="ja-JP" altLang="en-US" smtClean="0"/>
              <a:t>‹#›</a:t>
            </a:fld>
            <a:endParaRPr kumimoji="1" lang="ja-JP" altLang="en-US"/>
          </a:p>
        </p:txBody>
      </p:sp>
    </p:spTree>
    <p:extLst>
      <p:ext uri="{BB962C8B-B14F-4D97-AF65-F5344CB8AC3E}">
        <p14:creationId xmlns:p14="http://schemas.microsoft.com/office/powerpoint/2010/main" val="8973346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2285A7C-9C16-4359-B6AA-7C7BA9BD73D6}" type="datetimeFigureOut">
              <a:rPr kumimoji="1" lang="ja-JP" altLang="en-US" smtClean="0"/>
              <a:t>2018/10/10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69D7A4-A098-4EBC-A09E-E59A8010D65D}" type="slidenum">
              <a:rPr kumimoji="1" lang="ja-JP" altLang="en-US" smtClean="0"/>
              <a:t>‹#›</a:t>
            </a:fld>
            <a:endParaRPr kumimoji="1" lang="ja-JP" altLang="en-US"/>
          </a:p>
        </p:txBody>
      </p:sp>
    </p:spTree>
    <p:extLst>
      <p:ext uri="{BB962C8B-B14F-4D97-AF65-F5344CB8AC3E}">
        <p14:creationId xmlns:p14="http://schemas.microsoft.com/office/powerpoint/2010/main" val="20769416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92285A7C-9C16-4359-B6AA-7C7BA9BD73D6}" type="datetimeFigureOut">
              <a:rPr kumimoji="1" lang="ja-JP" altLang="en-US" smtClean="0"/>
              <a:t>2018/10/10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69D7A4-A098-4EBC-A09E-E59A8010D65D}" type="slidenum">
              <a:rPr kumimoji="1" lang="ja-JP" altLang="en-US" smtClean="0"/>
              <a:t>‹#›</a:t>
            </a:fld>
            <a:endParaRPr kumimoji="1" lang="ja-JP" altLang="en-US"/>
          </a:p>
        </p:txBody>
      </p:sp>
    </p:spTree>
    <p:extLst>
      <p:ext uri="{BB962C8B-B14F-4D97-AF65-F5344CB8AC3E}">
        <p14:creationId xmlns:p14="http://schemas.microsoft.com/office/powerpoint/2010/main" val="3475933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92285A7C-9C16-4359-B6AA-7C7BA9BD73D6}" type="datetimeFigureOut">
              <a:rPr kumimoji="1" lang="ja-JP" altLang="en-US" smtClean="0"/>
              <a:t>2018/10/10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569D7A4-A098-4EBC-A09E-E59A8010D65D}" type="slidenum">
              <a:rPr kumimoji="1" lang="ja-JP" altLang="en-US" smtClean="0"/>
              <a:t>‹#›</a:t>
            </a:fld>
            <a:endParaRPr kumimoji="1" lang="ja-JP" altLang="en-US"/>
          </a:p>
        </p:txBody>
      </p:sp>
    </p:spTree>
    <p:extLst>
      <p:ext uri="{BB962C8B-B14F-4D97-AF65-F5344CB8AC3E}">
        <p14:creationId xmlns:p14="http://schemas.microsoft.com/office/powerpoint/2010/main" val="3124816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92285A7C-9C16-4359-B6AA-7C7BA9BD73D6}" type="datetimeFigureOut">
              <a:rPr kumimoji="1" lang="ja-JP" altLang="en-US" smtClean="0"/>
              <a:t>2018/10/10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69D7A4-A098-4EBC-A09E-E59A8010D65D}" type="slidenum">
              <a:rPr kumimoji="1" lang="ja-JP" altLang="en-US" smtClean="0"/>
              <a:t>‹#›</a:t>
            </a:fld>
            <a:endParaRPr kumimoji="1" lang="ja-JP" altLang="en-US"/>
          </a:p>
        </p:txBody>
      </p:sp>
    </p:spTree>
    <p:extLst>
      <p:ext uri="{BB962C8B-B14F-4D97-AF65-F5344CB8AC3E}">
        <p14:creationId xmlns:p14="http://schemas.microsoft.com/office/powerpoint/2010/main" val="985576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92285A7C-9C16-4359-B6AA-7C7BA9BD73D6}" type="datetimeFigureOut">
              <a:rPr kumimoji="1" lang="ja-JP" altLang="en-US" smtClean="0"/>
              <a:t>2018/10/10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569D7A4-A098-4EBC-A09E-E59A8010D65D}" type="slidenum">
              <a:rPr kumimoji="1" lang="ja-JP" altLang="en-US" smtClean="0"/>
              <a:t>‹#›</a:t>
            </a:fld>
            <a:endParaRPr kumimoji="1" lang="ja-JP" altLang="en-US"/>
          </a:p>
        </p:txBody>
      </p:sp>
    </p:spTree>
    <p:extLst>
      <p:ext uri="{BB962C8B-B14F-4D97-AF65-F5344CB8AC3E}">
        <p14:creationId xmlns:p14="http://schemas.microsoft.com/office/powerpoint/2010/main" val="371359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92285A7C-9C16-4359-B6AA-7C7BA9BD73D6}" type="datetimeFigureOut">
              <a:rPr kumimoji="1" lang="ja-JP" altLang="en-US" smtClean="0"/>
              <a:t>2018/10/10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569D7A4-A098-4EBC-A09E-E59A8010D65D}" type="slidenum">
              <a:rPr kumimoji="1" lang="ja-JP" altLang="en-US" smtClean="0"/>
              <a:t>‹#›</a:t>
            </a:fld>
            <a:endParaRPr kumimoji="1" lang="ja-JP" altLang="en-US"/>
          </a:p>
        </p:txBody>
      </p:sp>
    </p:spTree>
    <p:extLst>
      <p:ext uri="{BB962C8B-B14F-4D97-AF65-F5344CB8AC3E}">
        <p14:creationId xmlns:p14="http://schemas.microsoft.com/office/powerpoint/2010/main" val="2853999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285A7C-9C16-4359-B6AA-7C7BA9BD73D6}" type="datetimeFigureOut">
              <a:rPr kumimoji="1" lang="ja-JP" altLang="en-US" smtClean="0"/>
              <a:t>2018/10/10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569D7A4-A098-4EBC-A09E-E59A8010D65D}" type="slidenum">
              <a:rPr kumimoji="1" lang="ja-JP" altLang="en-US" smtClean="0"/>
              <a:t>‹#›</a:t>
            </a:fld>
            <a:endParaRPr kumimoji="1" lang="ja-JP" altLang="en-US"/>
          </a:p>
        </p:txBody>
      </p:sp>
    </p:spTree>
    <p:extLst>
      <p:ext uri="{BB962C8B-B14F-4D97-AF65-F5344CB8AC3E}">
        <p14:creationId xmlns:p14="http://schemas.microsoft.com/office/powerpoint/2010/main" val="13771260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2285A7C-9C16-4359-B6AA-7C7BA9BD73D6}" type="datetimeFigureOut">
              <a:rPr kumimoji="1" lang="ja-JP" altLang="en-US" smtClean="0"/>
              <a:t>2018/10/10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69D7A4-A098-4EBC-A09E-E59A8010D65D}" type="slidenum">
              <a:rPr kumimoji="1" lang="ja-JP" altLang="en-US" smtClean="0"/>
              <a:t>‹#›</a:t>
            </a:fld>
            <a:endParaRPr kumimoji="1" lang="ja-JP" altLang="en-US"/>
          </a:p>
        </p:txBody>
      </p:sp>
    </p:spTree>
    <p:extLst>
      <p:ext uri="{BB962C8B-B14F-4D97-AF65-F5344CB8AC3E}">
        <p14:creationId xmlns:p14="http://schemas.microsoft.com/office/powerpoint/2010/main" val="18615860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92285A7C-9C16-4359-B6AA-7C7BA9BD73D6}" type="datetimeFigureOut">
              <a:rPr kumimoji="1" lang="ja-JP" altLang="en-US" smtClean="0"/>
              <a:t>2018/10/10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569D7A4-A098-4EBC-A09E-E59A8010D65D}" type="slidenum">
              <a:rPr kumimoji="1" lang="ja-JP" altLang="en-US" smtClean="0"/>
              <a:t>‹#›</a:t>
            </a:fld>
            <a:endParaRPr kumimoji="1" lang="ja-JP" altLang="en-US"/>
          </a:p>
        </p:txBody>
      </p:sp>
    </p:spTree>
    <p:extLst>
      <p:ext uri="{BB962C8B-B14F-4D97-AF65-F5344CB8AC3E}">
        <p14:creationId xmlns:p14="http://schemas.microsoft.com/office/powerpoint/2010/main" val="1350489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285A7C-9C16-4359-B6AA-7C7BA9BD73D6}" type="datetimeFigureOut">
              <a:rPr kumimoji="1" lang="ja-JP" altLang="en-US" smtClean="0"/>
              <a:t>2018/10/10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69D7A4-A098-4EBC-A09E-E59A8010D65D}" type="slidenum">
              <a:rPr kumimoji="1" lang="ja-JP" altLang="en-US" smtClean="0"/>
              <a:t>‹#›</a:t>
            </a:fld>
            <a:endParaRPr kumimoji="1" lang="ja-JP" altLang="en-US"/>
          </a:p>
        </p:txBody>
      </p:sp>
    </p:spTree>
    <p:extLst>
      <p:ext uri="{BB962C8B-B14F-4D97-AF65-F5344CB8AC3E}">
        <p14:creationId xmlns:p14="http://schemas.microsoft.com/office/powerpoint/2010/main" val="17461752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427512"/>
            <a:ext cx="9058092" cy="2802257"/>
          </a:xfrm>
        </p:spPr>
        <p:txBody>
          <a:bodyPr>
            <a:normAutofit fontScale="90000"/>
          </a:bodyPr>
          <a:lstStyle/>
          <a:p>
            <a:r>
              <a:rPr kumimoji="1" lang="ja-JP" altLang="en-US" b="1" dirty="0" smtClean="0">
                <a:solidFill>
                  <a:srgbClr val="C00000"/>
                </a:solidFill>
              </a:rPr>
              <a:t>認知症当事者の語りにおける強みの分析</a:t>
            </a:r>
            <a:r>
              <a:rPr kumimoji="1" lang="en-US" altLang="ja-JP" b="1" dirty="0" smtClean="0">
                <a:solidFill>
                  <a:srgbClr val="C00000"/>
                </a:solidFill>
              </a:rPr>
              <a:t/>
            </a:r>
            <a:br>
              <a:rPr kumimoji="1" lang="en-US" altLang="ja-JP" b="1" dirty="0" smtClean="0">
                <a:solidFill>
                  <a:srgbClr val="C00000"/>
                </a:solidFill>
              </a:rPr>
            </a:br>
            <a:r>
              <a:rPr kumimoji="1" lang="ja-JP" altLang="en-US" sz="4000" b="1" dirty="0" smtClean="0">
                <a:solidFill>
                  <a:srgbClr val="C00000"/>
                </a:solidFill>
              </a:rPr>
              <a:t>「健康と病いの語りデータアーカイブ」</a:t>
            </a:r>
            <a:r>
              <a:rPr kumimoji="1" lang="en-US" altLang="ja-JP" sz="4000" b="1" dirty="0" smtClean="0">
                <a:solidFill>
                  <a:srgbClr val="C00000"/>
                </a:solidFill>
              </a:rPr>
              <a:t/>
            </a:r>
            <a:br>
              <a:rPr kumimoji="1" lang="en-US" altLang="ja-JP" sz="4000" b="1" dirty="0" smtClean="0">
                <a:solidFill>
                  <a:srgbClr val="C00000"/>
                </a:solidFill>
              </a:rPr>
            </a:br>
            <a:r>
              <a:rPr kumimoji="1" lang="ja-JP" altLang="en-US" sz="4000" b="1" dirty="0" smtClean="0">
                <a:solidFill>
                  <a:srgbClr val="C00000"/>
                </a:solidFill>
              </a:rPr>
              <a:t>を対象として</a:t>
            </a:r>
            <a:endParaRPr kumimoji="1" lang="ja-JP" altLang="en-US" b="1" dirty="0">
              <a:solidFill>
                <a:srgbClr val="C00000"/>
              </a:solidFill>
            </a:endParaRPr>
          </a:p>
        </p:txBody>
      </p:sp>
      <p:sp>
        <p:nvSpPr>
          <p:cNvPr id="3" name="サブタイトル 2"/>
          <p:cNvSpPr>
            <a:spLocks noGrp="1"/>
          </p:cNvSpPr>
          <p:nvPr>
            <p:ph type="subTitle" idx="1"/>
          </p:nvPr>
        </p:nvSpPr>
        <p:spPr>
          <a:xfrm>
            <a:off x="807522" y="3170712"/>
            <a:ext cx="7293889" cy="3277589"/>
          </a:xfrm>
        </p:spPr>
        <p:txBody>
          <a:bodyPr>
            <a:noAutofit/>
          </a:bodyPr>
          <a:lstStyle/>
          <a:p>
            <a:r>
              <a:rPr kumimoji="1" lang="ja-JP" altLang="en-US" dirty="0" smtClean="0"/>
              <a:t>和光大学大学院社会文化論専攻　佐口清美</a:t>
            </a:r>
            <a:endParaRPr kumimoji="1" lang="en-US" altLang="ja-JP" dirty="0" smtClean="0"/>
          </a:p>
          <a:p>
            <a:r>
              <a:rPr kumimoji="1" lang="ja-JP" altLang="en-US" dirty="0" smtClean="0"/>
              <a:t>和光大学心理教育学科　いとうたけひこ</a:t>
            </a:r>
            <a:endParaRPr kumimoji="1" lang="en-US" altLang="ja-JP" dirty="0" smtClean="0"/>
          </a:p>
          <a:p>
            <a:r>
              <a:rPr kumimoji="1" lang="ja-JP" altLang="en-US" dirty="0" smtClean="0"/>
              <a:t>共立女子大学看護学部　丹後キヌ子</a:t>
            </a:r>
            <a:endParaRPr kumimoji="1" lang="en-US" altLang="ja-JP" dirty="0" smtClean="0"/>
          </a:p>
          <a:p>
            <a:endParaRPr kumimoji="1" lang="en-US" altLang="ja-JP" dirty="0" smtClean="0"/>
          </a:p>
          <a:p>
            <a:r>
              <a:rPr lang="ja-JP" altLang="en-US" dirty="0"/>
              <a:t>第</a:t>
            </a:r>
            <a:r>
              <a:rPr lang="en-US" altLang="ja-JP" dirty="0"/>
              <a:t>4</a:t>
            </a:r>
            <a:r>
              <a:rPr lang="ja-JP" altLang="en-US" dirty="0"/>
              <a:t>回日本混合研究法学会年次大会</a:t>
            </a:r>
            <a:br>
              <a:rPr lang="ja-JP" altLang="en-US" dirty="0"/>
            </a:br>
            <a:r>
              <a:rPr lang="en-US" altLang="ja-JP" dirty="0"/>
              <a:t>(4th JSMMR Conference 2018) </a:t>
            </a:r>
            <a:r>
              <a:rPr lang="ja-JP" altLang="en-US" dirty="0"/>
              <a:t/>
            </a:r>
            <a:br>
              <a:rPr lang="ja-JP" altLang="en-US" dirty="0"/>
            </a:br>
            <a:r>
              <a:rPr lang="en-US" altLang="ja-JP" dirty="0"/>
              <a:t>2018</a:t>
            </a:r>
            <a:r>
              <a:rPr lang="ja-JP" altLang="en-US" dirty="0"/>
              <a:t>年</a:t>
            </a:r>
            <a:r>
              <a:rPr lang="en-US" altLang="ja-JP" dirty="0"/>
              <a:t>9</a:t>
            </a:r>
            <a:r>
              <a:rPr lang="ja-JP" altLang="en-US" dirty="0"/>
              <a:t>月</a:t>
            </a:r>
            <a:r>
              <a:rPr lang="en-US" altLang="ja-JP" dirty="0"/>
              <a:t>29</a:t>
            </a:r>
            <a:r>
              <a:rPr lang="ja-JP" altLang="en-US" dirty="0"/>
              <a:t>日（土） </a:t>
            </a:r>
            <a:r>
              <a:rPr lang="en-US" altLang="ja-JP" dirty="0" smtClean="0"/>
              <a:t>15:00〜15:30</a:t>
            </a:r>
            <a:r>
              <a:rPr lang="ja-JP" altLang="en-US" smtClean="0"/>
              <a:t>　口頭発表</a:t>
            </a:r>
            <a:r>
              <a:rPr lang="en-US" altLang="ja-JP" smtClean="0"/>
              <a:t> </a:t>
            </a:r>
            <a:r>
              <a:rPr lang="en-US" altLang="ja-JP" dirty="0"/>
              <a:t/>
            </a:r>
            <a:br>
              <a:rPr lang="en-US" altLang="ja-JP" dirty="0"/>
            </a:br>
            <a:r>
              <a:rPr lang="ja-JP" altLang="en-US" dirty="0"/>
              <a:t>順天堂大学医療看護学部　会場</a:t>
            </a:r>
            <a:r>
              <a:rPr lang="ja-JP" altLang="en-US" dirty="0" smtClean="0"/>
              <a:t>：</a:t>
            </a:r>
            <a:r>
              <a:rPr lang="en-US" altLang="ja-JP" dirty="0"/>
              <a:t>12</a:t>
            </a:r>
            <a:r>
              <a:rPr lang="ja-JP" altLang="en-US" dirty="0"/>
              <a:t>教室</a:t>
            </a:r>
            <a:r>
              <a:rPr lang="en-US" altLang="ja-JP" dirty="0"/>
              <a:t/>
            </a:r>
            <a:br>
              <a:rPr lang="en-US" altLang="ja-JP" dirty="0"/>
            </a:br>
            <a:endParaRPr kumimoji="1" lang="en-US" altLang="ja-JP" dirty="0" smtClean="0"/>
          </a:p>
          <a:p>
            <a:endParaRPr kumimoji="1" lang="en-US" altLang="ja-JP" dirty="0" smtClean="0"/>
          </a:p>
          <a:p>
            <a:endParaRPr kumimoji="1" lang="en-US" altLang="ja-JP" dirty="0" smtClean="0"/>
          </a:p>
          <a:p>
            <a:endParaRPr kumimoji="1" lang="en-US" altLang="ja-JP" b="1" dirty="0" smtClean="0"/>
          </a:p>
        </p:txBody>
      </p:sp>
    </p:spTree>
    <p:extLst>
      <p:ext uri="{BB962C8B-B14F-4D97-AF65-F5344CB8AC3E}">
        <p14:creationId xmlns:p14="http://schemas.microsoft.com/office/powerpoint/2010/main" val="9749866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a:stretch>
            <a:fillRect/>
          </a:stretch>
        </p:blipFill>
        <p:spPr>
          <a:xfrm>
            <a:off x="542441" y="1344180"/>
            <a:ext cx="7904136" cy="4614918"/>
          </a:xfrm>
          <a:prstGeom prst="rect">
            <a:avLst/>
          </a:prstGeom>
        </p:spPr>
      </p:pic>
      <p:sp>
        <p:nvSpPr>
          <p:cNvPr id="5" name="タイトル 1"/>
          <p:cNvSpPr>
            <a:spLocks noGrp="1"/>
          </p:cNvSpPr>
          <p:nvPr>
            <p:ph type="title"/>
          </p:nvPr>
        </p:nvSpPr>
        <p:spPr>
          <a:xfrm>
            <a:off x="542441" y="279995"/>
            <a:ext cx="8213133" cy="944481"/>
          </a:xfrm>
        </p:spPr>
        <p:txBody>
          <a:bodyPr>
            <a:normAutofit/>
          </a:bodyPr>
          <a:lstStyle/>
          <a:p>
            <a:pPr algn="ctr"/>
            <a:r>
              <a:rPr lang="ja-JP" altLang="en-US" b="1" dirty="0">
                <a:solidFill>
                  <a:srgbClr val="C00000"/>
                </a:solidFill>
              </a:rPr>
              <a:t>結果</a:t>
            </a:r>
            <a:r>
              <a:rPr lang="ja-JP" altLang="en-US" b="1" dirty="0" smtClean="0">
                <a:solidFill>
                  <a:srgbClr val="C00000"/>
                </a:solidFill>
              </a:rPr>
              <a:t>：係り受け</a:t>
            </a:r>
            <a:r>
              <a:rPr lang="en-US" altLang="ja-JP" b="1" dirty="0" smtClean="0">
                <a:solidFill>
                  <a:srgbClr val="C00000"/>
                </a:solidFill>
              </a:rPr>
              <a:t>(</a:t>
            </a:r>
            <a:r>
              <a:rPr lang="ja-JP" altLang="en-US" b="1" dirty="0" smtClean="0">
                <a:solidFill>
                  <a:srgbClr val="C00000"/>
                </a:solidFill>
              </a:rPr>
              <a:t>係元－人含む</a:t>
            </a:r>
            <a:r>
              <a:rPr lang="en-US" altLang="ja-JP" b="1" dirty="0" smtClean="0">
                <a:solidFill>
                  <a:srgbClr val="C00000"/>
                </a:solidFill>
              </a:rPr>
              <a:t>)</a:t>
            </a:r>
            <a:endParaRPr kumimoji="1" lang="ja-JP" altLang="en-US" dirty="0"/>
          </a:p>
        </p:txBody>
      </p:sp>
      <p:sp>
        <p:nvSpPr>
          <p:cNvPr id="6" name="テキスト ボックス 5"/>
          <p:cNvSpPr txBox="1"/>
          <p:nvPr/>
        </p:nvSpPr>
        <p:spPr>
          <a:xfrm>
            <a:off x="7191212" y="6078802"/>
            <a:ext cx="1255365" cy="307777"/>
          </a:xfrm>
          <a:prstGeom prst="rect">
            <a:avLst/>
          </a:prstGeom>
          <a:noFill/>
        </p:spPr>
        <p:txBody>
          <a:bodyPr wrap="square" rtlCol="0">
            <a:spAutoFit/>
          </a:bodyPr>
          <a:lstStyle/>
          <a:p>
            <a:r>
              <a:rPr kumimoji="1" lang="ja-JP" altLang="en-US" sz="1400" dirty="0" smtClean="0"/>
              <a:t>上位</a:t>
            </a:r>
            <a:r>
              <a:rPr kumimoji="1" lang="en-US" altLang="ja-JP" sz="1400" dirty="0" smtClean="0"/>
              <a:t>20</a:t>
            </a:r>
            <a:r>
              <a:rPr kumimoji="1" lang="ja-JP" altLang="en-US" sz="1400" dirty="0" smtClean="0"/>
              <a:t>単語</a:t>
            </a:r>
            <a:endParaRPr kumimoji="1" lang="ja-JP" altLang="en-US" sz="1400" dirty="0"/>
          </a:p>
        </p:txBody>
      </p:sp>
    </p:spTree>
    <p:extLst>
      <p:ext uri="{BB962C8B-B14F-4D97-AF65-F5344CB8AC3E}">
        <p14:creationId xmlns:p14="http://schemas.microsoft.com/office/powerpoint/2010/main" val="3507701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a:stretch>
            <a:fillRect/>
          </a:stretch>
        </p:blipFill>
        <p:spPr>
          <a:xfrm>
            <a:off x="821409" y="1471742"/>
            <a:ext cx="7508929" cy="4351338"/>
          </a:xfrm>
          <a:prstGeom prst="rect">
            <a:avLst/>
          </a:prstGeom>
        </p:spPr>
      </p:pic>
      <p:sp>
        <p:nvSpPr>
          <p:cNvPr id="5" name="タイトル 1"/>
          <p:cNvSpPr>
            <a:spLocks noGrp="1"/>
          </p:cNvSpPr>
          <p:nvPr>
            <p:ph type="title"/>
          </p:nvPr>
        </p:nvSpPr>
        <p:spPr>
          <a:xfrm>
            <a:off x="277091" y="303133"/>
            <a:ext cx="8401475" cy="944481"/>
          </a:xfrm>
        </p:spPr>
        <p:txBody>
          <a:bodyPr>
            <a:normAutofit fontScale="90000"/>
          </a:bodyPr>
          <a:lstStyle/>
          <a:p>
            <a:pPr algn="ctr"/>
            <a:r>
              <a:rPr lang="ja-JP" altLang="en-US" b="1" dirty="0">
                <a:solidFill>
                  <a:srgbClr val="C00000"/>
                </a:solidFill>
              </a:rPr>
              <a:t>結果</a:t>
            </a:r>
            <a:r>
              <a:rPr lang="ja-JP" altLang="en-US" b="1" dirty="0" smtClean="0">
                <a:solidFill>
                  <a:srgbClr val="C00000"/>
                </a:solidFill>
              </a:rPr>
              <a:t>：係り受け分析（係元－自分）</a:t>
            </a:r>
            <a:endParaRPr kumimoji="1" lang="ja-JP" altLang="en-US" dirty="0"/>
          </a:p>
        </p:txBody>
      </p:sp>
      <p:sp>
        <p:nvSpPr>
          <p:cNvPr id="6" name="テキスト ボックス 5"/>
          <p:cNvSpPr txBox="1"/>
          <p:nvPr/>
        </p:nvSpPr>
        <p:spPr>
          <a:xfrm>
            <a:off x="7191212" y="5823080"/>
            <a:ext cx="1255365" cy="307777"/>
          </a:xfrm>
          <a:prstGeom prst="rect">
            <a:avLst/>
          </a:prstGeom>
          <a:noFill/>
        </p:spPr>
        <p:txBody>
          <a:bodyPr wrap="square" rtlCol="0">
            <a:spAutoFit/>
          </a:bodyPr>
          <a:lstStyle/>
          <a:p>
            <a:r>
              <a:rPr kumimoji="1" lang="ja-JP" altLang="en-US" sz="1400" dirty="0" smtClean="0"/>
              <a:t>上位</a:t>
            </a:r>
            <a:r>
              <a:rPr kumimoji="1" lang="en-US" altLang="ja-JP" sz="1400" dirty="0" smtClean="0"/>
              <a:t>20</a:t>
            </a:r>
            <a:r>
              <a:rPr kumimoji="1" lang="ja-JP" altLang="en-US" sz="1400" dirty="0" smtClean="0"/>
              <a:t>単語</a:t>
            </a:r>
            <a:endParaRPr kumimoji="1" lang="ja-JP" altLang="en-US" sz="1400" dirty="0"/>
          </a:p>
        </p:txBody>
      </p:sp>
    </p:spTree>
    <p:extLst>
      <p:ext uri="{BB962C8B-B14F-4D97-AF65-F5344CB8AC3E}">
        <p14:creationId xmlns:p14="http://schemas.microsoft.com/office/powerpoint/2010/main" val="14472220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a:stretch>
            <a:fillRect/>
          </a:stretch>
        </p:blipFill>
        <p:spPr>
          <a:xfrm>
            <a:off x="696939" y="1617772"/>
            <a:ext cx="7904136" cy="4614918"/>
          </a:xfrm>
          <a:prstGeom prst="rect">
            <a:avLst/>
          </a:prstGeom>
        </p:spPr>
      </p:pic>
      <p:sp>
        <p:nvSpPr>
          <p:cNvPr id="5" name="タイトル 1"/>
          <p:cNvSpPr>
            <a:spLocks noGrp="1"/>
          </p:cNvSpPr>
          <p:nvPr>
            <p:ph type="title"/>
          </p:nvPr>
        </p:nvSpPr>
        <p:spPr>
          <a:xfrm>
            <a:off x="542441" y="279995"/>
            <a:ext cx="8213133" cy="944481"/>
          </a:xfrm>
        </p:spPr>
        <p:txBody>
          <a:bodyPr>
            <a:normAutofit fontScale="90000"/>
          </a:bodyPr>
          <a:lstStyle/>
          <a:p>
            <a:pPr algn="ctr"/>
            <a:r>
              <a:rPr lang="ja-JP" altLang="en-US" b="1" dirty="0">
                <a:solidFill>
                  <a:srgbClr val="C00000"/>
                </a:solidFill>
              </a:rPr>
              <a:t>結果</a:t>
            </a:r>
            <a:r>
              <a:rPr lang="ja-JP" altLang="en-US" b="1" dirty="0" smtClean="0">
                <a:solidFill>
                  <a:srgbClr val="C00000"/>
                </a:solidFill>
              </a:rPr>
              <a:t>：係り受け分析を基盤にした</a:t>
            </a:r>
            <a:r>
              <a:rPr lang="en-US" altLang="ja-JP" b="1" dirty="0" smtClean="0">
                <a:solidFill>
                  <a:srgbClr val="C00000"/>
                </a:solidFill>
              </a:rPr>
              <a:t/>
            </a:r>
            <a:br>
              <a:rPr lang="en-US" altLang="ja-JP" b="1" dirty="0" smtClean="0">
                <a:solidFill>
                  <a:srgbClr val="C00000"/>
                </a:solidFill>
              </a:rPr>
            </a:br>
            <a:r>
              <a:rPr lang="ja-JP" altLang="en-US" b="1" dirty="0" smtClean="0">
                <a:solidFill>
                  <a:srgbClr val="C00000"/>
                </a:solidFill>
              </a:rPr>
              <a:t>　　原文参照による質的分析</a:t>
            </a:r>
            <a:r>
              <a:rPr lang="en-US" altLang="ja-JP" b="1" dirty="0" smtClean="0">
                <a:solidFill>
                  <a:srgbClr val="C00000"/>
                </a:solidFill>
              </a:rPr>
              <a:t>(</a:t>
            </a:r>
            <a:r>
              <a:rPr lang="ja-JP" altLang="en-US" b="1" dirty="0" smtClean="0">
                <a:solidFill>
                  <a:srgbClr val="C00000"/>
                </a:solidFill>
              </a:rPr>
              <a:t>人</a:t>
            </a:r>
            <a:r>
              <a:rPr lang="en-US" altLang="ja-JP" b="1" dirty="0" smtClean="0">
                <a:solidFill>
                  <a:srgbClr val="C00000"/>
                </a:solidFill>
              </a:rPr>
              <a:t>)</a:t>
            </a:r>
            <a:endParaRPr kumimoji="1" lang="ja-JP" altLang="en-US" dirty="0"/>
          </a:p>
        </p:txBody>
      </p:sp>
      <p:sp>
        <p:nvSpPr>
          <p:cNvPr id="6" name="テキスト ボックス 5"/>
          <p:cNvSpPr txBox="1"/>
          <p:nvPr/>
        </p:nvSpPr>
        <p:spPr>
          <a:xfrm>
            <a:off x="7191212" y="6078802"/>
            <a:ext cx="1255365" cy="307777"/>
          </a:xfrm>
          <a:prstGeom prst="rect">
            <a:avLst/>
          </a:prstGeom>
          <a:noFill/>
        </p:spPr>
        <p:txBody>
          <a:bodyPr wrap="square" rtlCol="0">
            <a:spAutoFit/>
          </a:bodyPr>
          <a:lstStyle/>
          <a:p>
            <a:r>
              <a:rPr kumimoji="1" lang="ja-JP" altLang="en-US" sz="1400" dirty="0" smtClean="0"/>
              <a:t>上位</a:t>
            </a:r>
            <a:r>
              <a:rPr kumimoji="1" lang="en-US" altLang="ja-JP" sz="1400" dirty="0" smtClean="0"/>
              <a:t>20</a:t>
            </a:r>
            <a:r>
              <a:rPr kumimoji="1" lang="ja-JP" altLang="en-US" sz="1400" dirty="0" smtClean="0"/>
              <a:t>単語</a:t>
            </a:r>
            <a:endParaRPr kumimoji="1" lang="ja-JP" altLang="en-US" sz="1400" dirty="0"/>
          </a:p>
        </p:txBody>
      </p:sp>
      <p:sp>
        <p:nvSpPr>
          <p:cNvPr id="2" name="正方形/長方形 1"/>
          <p:cNvSpPr/>
          <p:nvPr/>
        </p:nvSpPr>
        <p:spPr>
          <a:xfrm>
            <a:off x="3998563" y="3107410"/>
            <a:ext cx="3463870" cy="906651"/>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dirty="0" smtClean="0"/>
              <a:t>18</a:t>
            </a:r>
            <a:r>
              <a:rPr kumimoji="1" lang="ja-JP" altLang="en-US" dirty="0" smtClean="0"/>
              <a:t>単語の係り受けが強みの対象</a:t>
            </a:r>
            <a:endParaRPr kumimoji="1" lang="ja-JP" altLang="en-US" dirty="0"/>
          </a:p>
        </p:txBody>
      </p:sp>
    </p:spTree>
    <p:extLst>
      <p:ext uri="{BB962C8B-B14F-4D97-AF65-F5344CB8AC3E}">
        <p14:creationId xmlns:p14="http://schemas.microsoft.com/office/powerpoint/2010/main" val="22198983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79775" y="175188"/>
            <a:ext cx="8446250" cy="651598"/>
          </a:xfrm>
        </p:spPr>
        <p:txBody>
          <a:bodyPr>
            <a:normAutofit fontScale="90000"/>
          </a:bodyPr>
          <a:lstStyle/>
          <a:p>
            <a:pPr algn="ctr"/>
            <a:r>
              <a:rPr kumimoji="1" lang="ja-JP" altLang="en-US" b="1" dirty="0" smtClean="0">
                <a:solidFill>
                  <a:srgbClr val="C00000"/>
                </a:solidFill>
              </a:rPr>
              <a:t>「人」係り受けからみる個人の強み</a:t>
            </a:r>
            <a:endParaRPr kumimoji="1" lang="ja-JP" altLang="en-US" b="1" dirty="0">
              <a:solidFill>
                <a:srgbClr val="C00000"/>
              </a:solidFill>
            </a:endParaRPr>
          </a:p>
        </p:txBody>
      </p:sp>
      <p:graphicFrame>
        <p:nvGraphicFramePr>
          <p:cNvPr id="6" name="コンテンツ プレースホルダー 5"/>
          <p:cNvGraphicFramePr>
            <a:graphicFrameLocks noGrp="1"/>
          </p:cNvGraphicFramePr>
          <p:nvPr>
            <p:ph idx="1"/>
            <p:extLst>
              <p:ext uri="{D42A27DB-BD31-4B8C-83A1-F6EECF244321}">
                <p14:modId xmlns:p14="http://schemas.microsoft.com/office/powerpoint/2010/main" val="1185279023"/>
              </p:ext>
            </p:extLst>
          </p:nvPr>
        </p:nvGraphicFramePr>
        <p:xfrm>
          <a:off x="1078172" y="826786"/>
          <a:ext cx="7260610" cy="5909351"/>
        </p:xfrm>
        <a:graphic>
          <a:graphicData uri="http://schemas.openxmlformats.org/drawingml/2006/table">
            <a:tbl>
              <a:tblPr/>
              <a:tblGrid>
                <a:gridCol w="1579501">
                  <a:extLst>
                    <a:ext uri="{9D8B030D-6E8A-4147-A177-3AD203B41FA5}">
                      <a16:colId xmlns="" xmlns:a16="http://schemas.microsoft.com/office/drawing/2014/main" val="1137192662"/>
                    </a:ext>
                  </a:extLst>
                </a:gridCol>
                <a:gridCol w="1204643">
                  <a:extLst>
                    <a:ext uri="{9D8B030D-6E8A-4147-A177-3AD203B41FA5}">
                      <a16:colId xmlns="" xmlns:a16="http://schemas.microsoft.com/office/drawing/2014/main" val="4171383700"/>
                    </a:ext>
                  </a:extLst>
                </a:gridCol>
                <a:gridCol w="4476466">
                  <a:extLst>
                    <a:ext uri="{9D8B030D-6E8A-4147-A177-3AD203B41FA5}">
                      <a16:colId xmlns="" xmlns:a16="http://schemas.microsoft.com/office/drawing/2014/main" val="1875289889"/>
                    </a:ext>
                  </a:extLst>
                </a:gridCol>
              </a:tblGrid>
              <a:tr h="160065">
                <a:tc>
                  <a:txBody>
                    <a:bodyPr/>
                    <a:lstStyle/>
                    <a:p>
                      <a:pPr algn="ctr" fontAlgn="ctr"/>
                      <a:r>
                        <a:rPr lang="ja-JP" altLang="en-US" sz="700" b="0" i="0" u="none" strike="noStrike">
                          <a:solidFill>
                            <a:srgbClr val="000000"/>
                          </a:solidFill>
                          <a:effectLst/>
                          <a:latin typeface="游ゴシック" panose="020B0400000000000000" pitchFamily="50" charset="-128"/>
                          <a:ea typeface="游ゴシック" panose="020B0400000000000000" pitchFamily="50" charset="-128"/>
                        </a:rPr>
                        <a:t>係り受け</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ja-JP" altLang="en-US" sz="700" b="0" i="0" u="none" strike="noStrike">
                          <a:solidFill>
                            <a:srgbClr val="000000"/>
                          </a:solidFill>
                          <a:effectLst/>
                          <a:latin typeface="游ゴシック" panose="020B0400000000000000" pitchFamily="50" charset="-128"/>
                          <a:ea typeface="游ゴシック" panose="020B0400000000000000" pitchFamily="50" charset="-128"/>
                        </a:rPr>
                        <a:t>個人の強み</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ja-JP" altLang="en-US" sz="700" b="0" i="0" u="none" strike="noStrike">
                          <a:solidFill>
                            <a:srgbClr val="000000"/>
                          </a:solidFill>
                          <a:effectLst/>
                          <a:latin typeface="游ゴシック" panose="020B0400000000000000" pitchFamily="50" charset="-128"/>
                          <a:ea typeface="游ゴシック" panose="020B0400000000000000" pitchFamily="50" charset="-128"/>
                        </a:rPr>
                        <a:t>ヴァリエーション例</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323988877"/>
                  </a:ext>
                </a:extLst>
              </a:tr>
              <a:tr h="634945">
                <a:tc>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人</a:t>
                      </a:r>
                      <a:r>
                        <a:rPr lang="ja-JP" altLang="en-US" sz="1000" b="0" i="0" u="none" strike="noStrike" dirty="0" err="1">
                          <a:solidFill>
                            <a:srgbClr val="000000"/>
                          </a:solidFill>
                          <a:effectLst/>
                          <a:latin typeface="游ゴシック" panose="020B0400000000000000" pitchFamily="50" charset="-128"/>
                          <a:ea typeface="游ゴシック" panose="020B0400000000000000" pitchFamily="50" charset="-128"/>
                        </a:rPr>
                        <a:t>ー</a:t>
                      </a: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大変</a:t>
                      </a:r>
                      <a:b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人－いる＋ない</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人に対する役割がある</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・この人はこういうことができる、この人はよく分かっているというようなことが分かってないと、大変なことになる．</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(ID6)</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・自分のためになってきちゃったんですよ．本当に．人のためなんて最初から思っていなかったですけど．</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(ID11)</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833594625"/>
                  </a:ext>
                </a:extLst>
              </a:tr>
              <a:tr h="508846">
                <a:tc>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人</a:t>
                      </a:r>
                      <a:r>
                        <a:rPr lang="ja-JP" altLang="en-US" sz="1000" b="0" i="0" u="none" strike="noStrike" dirty="0" err="1">
                          <a:solidFill>
                            <a:srgbClr val="000000"/>
                          </a:solidFill>
                          <a:effectLst/>
                          <a:latin typeface="游ゴシック" panose="020B0400000000000000" pitchFamily="50" charset="-128"/>
                          <a:ea typeface="游ゴシック" panose="020B0400000000000000" pitchFamily="50" charset="-128"/>
                        </a:rPr>
                        <a:t>ー</a:t>
                      </a: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困る</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同じ病気の人に対する役割がある</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・人が、認知症の人が困ってること、というようなことは、われわれは常にやっぱり考えないと．</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(ID6)</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・認知症に関しても本当に困ってる人がいたら、何とかわれわれでできるし・・・．</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(ID6)</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323231321"/>
                  </a:ext>
                </a:extLst>
              </a:tr>
              <a:tr h="382746">
                <a:tc>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人－言う＋ない</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自分らしさの明確化</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・自分が、自分らしさってていうのをやっぱり･･･この人はダメとか、そういうことを言ってるんじゃないと思うんですよね．（</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ID4)</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554592128"/>
                  </a:ext>
                </a:extLst>
              </a:tr>
              <a:tr h="634945">
                <a:tc>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人</a:t>
                      </a:r>
                      <a:r>
                        <a:rPr lang="ja-JP" altLang="en-US" sz="1000" b="0" i="0" u="none" strike="noStrike" dirty="0" err="1">
                          <a:solidFill>
                            <a:srgbClr val="000000"/>
                          </a:solidFill>
                          <a:effectLst/>
                          <a:latin typeface="游ゴシック" panose="020B0400000000000000" pitchFamily="50" charset="-128"/>
                          <a:ea typeface="游ゴシック" panose="020B0400000000000000" pitchFamily="50" charset="-128"/>
                        </a:rPr>
                        <a:t>ー</a:t>
                      </a: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聞く</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人の意見をききいれられる</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・人と、それぶつけて意見を聞いてみるという．</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・今まで話したことのない人が周りにいる．そういう人たちとも仲間同士になっていろんな話を聞いて．自分も少しステップアップしたりとか、楽しい思いをいたりとか．</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774493"/>
                  </a:ext>
                </a:extLst>
              </a:tr>
              <a:tr h="761045">
                <a:tc>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人</a:t>
                      </a:r>
                      <a:r>
                        <a:rPr lang="ja-JP" altLang="en-US" sz="1000" b="0" i="0" u="none" strike="noStrike" dirty="0" err="1">
                          <a:solidFill>
                            <a:srgbClr val="000000"/>
                          </a:solidFill>
                          <a:effectLst/>
                          <a:latin typeface="游ゴシック" panose="020B0400000000000000" pitchFamily="50" charset="-128"/>
                          <a:ea typeface="游ゴシック" panose="020B0400000000000000" pitchFamily="50" charset="-128"/>
                        </a:rPr>
                        <a:t>ー</a:t>
                      </a: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見る＋ない</a:t>
                      </a:r>
                      <a:b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人－言う</a:t>
                      </a:r>
                      <a:b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人－いる</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認識を変える</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・そういう人ばっかり見てんじゃなくて、もっといい例があるということを自分で調べたり･･･．</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(ID12)</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・人の言ったことをうのみにしない、自分で考える．</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(ID12</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a:t>
                      </a:r>
                      <a:b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・世の中いろんな人がいますから．そんなの気にしない．わたしは堂々と生きたいの．</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(ID9)</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234621859"/>
                  </a:ext>
                </a:extLst>
              </a:tr>
              <a:tr h="256647">
                <a:tc>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人－やる</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自己の成長</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・人と接しながら物事をやっていくことが、自分の成長にもなる．</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558907353"/>
                  </a:ext>
                </a:extLst>
              </a:tr>
              <a:tr h="256647">
                <a:tc rowSpan="2">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人</a:t>
                      </a:r>
                      <a:r>
                        <a:rPr lang="ja-JP" altLang="en-US" sz="1000" b="0" i="0" u="none" strike="noStrike" dirty="0" err="1">
                          <a:solidFill>
                            <a:srgbClr val="000000"/>
                          </a:solidFill>
                          <a:effectLst/>
                          <a:latin typeface="游ゴシック" panose="020B0400000000000000" pitchFamily="50" charset="-128"/>
                          <a:ea typeface="游ゴシック" panose="020B0400000000000000" pitchFamily="50" charset="-128"/>
                        </a:rPr>
                        <a:t>ー</a:t>
                      </a: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話す</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役割を通して自己効力感が得られる</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・人と話すのも大切．やれば喜んでもらえる対象があるというのは、精神的にもリラックスできる．</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46402186"/>
                  </a:ext>
                </a:extLst>
              </a:tr>
              <a:tr h="761045">
                <a:tc vMerge="1">
                  <a:txBody>
                    <a:bodyPr/>
                    <a:lstStyle/>
                    <a:p>
                      <a:endParaRPr kumimoji="1" lang="ja-JP" altLang="en-US"/>
                    </a:p>
                  </a:txBody>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人に話すことで得られる効果の実感</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・人に話すたびに肩の荷が下りたではないですけど、ものすごく楽になりました．</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(ID9)</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人に話すっていうことは、ものを整理しなきゃ言葉にならない．どうやって伝えたらいいかっていうことは、自分の心を整理しないととても言えない．自分の心が整理できてくると、だんだん落ち着いてくる．</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(ID11)</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113430071"/>
                  </a:ext>
                </a:extLst>
              </a:tr>
              <a:tr h="634945">
                <a:tc>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人－言う</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忘れへの対処方法</a:t>
                      </a:r>
                      <a:r>
                        <a:rPr lang="ja-JP" altLang="en-US" sz="900" b="1" i="0" u="none" strike="noStrike" dirty="0" smtClean="0">
                          <a:solidFill>
                            <a:srgbClr val="000000"/>
                          </a:solidFill>
                          <a:effectLst/>
                          <a:latin typeface="游ゴシック" panose="020B0400000000000000" pitchFamily="50" charset="-128"/>
                          <a:ea typeface="游ゴシック" panose="020B0400000000000000" pitchFamily="50" charset="-128"/>
                        </a:rPr>
                        <a:t>の</a:t>
                      </a:r>
                      <a:endParaRPr lang="en-US" altLang="ja-JP" sz="900" b="1"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900" b="1" i="0" u="none" strike="noStrike" dirty="0" smtClean="0">
                          <a:solidFill>
                            <a:srgbClr val="000000"/>
                          </a:solidFill>
                          <a:effectLst/>
                          <a:latin typeface="游ゴシック" panose="020B0400000000000000" pitchFamily="50" charset="-128"/>
                          <a:ea typeface="游ゴシック" panose="020B0400000000000000" pitchFamily="50" charset="-128"/>
                        </a:rPr>
                        <a:t>獲得</a:t>
                      </a:r>
                      <a:endPar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・メモ</a:t>
                      </a:r>
                      <a:r>
                        <a:rPr lang="ja-JP" altLang="en-US" sz="800" b="0" i="0" u="none" strike="noStrike" dirty="0" err="1">
                          <a:solidFill>
                            <a:srgbClr val="000000"/>
                          </a:solidFill>
                          <a:effectLst/>
                          <a:latin typeface="游ゴシック" panose="020B0400000000000000" pitchFamily="50" charset="-128"/>
                          <a:ea typeface="游ゴシック" panose="020B0400000000000000" pitchFamily="50" charset="-128"/>
                        </a:rPr>
                        <a:t>るって</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ことでしたね．人から言われたことを･･･．</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・ある人が、「毎日何を食べたか付けとん</a:t>
                      </a:r>
                      <a:r>
                        <a:rPr lang="ja-JP" altLang="en-US" sz="800" b="0" i="0" u="none" strike="noStrike" dirty="0" err="1">
                          <a:solidFill>
                            <a:srgbClr val="000000"/>
                          </a:solidFill>
                          <a:effectLst/>
                          <a:latin typeface="游ゴシック" panose="020B0400000000000000" pitchFamily="50" charset="-128"/>
                          <a:ea typeface="游ゴシック" panose="020B0400000000000000" pitchFamily="50" charset="-128"/>
                        </a:rPr>
                        <a:t>ねん</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800" b="0" i="0" u="none" strike="noStrike" dirty="0" err="1">
                          <a:solidFill>
                            <a:srgbClr val="000000"/>
                          </a:solidFill>
                          <a:effectLst/>
                          <a:latin typeface="游ゴシック" panose="020B0400000000000000" pitchFamily="50" charset="-128"/>
                          <a:ea typeface="游ゴシック" panose="020B0400000000000000" pitchFamily="50" charset="-128"/>
                        </a:rPr>
                        <a:t>て</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言うたん．あーそれも良いことやなと思って私もまねしようと思って．</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(ID10)</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58601936"/>
                  </a:ext>
                </a:extLst>
              </a:tr>
              <a:tr h="382746">
                <a:tc rowSpan="3">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人－思う</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思考の切り替え</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・（物忘れでポンポン言われることに対して）あの人は、また心配して一生懸命言っているんだわとか思っていればね、そんなに腹も立たない．</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(ID8)</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29362703"/>
                  </a:ext>
                </a:extLst>
              </a:tr>
              <a:tr h="256647">
                <a:tc vMerge="1">
                  <a:txBody>
                    <a:bodyPr/>
                    <a:lstStyle/>
                    <a:p>
                      <a:endParaRPr kumimoji="1" lang="ja-JP" altLang="en-US"/>
                    </a:p>
                  </a:txBody>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希望がある</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・同じ病気の人と話がしたいってすごく思ったんですね．</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(ID9)</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4025655892"/>
                  </a:ext>
                </a:extLst>
              </a:tr>
              <a:tr h="256647">
                <a:tc vMerge="1">
                  <a:txBody>
                    <a:bodyPr/>
                    <a:lstStyle/>
                    <a:p>
                      <a:endParaRPr kumimoji="1" lang="ja-JP" altLang="en-US"/>
                    </a:p>
                  </a:txBody>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信念がある</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・カミングアウトできたならば、その人は第一歩が始まれると思ってるんです．</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(ID11)</a:t>
                      </a:r>
                    </a:p>
                  </a:txBody>
                  <a:tcPr marL="3762" marR="3762" marT="37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800085707"/>
                  </a:ext>
                </a:extLst>
              </a:tr>
            </a:tbl>
          </a:graphicData>
        </a:graphic>
      </p:graphicFrame>
    </p:spTree>
    <p:extLst>
      <p:ext uri="{BB962C8B-B14F-4D97-AF65-F5344CB8AC3E}">
        <p14:creationId xmlns:p14="http://schemas.microsoft.com/office/powerpoint/2010/main" val="23403410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75188"/>
            <a:ext cx="9144000" cy="651598"/>
          </a:xfrm>
        </p:spPr>
        <p:txBody>
          <a:bodyPr>
            <a:normAutofit fontScale="90000"/>
          </a:bodyPr>
          <a:lstStyle/>
          <a:p>
            <a:pPr algn="ctr"/>
            <a:r>
              <a:rPr kumimoji="1" lang="ja-JP" altLang="en-US" b="1" dirty="0" smtClean="0">
                <a:solidFill>
                  <a:srgbClr val="C00000"/>
                </a:solidFill>
              </a:rPr>
              <a:t>「人」の係り受けからみる環境の強み</a:t>
            </a:r>
            <a:endParaRPr kumimoji="1" lang="ja-JP" altLang="en-US" b="1" dirty="0">
              <a:solidFill>
                <a:srgbClr val="C00000"/>
              </a:solidFill>
            </a:endParaRPr>
          </a:p>
        </p:txBody>
      </p:sp>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217805504"/>
              </p:ext>
            </p:extLst>
          </p:nvPr>
        </p:nvGraphicFramePr>
        <p:xfrm>
          <a:off x="989463" y="955343"/>
          <a:ext cx="7513092" cy="5724420"/>
        </p:xfrm>
        <a:graphic>
          <a:graphicData uri="http://schemas.openxmlformats.org/drawingml/2006/table">
            <a:tbl>
              <a:tblPr/>
              <a:tblGrid>
                <a:gridCol w="1634426">
                  <a:extLst>
                    <a:ext uri="{9D8B030D-6E8A-4147-A177-3AD203B41FA5}">
                      <a16:colId xmlns="" xmlns:a16="http://schemas.microsoft.com/office/drawing/2014/main" val="1359668919"/>
                    </a:ext>
                  </a:extLst>
                </a:gridCol>
                <a:gridCol w="1392827">
                  <a:extLst>
                    <a:ext uri="{9D8B030D-6E8A-4147-A177-3AD203B41FA5}">
                      <a16:colId xmlns="" xmlns:a16="http://schemas.microsoft.com/office/drawing/2014/main" val="3090781210"/>
                    </a:ext>
                  </a:extLst>
                </a:gridCol>
                <a:gridCol w="4485839">
                  <a:extLst>
                    <a:ext uri="{9D8B030D-6E8A-4147-A177-3AD203B41FA5}">
                      <a16:colId xmlns="" xmlns:a16="http://schemas.microsoft.com/office/drawing/2014/main" val="2069375621"/>
                    </a:ext>
                  </a:extLst>
                </a:gridCol>
              </a:tblGrid>
              <a:tr h="145082">
                <a:tc>
                  <a:txBody>
                    <a:bodyPr/>
                    <a:lstStyle/>
                    <a:p>
                      <a:pPr algn="ctr" fontAlgn="ctr"/>
                      <a:r>
                        <a:rPr lang="ja-JP" altLang="en-US" sz="500" b="0" i="0" u="none" strike="noStrike">
                          <a:solidFill>
                            <a:srgbClr val="000000"/>
                          </a:solidFill>
                          <a:effectLst/>
                          <a:latin typeface="游ゴシック" panose="020B0400000000000000" pitchFamily="50" charset="-128"/>
                          <a:ea typeface="游ゴシック" panose="020B0400000000000000" pitchFamily="50" charset="-128"/>
                        </a:rPr>
                        <a:t>係り受け</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ctr"/>
                      <a:r>
                        <a:rPr lang="ja-JP" altLang="en-US" sz="500" b="0" i="0" u="none" strike="noStrike">
                          <a:solidFill>
                            <a:srgbClr val="000000"/>
                          </a:solidFill>
                          <a:effectLst/>
                          <a:latin typeface="游ゴシック" panose="020B0400000000000000" pitchFamily="50" charset="-128"/>
                          <a:ea typeface="游ゴシック" panose="020B0400000000000000" pitchFamily="50" charset="-128"/>
                        </a:rPr>
                        <a:t>環境面の強み</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l" fontAlgn="ctr"/>
                      <a:r>
                        <a:rPr lang="ja-JP" altLang="en-US" sz="500" b="0" i="0" u="none" strike="noStrike">
                          <a:solidFill>
                            <a:srgbClr val="000000"/>
                          </a:solidFill>
                          <a:effectLst/>
                          <a:latin typeface="游ゴシック" panose="020B0400000000000000" pitchFamily="50" charset="-128"/>
                          <a:ea typeface="游ゴシック" panose="020B0400000000000000" pitchFamily="50" charset="-128"/>
                        </a:rPr>
                        <a:t>ヴァリエーション例</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 xmlns:a16="http://schemas.microsoft.com/office/drawing/2014/main" val="546318436"/>
                  </a:ext>
                </a:extLst>
              </a:tr>
              <a:tr h="323210">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友人－いる</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人－多い</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孤独ではない</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・友人がずいぶんいる．</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(ID4</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a:t>
                      </a:r>
                      <a:b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・同級生が</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たくさんいる．商売をやっている人が多いんで、孤独ではない環境が周りにある．</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809334258"/>
                  </a:ext>
                </a:extLst>
              </a:tr>
              <a:tr h="961568">
                <a:tc rowSpan="2">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人－会う</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人－いる＋ない</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人－紹介</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人－やる</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人－いる</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社協の人，サポートセンターの人，支援者，友人がいる</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・人に会う</a:t>
                      </a:r>
                      <a:r>
                        <a:rPr lang="ja-JP" altLang="en-US" sz="800" b="0" i="0" u="none" strike="noStrike" dirty="0" err="1">
                          <a:solidFill>
                            <a:srgbClr val="000000"/>
                          </a:solidFill>
                          <a:effectLst/>
                          <a:latin typeface="游ゴシック" panose="020B0400000000000000" pitchFamily="50" charset="-128"/>
                          <a:ea typeface="游ゴシック" panose="020B0400000000000000" pitchFamily="50" charset="-128"/>
                        </a:rPr>
                        <a:t>んも</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嫌だったけど、社協の人に紹介してもろうて、ここに来て明るくなったぐらいですもん</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.(ID5)</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2</a:t>
                      </a:r>
                      <a:r>
                        <a:rPr lang="ja-JP" altLang="en-US" sz="800" b="0" i="0" u="none" strike="noStrike" dirty="0" err="1">
                          <a:solidFill>
                            <a:srgbClr val="000000"/>
                          </a:solidFill>
                          <a:effectLst/>
                          <a:latin typeface="游ゴシック" panose="020B0400000000000000" pitchFamily="50" charset="-128"/>
                          <a:ea typeface="游ゴシック" panose="020B0400000000000000" pitchFamily="50" charset="-128"/>
                        </a:rPr>
                        <a:t>、</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3</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人の人と会うようになりましたね．</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(ID5)</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・その人がいなかったら、そんなことはしてなかったでしょうね．</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(ID11)</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・区役所の人が社協の人を紹介してくれた．</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(ID5)</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・区役所の担当の人が生活保護の手続きを全部やってくれた．</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(ID5)</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・一緒に来てくれる人がいるんです．</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(ID2</a:t>
                      </a:r>
                      <a:r>
                        <a:rPr lang="en-US" altLang="ja-JP" sz="800" b="0" i="0" u="none" strike="noStrike" dirty="0" smtClean="0">
                          <a:solidFill>
                            <a:srgbClr val="000000"/>
                          </a:solidFill>
                          <a:effectLst/>
                          <a:latin typeface="游ゴシック" panose="020B0400000000000000" pitchFamily="50" charset="-128"/>
                          <a:ea typeface="游ゴシック" panose="020B0400000000000000" pitchFamily="50" charset="-128"/>
                        </a:rPr>
                        <a:t>)</a:t>
                      </a: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060186301"/>
                  </a:ext>
                </a:extLst>
              </a:tr>
              <a:tr h="216816">
                <a:tc vMerge="1">
                  <a:txBody>
                    <a:bodyPr/>
                    <a:lstStyle/>
                    <a:p>
                      <a:endParaRPr kumimoji="1" lang="ja-JP" altLang="en-US"/>
                    </a:p>
                  </a:txBody>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現実からの</a:t>
                      </a:r>
                      <a:r>
                        <a:rPr lang="ja-JP" altLang="en-US" sz="900" b="1" i="0" u="none" strike="noStrike" dirty="0" smtClean="0">
                          <a:solidFill>
                            <a:srgbClr val="000000"/>
                          </a:solidFill>
                          <a:effectLst/>
                          <a:latin typeface="游ゴシック" panose="020B0400000000000000" pitchFamily="50" charset="-128"/>
                          <a:ea typeface="游ゴシック" panose="020B0400000000000000" pitchFamily="50" charset="-128"/>
                        </a:rPr>
                        <a:t>フィード</a:t>
                      </a:r>
                      <a:endParaRPr lang="en-US" altLang="ja-JP" sz="900" b="1"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900" b="1" i="0" u="none" strike="noStrike" dirty="0" smtClean="0">
                          <a:solidFill>
                            <a:srgbClr val="000000"/>
                          </a:solidFill>
                          <a:effectLst/>
                          <a:latin typeface="游ゴシック" panose="020B0400000000000000" pitchFamily="50" charset="-128"/>
                          <a:ea typeface="游ゴシック" panose="020B0400000000000000" pitchFamily="50" charset="-128"/>
                        </a:rPr>
                        <a:t>バック</a:t>
                      </a:r>
                      <a:endPar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・人に会って話して、整理した中で出てきた言葉･･･現実は現実、これから先のことの現実．</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(ID11)</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50433003"/>
                  </a:ext>
                </a:extLst>
              </a:tr>
              <a:tr h="323210">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友人</a:t>
                      </a:r>
                      <a:r>
                        <a:rPr lang="ja-JP" altLang="en-US" sz="900" b="0" i="0" u="none" strike="noStrike" dirty="0" err="1">
                          <a:solidFill>
                            <a:srgbClr val="000000"/>
                          </a:solidFill>
                          <a:effectLst/>
                          <a:latin typeface="游ゴシック" panose="020B0400000000000000" pitchFamily="50" charset="-128"/>
                          <a:ea typeface="游ゴシック" panose="020B0400000000000000" pitchFamily="50" charset="-128"/>
                        </a:rPr>
                        <a:t>ー</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話</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人－言う</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友人・人による指摘</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・友人に話をしたら、おかしいから専門の人に行けと言われた．</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(ID4)</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・僕を使ってくれてた人に言われました．</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(ID5)</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33187403"/>
                  </a:ext>
                </a:extLst>
              </a:tr>
              <a:tr h="588386">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人－話</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人</a:t>
                      </a:r>
                      <a:r>
                        <a:rPr lang="ja-JP" altLang="en-US" sz="900" b="0" i="0" u="none" strike="noStrike" dirty="0" err="1">
                          <a:solidFill>
                            <a:srgbClr val="000000"/>
                          </a:solidFill>
                          <a:effectLst/>
                          <a:latin typeface="游ゴシック" panose="020B0400000000000000" pitchFamily="50" charset="-128"/>
                          <a:ea typeface="游ゴシック" panose="020B0400000000000000" pitchFamily="50" charset="-128"/>
                        </a:rPr>
                        <a:t>ー</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聞く</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共感できる場がある</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・人と話をして、仲間と話をして、同じものを共有できるってことは、とても心地いいことだと思っています．</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(ID11)</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・他の人も聞くから、やっぱり、うん、「同じだねー」なんていう話は．</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(ID9)</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096" marR="3096" marT="30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683664287"/>
                  </a:ext>
                </a:extLst>
              </a:tr>
              <a:tr h="642388">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人</a:t>
                      </a:r>
                      <a:r>
                        <a:rPr lang="ja-JP" altLang="en-US" sz="900" b="0" i="0" u="none" strike="noStrike" dirty="0" err="1">
                          <a:solidFill>
                            <a:srgbClr val="000000"/>
                          </a:solidFill>
                          <a:effectLst/>
                          <a:latin typeface="游ゴシック" panose="020B0400000000000000" pitchFamily="50" charset="-128"/>
                          <a:ea typeface="游ゴシック" panose="020B0400000000000000" pitchFamily="50" charset="-128"/>
                        </a:rPr>
                        <a:t>ー</a:t>
                      </a: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話す</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話す場がある</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・人と話すことと、動物に接することはリラックスできる．</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・人と話す、笑うとか、いわゆる普通の</a:t>
                      </a:r>
                      <a:r>
                        <a:rPr lang="ja-JP" altLang="en-US" sz="800" b="0" i="0" u="none" strike="noStrike" dirty="0" err="1">
                          <a:solidFill>
                            <a:srgbClr val="000000"/>
                          </a:solidFill>
                          <a:effectLst/>
                          <a:latin typeface="游ゴシック" panose="020B0400000000000000" pitchFamily="50" charset="-128"/>
                          <a:ea typeface="游ゴシック" panose="020B0400000000000000" pitchFamily="50" charset="-128"/>
                        </a:rPr>
                        <a:t>ね</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、日常生活に近いところでコミュニケーションをとれる･･･．</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・人と話さないと駄目．人と話す場をどう作るかといくことも大切．</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650813622"/>
                  </a:ext>
                </a:extLst>
              </a:tr>
              <a:tr h="429602">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人たち－いる</a:t>
                      </a:r>
                      <a:b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人－多い</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話す人がいる</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・体操を毎日する人がいる．いろんな人たちがいて、話をしながら･･･．</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(ID4)</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・地元にずっといる人が多い．話をするだけでも楽しい．</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832281975"/>
                  </a:ext>
                </a:extLst>
              </a:tr>
              <a:tr h="642388">
                <a:tc>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人－思う</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他者を見て気づく</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・お話できる人がいるってことは、すてきなことやと思う．</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(ID6)</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・生きていくのが大変になってきている人だと思ったりすることもあるが、それぞれ頑張ってやってはることをいつも思う．</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(ID6)</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・こういう人も頑張ってはるわと思ったり･･･．</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(ID6)</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752751115"/>
                  </a:ext>
                </a:extLst>
              </a:tr>
              <a:tr h="748782">
                <a:tc rowSpan="2">
                  <a:txBody>
                    <a:bodyPr/>
                    <a:lstStyle/>
                    <a:p>
                      <a:pPr algn="ctr" fontAlgn="ctr"/>
                      <a:r>
                        <a:rPr lang="ja-JP" altLang="en-US" sz="900" b="0" i="0" u="none" strike="noStrike" dirty="0">
                          <a:solidFill>
                            <a:srgbClr val="000000"/>
                          </a:solidFill>
                          <a:effectLst/>
                          <a:latin typeface="游ゴシック" panose="020B0400000000000000" pitchFamily="50" charset="-128"/>
                          <a:ea typeface="游ゴシック" panose="020B0400000000000000" pitchFamily="50" charset="-128"/>
                        </a:rPr>
                        <a:t>人－いる</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社会交流の広がり</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・いろんな人がいますから、そういう中にいるとすごくいいですね．</a:t>
                      </a:r>
                      <a:r>
                        <a:rPr lang="en-US" altLang="ja-JP" sz="800" b="0" i="0" u="none" strike="noStrike">
                          <a:solidFill>
                            <a:srgbClr val="000000"/>
                          </a:solidFill>
                          <a:effectLst/>
                          <a:latin typeface="游ゴシック" panose="020B0400000000000000" pitchFamily="50" charset="-128"/>
                          <a:ea typeface="游ゴシック" panose="020B0400000000000000" pitchFamily="50" charset="-128"/>
                        </a:rPr>
                        <a:t>(ID4)</a:t>
                      </a:r>
                      <a:br>
                        <a:rPr lang="en-US" altLang="ja-JP" sz="8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・本音で言っていることを本気で聞いてくれる人が</a:t>
                      </a:r>
                      <a:r>
                        <a:rPr lang="en-US" altLang="ja-JP" sz="800" b="0" i="0" u="none" strike="noStrike">
                          <a:solidFill>
                            <a:srgbClr val="000000"/>
                          </a:solidFill>
                          <a:effectLst/>
                          <a:latin typeface="游ゴシック" panose="020B0400000000000000" pitchFamily="50" charset="-128"/>
                          <a:ea typeface="游ゴシック" panose="020B0400000000000000" pitchFamily="50" charset="-128"/>
                        </a:rPr>
                        <a:t>1</a:t>
                      </a: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人でもいる･･･、</a:t>
                      </a:r>
                      <a:b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本音で分かち合える人がいる、「一緒に頑張ろう」って言ってもらえ</a:t>
                      </a:r>
                      <a:b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a:solidFill>
                            <a:srgbClr val="000000"/>
                          </a:solidFill>
                          <a:effectLst/>
                          <a:latin typeface="游ゴシック" panose="020B0400000000000000" pitchFamily="50" charset="-128"/>
                          <a:ea typeface="游ゴシック" panose="020B0400000000000000" pitchFamily="50" charset="-128"/>
                        </a:rPr>
                        <a:t>　る人が見つかれば、その人は強くなれると思う．</a:t>
                      </a:r>
                      <a:r>
                        <a:rPr lang="en-US" altLang="ja-JP" sz="800" b="0" i="0" u="none" strike="noStrike">
                          <a:solidFill>
                            <a:srgbClr val="000000"/>
                          </a:solidFill>
                          <a:effectLst/>
                          <a:latin typeface="游ゴシック" panose="020B0400000000000000" pitchFamily="50" charset="-128"/>
                          <a:ea typeface="游ゴシック" panose="020B0400000000000000" pitchFamily="50" charset="-128"/>
                        </a:rPr>
                        <a:t>(ID11)</a:t>
                      </a: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531304775"/>
                  </a:ext>
                </a:extLst>
              </a:tr>
              <a:tr h="642388">
                <a:tc vMerge="1">
                  <a:txBody>
                    <a:bodyPr/>
                    <a:lstStyle/>
                    <a:p>
                      <a:endParaRPr kumimoji="1" lang="ja-JP" altLang="en-US"/>
                    </a:p>
                  </a:txBody>
                  <a:tcPr/>
                </a:tc>
                <a:tc>
                  <a:txBody>
                    <a:bodyPr/>
                    <a:lstStyle/>
                    <a:p>
                      <a:pPr algn="ctr" fontAlgn="ctr"/>
                      <a:r>
                        <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rPr>
                        <a:t>認識を切り替える場</a:t>
                      </a:r>
                      <a:r>
                        <a:rPr lang="ja-JP" altLang="en-US" sz="900" b="1" i="0" u="none" strike="noStrike" dirty="0" smtClean="0">
                          <a:solidFill>
                            <a:srgbClr val="000000"/>
                          </a:solidFill>
                          <a:effectLst/>
                          <a:latin typeface="游ゴシック" panose="020B0400000000000000" pitchFamily="50" charset="-128"/>
                          <a:ea typeface="游ゴシック" panose="020B0400000000000000" pitchFamily="50" charset="-128"/>
                        </a:rPr>
                        <a:t>が</a:t>
                      </a:r>
                      <a:endParaRPr lang="en-US" altLang="ja-JP" sz="900" b="1" i="0" u="none" strike="noStrike" dirty="0" smtClean="0">
                        <a:solidFill>
                          <a:srgbClr val="000000"/>
                        </a:solidFill>
                        <a:effectLst/>
                        <a:latin typeface="游ゴシック" panose="020B0400000000000000" pitchFamily="50" charset="-128"/>
                        <a:ea typeface="游ゴシック" panose="020B0400000000000000" pitchFamily="50" charset="-128"/>
                      </a:endParaRPr>
                    </a:p>
                    <a:p>
                      <a:pPr algn="ctr" fontAlgn="ctr"/>
                      <a:r>
                        <a:rPr lang="ja-JP" altLang="en-US" sz="900" b="1" i="0" u="none" strike="noStrike" dirty="0" smtClean="0">
                          <a:solidFill>
                            <a:srgbClr val="000000"/>
                          </a:solidFill>
                          <a:effectLst/>
                          <a:latin typeface="游ゴシック" panose="020B0400000000000000" pitchFamily="50" charset="-128"/>
                          <a:ea typeface="游ゴシック" panose="020B0400000000000000" pitchFamily="50" charset="-128"/>
                        </a:rPr>
                        <a:t>ある</a:t>
                      </a:r>
                      <a:endParaRPr lang="ja-JP" altLang="en-US" sz="900" b="1"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096" marR="3096" marT="309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・家族会に出て自分の症状を話すと言って</a:t>
                      </a:r>
                      <a:r>
                        <a:rPr lang="ja-JP" altLang="en-US" sz="800" b="0" i="0" u="none" strike="noStrike" dirty="0" err="1">
                          <a:solidFill>
                            <a:srgbClr val="000000"/>
                          </a:solidFill>
                          <a:effectLst/>
                          <a:latin typeface="游ゴシック" panose="020B0400000000000000" pitchFamily="50" charset="-128"/>
                          <a:ea typeface="游ゴシック" panose="020B0400000000000000" pitchFamily="50" charset="-128"/>
                        </a:rPr>
                        <a:t>らしている方が</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「そういう人（認知症）が</a:t>
                      </a:r>
                      <a:r>
                        <a:rPr lang="ja-JP" altLang="en-US" sz="800" b="0" i="0" u="none" strike="noStrike" dirty="0" err="1">
                          <a:solidFill>
                            <a:srgbClr val="000000"/>
                          </a:solidFill>
                          <a:effectLst/>
                          <a:latin typeface="游ゴシック" panose="020B0400000000000000" pitchFamily="50" charset="-128"/>
                          <a:ea typeface="游ゴシック" panose="020B0400000000000000" pitchFamily="50" charset="-128"/>
                        </a:rPr>
                        <a:t>いるんだってと</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いうことを知ってもらうだけでいいんです」とおっしゃった．それはほんとに、あの－、私を変えましたね．その言葉は．</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(ID9)</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3096" marR="3096" marT="3096"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45262202"/>
                  </a:ext>
                </a:extLst>
              </a:tr>
            </a:tbl>
          </a:graphicData>
        </a:graphic>
      </p:graphicFrame>
    </p:spTree>
    <p:extLst>
      <p:ext uri="{BB962C8B-B14F-4D97-AF65-F5344CB8AC3E}">
        <p14:creationId xmlns:p14="http://schemas.microsoft.com/office/powerpoint/2010/main" val="37822310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コンテンツ プレースホルダー 3"/>
          <p:cNvPicPr>
            <a:picLocks noGrp="1" noChangeAspect="1"/>
          </p:cNvPicPr>
          <p:nvPr>
            <p:ph idx="1"/>
          </p:nvPr>
        </p:nvPicPr>
        <p:blipFill>
          <a:blip r:embed="rId3"/>
          <a:stretch>
            <a:fillRect/>
          </a:stretch>
        </p:blipFill>
        <p:spPr>
          <a:xfrm>
            <a:off x="821409" y="1471742"/>
            <a:ext cx="7508929" cy="4351338"/>
          </a:xfrm>
          <a:prstGeom prst="rect">
            <a:avLst/>
          </a:prstGeom>
        </p:spPr>
      </p:pic>
      <p:sp>
        <p:nvSpPr>
          <p:cNvPr id="5" name="タイトル 1"/>
          <p:cNvSpPr>
            <a:spLocks noGrp="1"/>
          </p:cNvSpPr>
          <p:nvPr>
            <p:ph type="title"/>
          </p:nvPr>
        </p:nvSpPr>
        <p:spPr>
          <a:xfrm>
            <a:off x="415637" y="303133"/>
            <a:ext cx="8262930" cy="944481"/>
          </a:xfrm>
        </p:spPr>
        <p:txBody>
          <a:bodyPr>
            <a:normAutofit fontScale="90000"/>
          </a:bodyPr>
          <a:lstStyle/>
          <a:p>
            <a:pPr algn="ctr"/>
            <a:r>
              <a:rPr lang="ja-JP" altLang="en-US" b="1" dirty="0">
                <a:solidFill>
                  <a:srgbClr val="C00000"/>
                </a:solidFill>
              </a:rPr>
              <a:t>結果</a:t>
            </a:r>
            <a:r>
              <a:rPr lang="ja-JP" altLang="en-US" b="1" dirty="0" smtClean="0">
                <a:solidFill>
                  <a:srgbClr val="C00000"/>
                </a:solidFill>
              </a:rPr>
              <a:t>：</a:t>
            </a:r>
            <a:r>
              <a:rPr lang="ja-JP" altLang="en-US" sz="4000" b="1" dirty="0">
                <a:solidFill>
                  <a:srgbClr val="C00000"/>
                </a:solidFill>
              </a:rPr>
              <a:t>係り受け分析を基盤にした</a:t>
            </a:r>
            <a:r>
              <a:rPr lang="en-US" altLang="ja-JP" sz="4000" b="1" dirty="0">
                <a:solidFill>
                  <a:srgbClr val="C00000"/>
                </a:solidFill>
              </a:rPr>
              <a:t/>
            </a:r>
            <a:br>
              <a:rPr lang="en-US" altLang="ja-JP" sz="4000" b="1" dirty="0">
                <a:solidFill>
                  <a:srgbClr val="C00000"/>
                </a:solidFill>
              </a:rPr>
            </a:br>
            <a:r>
              <a:rPr lang="ja-JP" altLang="en-US" sz="4000" b="1" dirty="0">
                <a:solidFill>
                  <a:srgbClr val="C00000"/>
                </a:solidFill>
              </a:rPr>
              <a:t>　　</a:t>
            </a:r>
            <a:r>
              <a:rPr lang="ja-JP" altLang="en-US" sz="4000" b="1" dirty="0" smtClean="0">
                <a:solidFill>
                  <a:srgbClr val="C00000"/>
                </a:solidFill>
              </a:rPr>
              <a:t>　　原文</a:t>
            </a:r>
            <a:r>
              <a:rPr lang="ja-JP" altLang="en-US" sz="4000" b="1" dirty="0">
                <a:solidFill>
                  <a:srgbClr val="C00000"/>
                </a:solidFill>
              </a:rPr>
              <a:t>参照による質的分析</a:t>
            </a:r>
            <a:r>
              <a:rPr lang="en-US" altLang="ja-JP" sz="4000" b="1" dirty="0" smtClean="0">
                <a:solidFill>
                  <a:srgbClr val="C00000"/>
                </a:solidFill>
              </a:rPr>
              <a:t>(</a:t>
            </a:r>
            <a:r>
              <a:rPr lang="ja-JP" altLang="en-US" sz="4000" b="1" dirty="0" smtClean="0">
                <a:solidFill>
                  <a:srgbClr val="C00000"/>
                </a:solidFill>
              </a:rPr>
              <a:t>自分</a:t>
            </a:r>
            <a:r>
              <a:rPr lang="en-US" altLang="ja-JP" sz="4000" b="1" dirty="0" smtClean="0">
                <a:solidFill>
                  <a:srgbClr val="C00000"/>
                </a:solidFill>
              </a:rPr>
              <a:t>)</a:t>
            </a:r>
            <a:endParaRPr kumimoji="1" lang="ja-JP" altLang="en-US" dirty="0"/>
          </a:p>
        </p:txBody>
      </p:sp>
      <p:sp>
        <p:nvSpPr>
          <p:cNvPr id="6" name="テキスト ボックス 5"/>
          <p:cNvSpPr txBox="1"/>
          <p:nvPr/>
        </p:nvSpPr>
        <p:spPr>
          <a:xfrm>
            <a:off x="7191212" y="5823080"/>
            <a:ext cx="1255365" cy="307777"/>
          </a:xfrm>
          <a:prstGeom prst="rect">
            <a:avLst/>
          </a:prstGeom>
          <a:noFill/>
        </p:spPr>
        <p:txBody>
          <a:bodyPr wrap="square" rtlCol="0">
            <a:spAutoFit/>
          </a:bodyPr>
          <a:lstStyle/>
          <a:p>
            <a:r>
              <a:rPr kumimoji="1" lang="ja-JP" altLang="en-US" sz="1400" dirty="0" smtClean="0"/>
              <a:t>上位</a:t>
            </a:r>
            <a:r>
              <a:rPr kumimoji="1" lang="en-US" altLang="ja-JP" sz="1400" dirty="0" smtClean="0"/>
              <a:t>20</a:t>
            </a:r>
            <a:r>
              <a:rPr kumimoji="1" lang="ja-JP" altLang="en-US" sz="1400" dirty="0" smtClean="0"/>
              <a:t>単語</a:t>
            </a:r>
            <a:endParaRPr kumimoji="1" lang="ja-JP" altLang="en-US" sz="1400" dirty="0"/>
          </a:p>
        </p:txBody>
      </p:sp>
      <p:sp>
        <p:nvSpPr>
          <p:cNvPr id="7" name="正方形/長方形 6"/>
          <p:cNvSpPr/>
          <p:nvPr/>
        </p:nvSpPr>
        <p:spPr>
          <a:xfrm>
            <a:off x="3998563" y="3107410"/>
            <a:ext cx="3463870" cy="906651"/>
          </a:xfrm>
          <a:prstGeom prst="rect">
            <a:avLst/>
          </a:prstGeom>
          <a:ln>
            <a:solidFill>
              <a:srgbClr val="FF0000"/>
            </a:solidFill>
          </a:ln>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dirty="0" smtClean="0"/>
              <a:t>13</a:t>
            </a:r>
            <a:r>
              <a:rPr kumimoji="1" lang="ja-JP" altLang="en-US" dirty="0" smtClean="0"/>
              <a:t>単語の係り受けが強みの対象</a:t>
            </a:r>
            <a:endParaRPr kumimoji="1" lang="ja-JP" altLang="en-US" dirty="0"/>
          </a:p>
        </p:txBody>
      </p:sp>
    </p:spTree>
    <p:extLst>
      <p:ext uri="{BB962C8B-B14F-4D97-AF65-F5344CB8AC3E}">
        <p14:creationId xmlns:p14="http://schemas.microsoft.com/office/powerpoint/2010/main" val="188992231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16380" y="191194"/>
            <a:ext cx="9460380" cy="651598"/>
          </a:xfrm>
        </p:spPr>
        <p:txBody>
          <a:bodyPr>
            <a:normAutofit fontScale="90000"/>
          </a:bodyPr>
          <a:lstStyle/>
          <a:p>
            <a:pPr algn="ctr"/>
            <a:r>
              <a:rPr kumimoji="1" lang="ja-JP" altLang="en-US" b="1" dirty="0" smtClean="0">
                <a:solidFill>
                  <a:srgbClr val="C00000"/>
                </a:solidFill>
              </a:rPr>
              <a:t>「自分」の係り受けからみる個人の強み</a:t>
            </a:r>
            <a:endParaRPr kumimoji="1" lang="ja-JP" altLang="en-US" b="1" dirty="0">
              <a:solidFill>
                <a:srgbClr val="C00000"/>
              </a:solidFill>
            </a:endParaRPr>
          </a:p>
        </p:txBody>
      </p:sp>
      <p:graphicFrame>
        <p:nvGraphicFramePr>
          <p:cNvPr id="12" name="表 11"/>
          <p:cNvGraphicFramePr>
            <a:graphicFrameLocks noGrp="1"/>
          </p:cNvGraphicFramePr>
          <p:nvPr>
            <p:extLst>
              <p:ext uri="{D42A27DB-BD31-4B8C-83A1-F6EECF244321}">
                <p14:modId xmlns:p14="http://schemas.microsoft.com/office/powerpoint/2010/main" val="3769361689"/>
              </p:ext>
            </p:extLst>
          </p:nvPr>
        </p:nvGraphicFramePr>
        <p:xfrm>
          <a:off x="1193369" y="1007394"/>
          <a:ext cx="7152467" cy="5382247"/>
        </p:xfrm>
        <a:graphic>
          <a:graphicData uri="http://schemas.openxmlformats.org/drawingml/2006/table">
            <a:tbl>
              <a:tblPr/>
              <a:tblGrid>
                <a:gridCol w="1317356">
                  <a:extLst>
                    <a:ext uri="{9D8B030D-6E8A-4147-A177-3AD203B41FA5}">
                      <a16:colId xmlns="" xmlns:a16="http://schemas.microsoft.com/office/drawing/2014/main" val="1463073448"/>
                    </a:ext>
                  </a:extLst>
                </a:gridCol>
                <a:gridCol w="1410346">
                  <a:extLst>
                    <a:ext uri="{9D8B030D-6E8A-4147-A177-3AD203B41FA5}">
                      <a16:colId xmlns="" xmlns:a16="http://schemas.microsoft.com/office/drawing/2014/main" val="8225413"/>
                    </a:ext>
                  </a:extLst>
                </a:gridCol>
                <a:gridCol w="4424765">
                  <a:extLst>
                    <a:ext uri="{9D8B030D-6E8A-4147-A177-3AD203B41FA5}">
                      <a16:colId xmlns="" xmlns:a16="http://schemas.microsoft.com/office/drawing/2014/main" val="3879066367"/>
                    </a:ext>
                  </a:extLst>
                </a:gridCol>
              </a:tblGrid>
              <a:tr h="127694">
                <a:tc>
                  <a:txBody>
                    <a:bodyPr/>
                    <a:lstStyle/>
                    <a:p>
                      <a:pPr algn="ctr" fontAlgn="ctr"/>
                      <a:r>
                        <a:rPr lang="ja-JP" altLang="en-US" sz="500" b="0" i="0" u="none" strike="noStrike">
                          <a:solidFill>
                            <a:srgbClr val="000000"/>
                          </a:solidFill>
                          <a:effectLst/>
                          <a:latin typeface="游ゴシック" panose="020B0400000000000000" pitchFamily="50" charset="-128"/>
                          <a:ea typeface="游ゴシック" panose="020B0400000000000000" pitchFamily="50" charset="-128"/>
                        </a:rPr>
                        <a:t>係り受け</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500" b="1" i="0" u="none" strike="noStrike">
                          <a:solidFill>
                            <a:srgbClr val="000000"/>
                          </a:solidFill>
                          <a:effectLst/>
                          <a:latin typeface="游ゴシック" panose="020B0400000000000000" pitchFamily="50" charset="-128"/>
                          <a:ea typeface="游ゴシック" panose="020B0400000000000000" pitchFamily="50" charset="-128"/>
                        </a:rPr>
                        <a:t>個人の強み</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ja-JP" altLang="en-US" sz="500" b="0" i="0" u="none" strike="noStrike">
                          <a:solidFill>
                            <a:srgbClr val="000000"/>
                          </a:solidFill>
                          <a:effectLst/>
                          <a:latin typeface="游ゴシック" panose="020B0400000000000000" pitchFamily="50" charset="-128"/>
                          <a:ea typeface="游ゴシック" panose="020B0400000000000000" pitchFamily="50" charset="-128"/>
                        </a:rPr>
                        <a:t>ヴァリエーション例</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 xmlns:a16="http://schemas.microsoft.com/office/drawing/2014/main" val="1062533140"/>
                  </a:ext>
                </a:extLst>
              </a:tr>
              <a:tr h="378118">
                <a:tc>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自分－努力</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1" i="0" u="none" strike="noStrike">
                          <a:solidFill>
                            <a:srgbClr val="000000"/>
                          </a:solidFill>
                          <a:effectLst/>
                          <a:latin typeface="游ゴシック" panose="020B0400000000000000" pitchFamily="50" charset="-128"/>
                          <a:ea typeface="游ゴシック" panose="020B0400000000000000" pitchFamily="50" charset="-128"/>
                        </a:rPr>
                        <a:t>できるだけ努力する姿勢がある</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・私が色々な病気になっているわけですから、あらゆることで自分が努　</a:t>
                      </a:r>
                      <a:r>
                        <a:rPr lang="ja-JP" altLang="en-US" sz="800" b="0" i="0" u="none" strike="noStrike" dirty="0" err="1">
                          <a:solidFill>
                            <a:srgbClr val="000000"/>
                          </a:solidFill>
                          <a:effectLst/>
                          <a:latin typeface="游ゴシック" panose="020B0400000000000000" pitchFamily="50" charset="-128"/>
                          <a:ea typeface="游ゴシック" panose="020B0400000000000000" pitchFamily="50" charset="-128"/>
                        </a:rPr>
                        <a:t>力しようと</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考えております．</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(ID3)</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・メールとかそういうのを使って、自分も覚えて、自分も努力してます．</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(ID8)</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223430782"/>
                  </a:ext>
                </a:extLst>
              </a:tr>
              <a:tr h="378118">
                <a:tc>
                  <a:txBody>
                    <a:bodyPr/>
                    <a:lstStyle/>
                    <a:p>
                      <a:pPr algn="ctr" fontAlgn="ct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自分－悪い</a:t>
                      </a:r>
                      <a:b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000" b="0" i="0" u="none" strike="noStrike" dirty="0">
                          <a:solidFill>
                            <a:srgbClr val="000000"/>
                          </a:solidFill>
                          <a:effectLst/>
                          <a:latin typeface="游ゴシック" panose="020B0400000000000000" pitchFamily="50" charset="-128"/>
                          <a:ea typeface="游ゴシック" panose="020B0400000000000000" pitchFamily="50" charset="-128"/>
                        </a:rPr>
                        <a:t>自分－良い</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信念を持つ</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・毎日自分の悪い点を探すんじゃなくて、感謝することを探す．感謝の気持ちを持って生きれば、それで充実した生活が送れると思います．</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(ID12)</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・自分にはこんないいところがあるということで･･･．</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(ID12)</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50022516"/>
                  </a:ext>
                </a:extLst>
              </a:tr>
              <a:tr h="378118">
                <a:tc row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自分－なくなる</a:t>
                      </a:r>
                      <a:b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自分ー考える</a:t>
                      </a:r>
                      <a:b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b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自分－思う</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自分を取り戻す</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・病名がつくまではもう、自分が誰かという、自分がわからないっていう．でもこんなこと</a:t>
                      </a:r>
                      <a:r>
                        <a:rPr lang="ja-JP" altLang="en-US" sz="800" b="0" i="0" u="none" strike="noStrike" dirty="0" smtClean="0">
                          <a:solidFill>
                            <a:srgbClr val="000000"/>
                          </a:solidFill>
                          <a:effectLst/>
                          <a:latin typeface="游ゴシック" panose="020B0400000000000000" pitchFamily="50" charset="-128"/>
                          <a:ea typeface="游ゴシック" panose="020B0400000000000000" pitchFamily="50" charset="-128"/>
                        </a:rPr>
                        <a:t>をいて</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いたら自分ではなくなると思って。</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(ID3)</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endPar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endParaRPr>
                    </a:p>
                  </a:txBody>
                  <a:tcPr marL="2882" marR="2882" marT="2882"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825750186"/>
                  </a:ext>
                </a:extLst>
              </a:tr>
              <a:tr h="752688">
                <a:tc vMerge="1">
                  <a:txBody>
                    <a:bodyPr/>
                    <a:lstStyle/>
                    <a:p>
                      <a:endParaRPr kumimoji="1" lang="ja-JP" altLang="en-US"/>
                    </a:p>
                  </a:txBody>
                  <a:tcPr/>
                </a:tc>
                <a:tc>
                  <a:txBody>
                    <a:bodyPr/>
                    <a:lstStyle/>
                    <a:p>
                      <a:pPr algn="ctr"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信念がある</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・自分が自分でなくなるのって怖くないかと聞かれるんですけど、多分ずっとちゃんと考えられるし、私であり続けることができると今は思っているので･･･．</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(ID9)</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・自分で考えたことは自分で、やっぱり人に伝達するようなことを積極的にやっていくことが必要だと思うし･･･。</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・大切なことは、本当の自分と出会うってことじゃないかと･･･．自分が自分になって、そして、他の人と一緒に歩んでいけることが大切じゃないかと思いますね．</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(ID4)</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965072402"/>
                  </a:ext>
                </a:extLst>
              </a:tr>
              <a:tr h="378118">
                <a:tc>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自分－おかしい</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自分で気づける</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・自分でもおかしいと思ったので、</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1</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週間たって主治医に･･･．</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(ID9)</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・もうだんだんちょっと忘れることが多くなったり、自分でもちょっとおかしいなって思って･･･．</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(ID10)</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923144475"/>
                  </a:ext>
                </a:extLst>
              </a:tr>
              <a:tr h="190833">
                <a:tc>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自分－受け入れる</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自己の肯定化</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・自分で自分を受け入れるしかないと、私は思うようになった気がします．</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(ID11)</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583056964"/>
                  </a:ext>
                </a:extLst>
              </a:tr>
              <a:tr h="471761">
                <a:tc>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自分－コントロール</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自己統制する</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・自分で自分をコントロールしていくってことが、すごく、この病気は脳の病気だから、脳を使わない限りは悪くなっていくと思っています．</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(ID11)</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・「自分で自分をコントロールしていくぞ」って、決意をはっきり表明しちゃったんですよ．</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(ID11)</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93261308"/>
                  </a:ext>
                </a:extLst>
              </a:tr>
              <a:tr h="565403">
                <a:tc>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自分－調べる</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向き合うために</a:t>
                      </a:r>
                      <a:b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調べる</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・まず何も仕事でき</a:t>
                      </a:r>
                      <a:r>
                        <a:rPr lang="ja-JP" altLang="en-US" sz="800" b="0" i="0" u="none" strike="noStrike" dirty="0" err="1">
                          <a:solidFill>
                            <a:srgbClr val="000000"/>
                          </a:solidFill>
                          <a:effectLst/>
                          <a:latin typeface="游ゴシック" panose="020B0400000000000000" pitchFamily="50" charset="-128"/>
                          <a:ea typeface="游ゴシック" panose="020B0400000000000000" pitchFamily="50" charset="-128"/>
                        </a:rPr>
                        <a:t>へん思いましたからね</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。ほんで自分で調べたし．</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(ID5)</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・自分は、医師から何か絶望とセットで与えられたんですけども、自分でもその間すごく調べました．</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(ID9)</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・もっといい例があるということを自分で調べたし、ネットで調べたり･･･．</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(ID12)</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27117161"/>
                  </a:ext>
                </a:extLst>
              </a:tr>
              <a:tr h="378118">
                <a:tc>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自分－分かる</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症状が出ていることを自覚できる</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・幻視だって</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笑</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a:t>
                      </a: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思いました、自分で分かりました．もうこれは錯覚でもなんでもないと．</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(ID9)</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・うちの中に人が見えれば、自分で分かります．あ、これは幻視って．</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(ID9)</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54138786"/>
                  </a:ext>
                </a:extLst>
              </a:tr>
              <a:tr h="190833">
                <a:tc rowSpan="2">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自分ー考える</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思考の切り替え</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・くよくよするのが一番駄目ですね．何でもいいから自分が考えたことをやってみちゃう．</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263429582"/>
                  </a:ext>
                </a:extLst>
              </a:tr>
              <a:tr h="127694">
                <a:tc vMerge="1">
                  <a:txBody>
                    <a:bodyPr/>
                    <a:lstStyle/>
                    <a:p>
                      <a:endParaRPr kumimoji="1" lang="ja-JP" altLang="en-US"/>
                    </a:p>
                  </a:txBody>
                  <a:tcPr/>
                </a:tc>
                <a:tc>
                  <a:txBody>
                    <a:bodyPr/>
                    <a:lstStyle/>
                    <a:p>
                      <a:pPr algn="ctr"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認識を変える</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・人の言ったことをうのみにしない．自分で考える．</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(ID12)</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1113174"/>
                  </a:ext>
                </a:extLst>
              </a:tr>
              <a:tr h="752688">
                <a:tc>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自分ーやる</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自分でもできることがある</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・自分では一生懸命こう、自分でやった仕事をもう一度･･･。</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・自分でもやってるんですけどね．</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(ID5)</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・自分も体動きますのでね．大抵のことは自分で何かやりましたからね．</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(ID8)</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・自分でもほんとに全力で精一杯やってるんですけども･･･．</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(ID9)</a:t>
                      </a:r>
                      <a:b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b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・自分で、部屋の掃除も自分でやります．</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(ID12)</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924871343"/>
                  </a:ext>
                </a:extLst>
              </a:tr>
              <a:tr h="284475">
                <a:tc>
                  <a:txBody>
                    <a:bodyPr/>
                    <a:lstStyle/>
                    <a:p>
                      <a:pPr algn="ctr" fontAlgn="ctr"/>
                      <a:r>
                        <a:rPr lang="ja-JP" altLang="en-US" sz="1000" b="0" i="0" u="none" strike="noStrike">
                          <a:solidFill>
                            <a:srgbClr val="000000"/>
                          </a:solidFill>
                          <a:effectLst/>
                          <a:latin typeface="游ゴシック" panose="020B0400000000000000" pitchFamily="50" charset="-128"/>
                          <a:ea typeface="游ゴシック" panose="020B0400000000000000" pitchFamily="50" charset="-128"/>
                        </a:rPr>
                        <a:t>自分－思う</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000" b="1" i="0" u="none" strike="noStrike" dirty="0">
                          <a:solidFill>
                            <a:srgbClr val="000000"/>
                          </a:solidFill>
                          <a:effectLst/>
                          <a:latin typeface="游ゴシック" panose="020B0400000000000000" pitchFamily="50" charset="-128"/>
                          <a:ea typeface="游ゴシック" panose="020B0400000000000000" pitchFamily="50" charset="-128"/>
                        </a:rPr>
                        <a:t>信念と希望がある</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800" b="0" i="0" u="none" strike="noStrike" dirty="0">
                          <a:solidFill>
                            <a:srgbClr val="000000"/>
                          </a:solidFill>
                          <a:effectLst/>
                          <a:latin typeface="游ゴシック" panose="020B0400000000000000" pitchFamily="50" charset="-128"/>
                          <a:ea typeface="游ゴシック" panose="020B0400000000000000" pitchFamily="50" charset="-128"/>
                        </a:rPr>
                        <a:t>・自分で「こうしたい」って思うから、うれしくもあり、「やっていかなきゃ」っていう決意もできると私は思っているんで．</a:t>
                      </a:r>
                      <a:r>
                        <a:rPr lang="en-US" altLang="ja-JP" sz="800" b="0" i="0" u="none" strike="noStrike" dirty="0">
                          <a:solidFill>
                            <a:srgbClr val="000000"/>
                          </a:solidFill>
                          <a:effectLst/>
                          <a:latin typeface="游ゴシック" panose="020B0400000000000000" pitchFamily="50" charset="-128"/>
                          <a:ea typeface="游ゴシック" panose="020B0400000000000000" pitchFamily="50" charset="-128"/>
                        </a:rPr>
                        <a:t>(ID11)</a:t>
                      </a:r>
                    </a:p>
                  </a:txBody>
                  <a:tcPr marL="2882" marR="2882" marT="288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415802803"/>
                  </a:ext>
                </a:extLst>
              </a:tr>
            </a:tbl>
          </a:graphicData>
        </a:graphic>
      </p:graphicFrame>
    </p:spTree>
    <p:extLst>
      <p:ext uri="{BB962C8B-B14F-4D97-AF65-F5344CB8AC3E}">
        <p14:creationId xmlns:p14="http://schemas.microsoft.com/office/powerpoint/2010/main" val="22865854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4093" y="840702"/>
            <a:ext cx="9558093" cy="651598"/>
          </a:xfrm>
        </p:spPr>
        <p:txBody>
          <a:bodyPr>
            <a:normAutofit fontScale="90000"/>
          </a:bodyPr>
          <a:lstStyle/>
          <a:p>
            <a:pPr algn="ctr"/>
            <a:r>
              <a:rPr kumimoji="1" lang="ja-JP" altLang="en-US" b="1" dirty="0" smtClean="0">
                <a:solidFill>
                  <a:srgbClr val="C00000"/>
                </a:solidFill>
              </a:rPr>
              <a:t>「自分」の係り受けからみる環境の強み</a:t>
            </a:r>
            <a:endParaRPr kumimoji="1" lang="ja-JP" altLang="en-US" b="1" dirty="0">
              <a:solidFill>
                <a:srgbClr val="C00000"/>
              </a:solidFill>
            </a:endParaRPr>
          </a:p>
        </p:txBody>
      </p:sp>
      <p:graphicFrame>
        <p:nvGraphicFramePr>
          <p:cNvPr id="4" name="表 3"/>
          <p:cNvGraphicFramePr>
            <a:graphicFrameLocks noGrp="1"/>
          </p:cNvGraphicFramePr>
          <p:nvPr>
            <p:extLst>
              <p:ext uri="{D42A27DB-BD31-4B8C-83A1-F6EECF244321}">
                <p14:modId xmlns:p14="http://schemas.microsoft.com/office/powerpoint/2010/main" val="4128506987"/>
              </p:ext>
            </p:extLst>
          </p:nvPr>
        </p:nvGraphicFramePr>
        <p:xfrm>
          <a:off x="1055392" y="2376663"/>
          <a:ext cx="7188198" cy="1079500"/>
        </p:xfrm>
        <a:graphic>
          <a:graphicData uri="http://schemas.openxmlformats.org/drawingml/2006/table">
            <a:tbl>
              <a:tblPr/>
              <a:tblGrid>
                <a:gridCol w="1766660">
                  <a:extLst>
                    <a:ext uri="{9D8B030D-6E8A-4147-A177-3AD203B41FA5}">
                      <a16:colId xmlns="" xmlns:a16="http://schemas.microsoft.com/office/drawing/2014/main" val="3588713546"/>
                    </a:ext>
                  </a:extLst>
                </a:gridCol>
                <a:gridCol w="1507334">
                  <a:extLst>
                    <a:ext uri="{9D8B030D-6E8A-4147-A177-3AD203B41FA5}">
                      <a16:colId xmlns="" xmlns:a16="http://schemas.microsoft.com/office/drawing/2014/main" val="2731380566"/>
                    </a:ext>
                  </a:extLst>
                </a:gridCol>
                <a:gridCol w="3914204">
                  <a:extLst>
                    <a:ext uri="{9D8B030D-6E8A-4147-A177-3AD203B41FA5}">
                      <a16:colId xmlns="" xmlns:a16="http://schemas.microsoft.com/office/drawing/2014/main" val="2983461027"/>
                    </a:ext>
                  </a:extLst>
                </a:gridCol>
              </a:tblGrid>
              <a:tr h="228600">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係り受け</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環境面の強み</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ヴァリエーション例</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 xmlns:a16="http://schemas.microsoft.com/office/drawing/2014/main" val="2826671891"/>
                  </a:ext>
                </a:extLst>
              </a:tr>
              <a:tr h="0">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自分－良い</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1" i="0" u="none" strike="noStrike">
                          <a:solidFill>
                            <a:srgbClr val="000000"/>
                          </a:solidFill>
                          <a:effectLst/>
                          <a:latin typeface="游ゴシック" panose="020B0400000000000000" pitchFamily="50" charset="-128"/>
                          <a:ea typeface="游ゴシック" panose="020B0400000000000000" pitchFamily="50" charset="-128"/>
                        </a:rPr>
                        <a:t>話す人がいる</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・いろんな人とコミュニケーションとるってことが、自分のためにも、同僚のためにも、間違いなくいいことになるんだろうなっていうふうに思っていますけど．</a:t>
                      </a:r>
                      <a:r>
                        <a:rPr lang="en-US" altLang="ja-JP" sz="1100" b="0" i="0" u="none" strike="noStrike">
                          <a:solidFill>
                            <a:srgbClr val="000000"/>
                          </a:solidFill>
                          <a:effectLst/>
                          <a:latin typeface="游ゴシック" panose="020B0400000000000000" pitchFamily="50" charset="-128"/>
                          <a:ea typeface="游ゴシック" panose="020B0400000000000000" pitchFamily="50" charset="-128"/>
                        </a:rPr>
                        <a:t>(ID1)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289882236"/>
                  </a:ext>
                </a:extLst>
              </a:tr>
              <a:tr h="0">
                <a:tc>
                  <a:txBody>
                    <a:bodyPr/>
                    <a:lstStyle/>
                    <a:p>
                      <a:pPr algn="ctr" fontAlgn="ctr"/>
                      <a:r>
                        <a:rPr lang="ja-JP" altLang="en-US" sz="1100" b="0" i="0" u="none" strike="noStrike">
                          <a:solidFill>
                            <a:srgbClr val="000000"/>
                          </a:solidFill>
                          <a:effectLst/>
                          <a:latin typeface="游ゴシック" panose="020B0400000000000000" pitchFamily="50" charset="-128"/>
                          <a:ea typeface="游ゴシック" panose="020B0400000000000000" pitchFamily="50" charset="-128"/>
                        </a:rPr>
                        <a:t>自分－言う</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100" b="1" i="0" u="none" strike="noStrike">
                          <a:solidFill>
                            <a:srgbClr val="000000"/>
                          </a:solidFill>
                          <a:effectLst/>
                          <a:latin typeface="游ゴシック" panose="020B0400000000000000" pitchFamily="50" charset="-128"/>
                          <a:ea typeface="游ゴシック" panose="020B0400000000000000" pitchFamily="50" charset="-128"/>
                        </a:rPr>
                        <a:t>人による指摘</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100" b="0" i="0" u="none" strike="noStrike" dirty="0">
                          <a:solidFill>
                            <a:srgbClr val="000000"/>
                          </a:solidFill>
                          <a:effectLst/>
                          <a:latin typeface="游ゴシック" panose="020B0400000000000000" pitchFamily="50" charset="-128"/>
                          <a:ea typeface="游ゴシック" panose="020B0400000000000000" pitchFamily="50" charset="-128"/>
                        </a:rPr>
                        <a:t>・自分のうちは、そういう自覚っていうんですか、言われてみてね．</a:t>
                      </a:r>
                      <a:r>
                        <a:rPr lang="en-US" altLang="ja-JP" sz="1100" b="0" i="0" u="none" strike="noStrike" dirty="0">
                          <a:solidFill>
                            <a:srgbClr val="000000"/>
                          </a:solidFill>
                          <a:effectLst/>
                          <a:latin typeface="游ゴシック" panose="020B0400000000000000" pitchFamily="50" charset="-128"/>
                          <a:ea typeface="游ゴシック" panose="020B0400000000000000" pitchFamily="50" charset="-128"/>
                        </a:rPr>
                        <a:t>(ID1)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2045963630"/>
                  </a:ext>
                </a:extLst>
              </a:tr>
            </a:tbl>
          </a:graphicData>
        </a:graphic>
      </p:graphicFrame>
    </p:spTree>
    <p:extLst>
      <p:ext uri="{BB962C8B-B14F-4D97-AF65-F5344CB8AC3E}">
        <p14:creationId xmlns:p14="http://schemas.microsoft.com/office/powerpoint/2010/main" val="33542847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b="1" dirty="0" smtClean="0">
                <a:solidFill>
                  <a:srgbClr val="C00000"/>
                </a:solidFill>
              </a:rPr>
              <a:t>結果：評判語（好評語）</a:t>
            </a:r>
            <a:endParaRPr kumimoji="1" lang="ja-JP" altLang="en-US" b="1" dirty="0">
              <a:solidFill>
                <a:srgbClr val="C00000"/>
              </a:solidFill>
            </a:endParaRPr>
          </a:p>
        </p:txBody>
      </p:sp>
      <p:pic>
        <p:nvPicPr>
          <p:cNvPr id="4" name="コンテンツ プレースホルダー 3"/>
          <p:cNvPicPr>
            <a:picLocks noGrp="1" noChangeAspect="1"/>
          </p:cNvPicPr>
          <p:nvPr>
            <p:ph idx="1"/>
          </p:nvPr>
        </p:nvPicPr>
        <p:blipFill>
          <a:blip r:embed="rId3"/>
          <a:stretch>
            <a:fillRect/>
          </a:stretch>
        </p:blipFill>
        <p:spPr>
          <a:xfrm>
            <a:off x="839585" y="1825625"/>
            <a:ext cx="7606146" cy="4351338"/>
          </a:xfrm>
          <a:prstGeom prst="rect">
            <a:avLst/>
          </a:prstGeom>
        </p:spPr>
      </p:pic>
      <p:sp>
        <p:nvSpPr>
          <p:cNvPr id="3" name="角丸四角形 2"/>
          <p:cNvSpPr/>
          <p:nvPr/>
        </p:nvSpPr>
        <p:spPr>
          <a:xfrm>
            <a:off x="1828800" y="2527069"/>
            <a:ext cx="332509" cy="3241964"/>
          </a:xfrm>
          <a:prstGeom prst="roundRect">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5" name="角丸四角形 4"/>
          <p:cNvSpPr/>
          <p:nvPr/>
        </p:nvSpPr>
        <p:spPr>
          <a:xfrm>
            <a:off x="3169921" y="2637905"/>
            <a:ext cx="329738" cy="3241964"/>
          </a:xfrm>
          <a:prstGeom prst="roundRect">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2536573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3257267840"/>
              </p:ext>
            </p:extLst>
          </p:nvPr>
        </p:nvGraphicFramePr>
        <p:xfrm>
          <a:off x="1332854" y="1038176"/>
          <a:ext cx="6214820" cy="5457334"/>
        </p:xfrm>
        <a:graphic>
          <a:graphicData uri="http://schemas.openxmlformats.org/drawingml/2006/table">
            <a:tbl>
              <a:tblPr firstRow="1" firstCol="1" bandRow="1"/>
              <a:tblGrid>
                <a:gridCol w="619932">
                  <a:extLst>
                    <a:ext uri="{9D8B030D-6E8A-4147-A177-3AD203B41FA5}">
                      <a16:colId xmlns="" xmlns:a16="http://schemas.microsoft.com/office/drawing/2014/main" val="2796094861"/>
                    </a:ext>
                  </a:extLst>
                </a:gridCol>
                <a:gridCol w="1836550">
                  <a:extLst>
                    <a:ext uri="{9D8B030D-6E8A-4147-A177-3AD203B41FA5}">
                      <a16:colId xmlns="" xmlns:a16="http://schemas.microsoft.com/office/drawing/2014/main" val="2528330111"/>
                    </a:ext>
                  </a:extLst>
                </a:gridCol>
                <a:gridCol w="3758338">
                  <a:extLst>
                    <a:ext uri="{9D8B030D-6E8A-4147-A177-3AD203B41FA5}">
                      <a16:colId xmlns="" xmlns:a16="http://schemas.microsoft.com/office/drawing/2014/main" val="2186221828"/>
                    </a:ext>
                  </a:extLst>
                </a:gridCol>
              </a:tblGrid>
              <a:tr h="224936">
                <a:tc>
                  <a:txBody>
                    <a:bodyPr/>
                    <a:lstStyle/>
                    <a:p>
                      <a:pPr algn="l">
                        <a:spcAft>
                          <a:spcPts val="0"/>
                        </a:spcAft>
                      </a:pPr>
                      <a:r>
                        <a:rPr lang="ja-JP" sz="700" kern="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t>
                      </a:r>
                      <a:endParaRPr lang="ja-JP" sz="6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37828" marR="37828" marT="0" marB="0" vert="eaVert"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7828" marR="378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endParaRPr lang="ja-JP" sz="6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7828" marR="378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345154190"/>
                  </a:ext>
                </a:extLst>
              </a:tr>
              <a:tr h="1109614">
                <a:tc rowSpan="3">
                  <a:txBody>
                    <a:bodyPr/>
                    <a:lstStyle/>
                    <a:p>
                      <a:pPr algn="ctr">
                        <a:spcAft>
                          <a:spcPts val="0"/>
                        </a:spcAft>
                      </a:pPr>
                      <a:r>
                        <a:rPr lang="ja-JP" sz="14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個人の強み</a:t>
                      </a:r>
                      <a:endParaRPr lang="ja-JP" sz="14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7828" marR="37828"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自分を認めることができる</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7828" marR="378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＜自己の成長＞</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＜信念を持つ＞</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＜信念がある＞</a:t>
                      </a:r>
                      <a:r>
                        <a:rPr lang="en-US"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＜自己の肯定化＞</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＜自分を取り戻す＞</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＜信念と希望がある＞</a:t>
                      </a:r>
                      <a:r>
                        <a:rPr lang="en-US"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＜自分らしさの明確化＞</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＜自分でもできることがある＞</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＜できるだけ努力する姿勢がある＞</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7828" marR="378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8525384"/>
                  </a:ext>
                </a:extLst>
              </a:tr>
              <a:tr h="1109614">
                <a:tc vMerge="1">
                  <a:txBody>
                    <a:bodyPr/>
                    <a:lstStyle/>
                    <a:p>
                      <a:endParaRPr kumimoji="1" lang="ja-JP" altLang="en-US"/>
                    </a:p>
                  </a:txBody>
                  <a:tcPr/>
                </a:tc>
                <a:tc>
                  <a:txBody>
                    <a:bodyPr/>
                    <a:lstStyle/>
                    <a:p>
                      <a:pPr algn="ctr">
                        <a:spcAft>
                          <a:spcPts val="0"/>
                        </a:spcAft>
                      </a:pPr>
                      <a:r>
                        <a:rPr lang="ja-JP" sz="1100" b="1" kern="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認識・行動の変容ができる</a:t>
                      </a:r>
                      <a:endParaRPr lang="ja-JP" sz="11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37828" marR="378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＜認識を変える</a:t>
                      </a:r>
                      <a:r>
                        <a:rPr lang="ja-JP" sz="1100" b="1" kern="0" dirty="0" smtClean="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a:t>
                      </a:r>
                      <a:r>
                        <a:rPr lang="en-US"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smtClean="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＜思考の切り替え</a:t>
                      </a:r>
                      <a:r>
                        <a:rPr lang="ja-JP"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＜自分で気づける＞</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＜自己統制する＞</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＜向き合うために調べる＞</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＜忘れへの対処方法の獲得＞</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＜人の意見をききいれられる＞</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＜症状が出ていることを自覚できる＞</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7828" marR="378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206007020"/>
                  </a:ext>
                </a:extLst>
              </a:tr>
              <a:tr h="706118">
                <a:tc vMerge="1">
                  <a:txBody>
                    <a:bodyPr/>
                    <a:lstStyle/>
                    <a:p>
                      <a:endParaRPr kumimoji="1" lang="ja-JP" altLang="en-US"/>
                    </a:p>
                  </a:txBody>
                  <a:tcPr/>
                </a:tc>
                <a:tc>
                  <a:txBody>
                    <a:bodyPr/>
                    <a:lstStyle/>
                    <a:p>
                      <a:pPr algn="ctr">
                        <a:spcAft>
                          <a:spcPts val="0"/>
                        </a:spcAft>
                      </a:pP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役割を発揮できる</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7828" marR="378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＜人に対する役割がある＞</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＜人に話すことで効果の実感＞</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＜同じ病期の人に対する役割がある＞</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＜役割を通して自己効力感が得られる＞</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7828" marR="378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345203494"/>
                  </a:ext>
                </a:extLst>
              </a:tr>
              <a:tr h="806992">
                <a:tc rowSpan="2">
                  <a:txBody>
                    <a:bodyPr/>
                    <a:lstStyle/>
                    <a:p>
                      <a:pPr algn="ctr">
                        <a:spcAft>
                          <a:spcPts val="0"/>
                        </a:spcAft>
                      </a:pPr>
                      <a:r>
                        <a:rPr lang="ja-JP" sz="14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環境面の強み</a:t>
                      </a:r>
                      <a:endParaRPr lang="ja-JP" sz="14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7828" marR="37828"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b="1" kern="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人がいる</a:t>
                      </a:r>
                      <a:endParaRPr lang="ja-JP" sz="11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37828" marR="378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＜話す人がいる＞</a:t>
                      </a:r>
                      <a:r>
                        <a:rPr lang="en-US"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＜人による指摘＞</a:t>
                      </a:r>
                      <a:r>
                        <a:rPr lang="en-US"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＜友人による指摘＞</a:t>
                      </a:r>
                      <a:r>
                        <a:rPr lang="en-US"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FF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＜孤独ではない＞</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＜他者を見て気づく＞</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＜社協の人，サポートセンターの人，支援者，友人がいる＞</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7828" marR="378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856364310"/>
                  </a:ext>
                </a:extLst>
              </a:tr>
              <a:tr h="504370">
                <a:tc vMerge="1">
                  <a:txBody>
                    <a:bodyPr/>
                    <a:lstStyle/>
                    <a:p>
                      <a:endParaRPr kumimoji="1" lang="ja-JP" altLang="en-US"/>
                    </a:p>
                  </a:txBody>
                  <a:tcPr/>
                </a:tc>
                <a:tc>
                  <a:txBody>
                    <a:bodyPr/>
                    <a:lstStyle/>
                    <a:p>
                      <a:pPr algn="ctr">
                        <a:spcAft>
                          <a:spcPts val="0"/>
                        </a:spcAft>
                      </a:pPr>
                      <a:r>
                        <a:rPr lang="ja-JP" sz="1100" b="1" kern="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場がある</a:t>
                      </a:r>
                      <a:endParaRPr lang="ja-JP" sz="1100" b="1"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37828" marR="378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＜話す場がある＞</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＜社会交流の広がり＞</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＜共感できる場がある＞</a:t>
                      </a:r>
                      <a: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
                      </a:r>
                      <a:br>
                        <a:rPr lang="en-US"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br>
                      <a:r>
                        <a:rPr lang="ja-JP" sz="1100" b="1" kern="0" dirty="0">
                          <a:solidFill>
                            <a:srgbClr val="000000"/>
                          </a:solidFill>
                          <a:effectLst/>
                          <a:latin typeface="Century" panose="02040604050505020304" pitchFamily="18" charset="0"/>
                          <a:ea typeface="ＭＳ Ｐゴシック" panose="020B0600070205080204" pitchFamily="50" charset="-128"/>
                          <a:cs typeface="ＭＳ Ｐゴシック" panose="020B0600070205080204" pitchFamily="50" charset="-128"/>
                        </a:rPr>
                        <a:t>＜認識を切り替える場がある＞</a:t>
                      </a:r>
                      <a:endParaRPr lang="ja-JP" sz="1100" b="1"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37828" marR="3782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3929178770"/>
                  </a:ext>
                </a:extLst>
              </a:tr>
            </a:tbl>
          </a:graphicData>
        </a:graphic>
      </p:graphicFrame>
      <p:sp>
        <p:nvSpPr>
          <p:cNvPr id="2" name="タイトル 1"/>
          <p:cNvSpPr>
            <a:spLocks noGrp="1"/>
          </p:cNvSpPr>
          <p:nvPr>
            <p:ph type="title"/>
          </p:nvPr>
        </p:nvSpPr>
        <p:spPr>
          <a:xfrm>
            <a:off x="379707" y="152183"/>
            <a:ext cx="8423329" cy="962633"/>
          </a:xfrm>
        </p:spPr>
        <p:txBody>
          <a:bodyPr>
            <a:noAutofit/>
          </a:bodyPr>
          <a:lstStyle/>
          <a:p>
            <a:r>
              <a:rPr kumimoji="1" lang="ja-JP" altLang="en-US" sz="2800" b="1" dirty="0" smtClean="0">
                <a:solidFill>
                  <a:srgbClr val="C00000"/>
                </a:solidFill>
              </a:rPr>
              <a:t>「人」・「自分」の係り受けから抽出された強み</a:t>
            </a:r>
            <a:endParaRPr kumimoji="1" lang="ja-JP" altLang="en-US" sz="2800" b="1" dirty="0">
              <a:solidFill>
                <a:srgbClr val="C00000"/>
              </a:solidFill>
            </a:endParaRPr>
          </a:p>
        </p:txBody>
      </p:sp>
    </p:spTree>
    <p:extLst>
      <p:ext uri="{BB962C8B-B14F-4D97-AF65-F5344CB8AC3E}">
        <p14:creationId xmlns:p14="http://schemas.microsoft.com/office/powerpoint/2010/main" val="3746955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0642" y="191069"/>
            <a:ext cx="7886700" cy="1050877"/>
          </a:xfrm>
        </p:spPr>
        <p:txBody>
          <a:bodyPr>
            <a:noAutofit/>
          </a:bodyPr>
          <a:lstStyle/>
          <a:p>
            <a:pPr algn="ctr"/>
            <a:r>
              <a:rPr kumimoji="1" lang="ja-JP" altLang="en-US" sz="5400" b="1" dirty="0" smtClean="0">
                <a:solidFill>
                  <a:srgbClr val="C00000"/>
                </a:solidFill>
              </a:rPr>
              <a:t>問題</a:t>
            </a:r>
            <a:endParaRPr kumimoji="1" lang="ja-JP" altLang="en-US" sz="5400" b="1" dirty="0">
              <a:solidFill>
                <a:srgbClr val="C00000"/>
              </a:solidFill>
            </a:endParaRPr>
          </a:p>
        </p:txBody>
      </p:sp>
      <p:sp>
        <p:nvSpPr>
          <p:cNvPr id="3" name="コンテンツ プレースホルダー 2"/>
          <p:cNvSpPr>
            <a:spLocks noGrp="1"/>
          </p:cNvSpPr>
          <p:nvPr>
            <p:ph idx="1"/>
          </p:nvPr>
        </p:nvSpPr>
        <p:spPr>
          <a:xfrm>
            <a:off x="290592" y="1413120"/>
            <a:ext cx="8686800" cy="4537305"/>
          </a:xfrm>
        </p:spPr>
        <p:txBody>
          <a:bodyPr>
            <a:noAutofit/>
          </a:bodyPr>
          <a:lstStyle/>
          <a:p>
            <a:r>
              <a:rPr kumimoji="1" lang="ja-JP" altLang="en-US" sz="2400" dirty="0" smtClean="0"/>
              <a:t>認知症患者数 将来推計</a:t>
            </a:r>
            <a:endParaRPr kumimoji="1" lang="en-US" altLang="ja-JP" sz="2400" dirty="0" smtClean="0"/>
          </a:p>
          <a:p>
            <a:pPr marL="0" indent="0">
              <a:buNone/>
            </a:pPr>
            <a:r>
              <a:rPr kumimoji="1" lang="ja-JP" altLang="en-US" sz="2400" dirty="0" smtClean="0"/>
              <a:t>　</a:t>
            </a:r>
            <a:r>
              <a:rPr kumimoji="1" lang="en-US" altLang="ja-JP" sz="2400" dirty="0" smtClean="0"/>
              <a:t>2025</a:t>
            </a:r>
            <a:r>
              <a:rPr kumimoji="1" lang="ja-JP" altLang="en-US" sz="2400" dirty="0" smtClean="0"/>
              <a:t>年には</a:t>
            </a:r>
            <a:r>
              <a:rPr kumimoji="1" lang="en-US" altLang="ja-JP" sz="2400" dirty="0" smtClean="0"/>
              <a:t>700</a:t>
            </a:r>
            <a:r>
              <a:rPr kumimoji="1" lang="ja-JP" altLang="en-US" sz="2400" dirty="0" smtClean="0"/>
              <a:t>万人</a:t>
            </a:r>
            <a:r>
              <a:rPr lang="en-US" altLang="ja-JP" sz="2400" dirty="0"/>
              <a:t>(65</a:t>
            </a:r>
            <a:r>
              <a:rPr lang="ja-JP" altLang="en-US" sz="2400" dirty="0"/>
              <a:t>歳以上の高齢者</a:t>
            </a:r>
            <a:r>
              <a:rPr lang="en-US" altLang="ja-JP" sz="2400" dirty="0"/>
              <a:t>5</a:t>
            </a:r>
            <a:r>
              <a:rPr lang="ja-JP" altLang="en-US" sz="2400" dirty="0"/>
              <a:t>人に</a:t>
            </a:r>
            <a:r>
              <a:rPr lang="en-US" altLang="ja-JP" sz="2400" dirty="0"/>
              <a:t>1</a:t>
            </a:r>
            <a:r>
              <a:rPr lang="ja-JP" altLang="en-US" sz="2400" dirty="0" smtClean="0"/>
              <a:t>人</a:t>
            </a:r>
            <a:r>
              <a:rPr kumimoji="1" lang="en-US" altLang="ja-JP" sz="2400" dirty="0" smtClean="0"/>
              <a:t>)</a:t>
            </a:r>
          </a:p>
          <a:p>
            <a:pPr marL="0" indent="0" algn="r">
              <a:buNone/>
            </a:pPr>
            <a:r>
              <a:rPr kumimoji="1" lang="ja-JP" altLang="en-US" sz="1400" dirty="0" smtClean="0"/>
              <a:t>（内閣府 ：平成</a:t>
            </a:r>
            <a:r>
              <a:rPr kumimoji="1" lang="en-US" altLang="ja-JP" sz="1400" dirty="0" smtClean="0"/>
              <a:t>29</a:t>
            </a:r>
            <a:r>
              <a:rPr kumimoji="1" lang="ja-JP" altLang="en-US" sz="1400" dirty="0" smtClean="0"/>
              <a:t>年版高齢社会白書）</a:t>
            </a:r>
            <a:endParaRPr kumimoji="1" lang="en-US" altLang="ja-JP" sz="1400" dirty="0" smtClean="0"/>
          </a:p>
          <a:p>
            <a:r>
              <a:rPr kumimoji="1" lang="ja-JP" altLang="en-US" sz="2400" dirty="0" smtClean="0"/>
              <a:t>従来の認知症ケア</a:t>
            </a:r>
            <a:endParaRPr kumimoji="1" lang="en-US" altLang="ja-JP" sz="2400" dirty="0" smtClean="0"/>
          </a:p>
          <a:p>
            <a:pPr marL="0" indent="0">
              <a:buNone/>
            </a:pPr>
            <a:r>
              <a:rPr kumimoji="1" lang="ja-JP" altLang="en-US" sz="2400" dirty="0" smtClean="0"/>
              <a:t>　</a:t>
            </a:r>
            <a:r>
              <a:rPr lang="en-US" altLang="ja-JP" sz="2400" dirty="0"/>
              <a:t>1980</a:t>
            </a:r>
            <a:r>
              <a:rPr lang="ja-JP" altLang="en-US" sz="2400" dirty="0"/>
              <a:t>年代　本人の自由を押さえ込むケア</a:t>
            </a:r>
            <a:endParaRPr lang="en-US" altLang="ja-JP" sz="2400" dirty="0"/>
          </a:p>
          <a:p>
            <a:pPr marL="0" indent="0">
              <a:buNone/>
            </a:pPr>
            <a:r>
              <a:rPr kumimoji="1" lang="ja-JP" altLang="en-US" sz="2400" dirty="0" smtClean="0"/>
              <a:t>　</a:t>
            </a:r>
            <a:r>
              <a:rPr kumimoji="1" lang="en-US" altLang="ja-JP" sz="2400" dirty="0" smtClean="0"/>
              <a:t>1990</a:t>
            </a:r>
            <a:r>
              <a:rPr kumimoji="1" lang="ja-JP" altLang="en-US" sz="2400" dirty="0" smtClean="0"/>
              <a:t>年代　支援方法の模索</a:t>
            </a:r>
            <a:endParaRPr kumimoji="1" lang="en-US" altLang="ja-JP" sz="2400" dirty="0" smtClean="0"/>
          </a:p>
          <a:p>
            <a:pPr marL="0" indent="0">
              <a:buNone/>
            </a:pPr>
            <a:endParaRPr kumimoji="1" lang="en-US" altLang="ja-JP" sz="2400" dirty="0" smtClean="0"/>
          </a:p>
          <a:p>
            <a:r>
              <a:rPr kumimoji="1" lang="ja-JP" altLang="en-US" sz="2400" dirty="0" smtClean="0"/>
              <a:t>現在の認知症ケア</a:t>
            </a:r>
            <a:endParaRPr kumimoji="1" lang="en-US" altLang="ja-JP" sz="2400" dirty="0" smtClean="0"/>
          </a:p>
          <a:p>
            <a:pPr marL="0" lvl="0" indent="0">
              <a:buNone/>
            </a:pPr>
            <a:r>
              <a:rPr kumimoji="1" lang="ja-JP" altLang="en-US" sz="2400" dirty="0" smtClean="0"/>
              <a:t>　</a:t>
            </a:r>
            <a:r>
              <a:rPr lang="ja-JP" altLang="en-US" sz="2400" dirty="0" smtClean="0"/>
              <a:t>本人</a:t>
            </a:r>
            <a:r>
              <a:rPr lang="ja-JP" altLang="en-US" sz="2400" dirty="0"/>
              <a:t>の意思の尊重と住み慣れた地域で暮らす</a:t>
            </a:r>
            <a:r>
              <a:rPr lang="ja-JP" altLang="en-US" sz="2400" dirty="0" smtClean="0"/>
              <a:t>こと</a:t>
            </a:r>
            <a:endParaRPr lang="en-US" altLang="ja-JP" sz="2400" dirty="0" smtClean="0"/>
          </a:p>
          <a:p>
            <a:pPr marL="0" lvl="0" indent="0">
              <a:buNone/>
            </a:pPr>
            <a:r>
              <a:rPr lang="ja-JP" altLang="en-US" sz="1400" dirty="0" smtClean="0">
                <a:solidFill>
                  <a:prstClr val="black"/>
                </a:solidFill>
              </a:rPr>
              <a:t>　　　　　　　　　　　　　　　　　　　　　　　　　　　　（</a:t>
            </a:r>
            <a:r>
              <a:rPr lang="ja-JP" altLang="en-US" sz="1400" dirty="0">
                <a:solidFill>
                  <a:prstClr val="black"/>
                </a:solidFill>
              </a:rPr>
              <a:t>厚生労働省：</a:t>
            </a:r>
            <a:r>
              <a:rPr lang="ja-JP" altLang="en-US" sz="1400" dirty="0" smtClean="0">
                <a:solidFill>
                  <a:prstClr val="black"/>
                </a:solidFill>
              </a:rPr>
              <a:t>新オレンジプラン </a:t>
            </a:r>
            <a:r>
              <a:rPr lang="en-US" altLang="ja-JP" sz="1400" dirty="0" smtClean="0">
                <a:solidFill>
                  <a:prstClr val="black"/>
                </a:solidFill>
              </a:rPr>
              <a:t>2015</a:t>
            </a:r>
            <a:r>
              <a:rPr lang="ja-JP" altLang="en-US" sz="1400" dirty="0" smtClean="0">
                <a:solidFill>
                  <a:prstClr val="black"/>
                </a:solidFill>
              </a:rPr>
              <a:t>）</a:t>
            </a:r>
            <a:endParaRPr lang="en-US" altLang="ja-JP" sz="2400" dirty="0">
              <a:solidFill>
                <a:prstClr val="black"/>
              </a:solidFill>
            </a:endParaRPr>
          </a:p>
          <a:p>
            <a:pPr marL="0" indent="0">
              <a:buNone/>
            </a:pPr>
            <a:r>
              <a:rPr lang="ja-JP" altLang="en-US" sz="2400" dirty="0" smtClean="0"/>
              <a:t>　 </a:t>
            </a:r>
            <a:endParaRPr kumimoji="1" lang="en-US" altLang="ja-JP" dirty="0" smtClean="0"/>
          </a:p>
          <a:p>
            <a:pPr marL="0" indent="0">
              <a:buNone/>
            </a:pPr>
            <a:r>
              <a:rPr kumimoji="1" lang="ja-JP" altLang="en-US" dirty="0" smtClean="0"/>
              <a:t>　</a:t>
            </a:r>
            <a:endParaRPr kumimoji="1" lang="en-US" altLang="ja-JP" dirty="0" smtClean="0"/>
          </a:p>
          <a:p>
            <a:pPr marL="0" indent="0">
              <a:buNone/>
            </a:pPr>
            <a:r>
              <a:rPr kumimoji="1" lang="ja-JP" altLang="en-US" dirty="0" smtClean="0"/>
              <a:t>　</a:t>
            </a:r>
            <a:endParaRPr kumimoji="1" lang="ja-JP" altLang="en-US" dirty="0"/>
          </a:p>
        </p:txBody>
      </p:sp>
    </p:spTree>
    <p:extLst>
      <p:ext uri="{BB962C8B-B14F-4D97-AF65-F5344CB8AC3E}">
        <p14:creationId xmlns:p14="http://schemas.microsoft.com/office/powerpoint/2010/main" val="304979181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15745"/>
            <a:ext cx="7886700" cy="1006474"/>
          </a:xfrm>
        </p:spPr>
        <p:txBody>
          <a:bodyPr/>
          <a:lstStyle/>
          <a:p>
            <a:pPr algn="ctr"/>
            <a:r>
              <a:rPr kumimoji="1" lang="ja-JP" altLang="en-US" b="1" dirty="0" smtClean="0">
                <a:solidFill>
                  <a:srgbClr val="C00000"/>
                </a:solidFill>
              </a:rPr>
              <a:t>考察</a:t>
            </a:r>
            <a:endParaRPr kumimoji="1" lang="ja-JP" altLang="en-US" b="1" dirty="0">
              <a:solidFill>
                <a:srgbClr val="C00000"/>
              </a:solidFill>
            </a:endParaRPr>
          </a:p>
        </p:txBody>
      </p:sp>
      <p:sp>
        <p:nvSpPr>
          <p:cNvPr id="3" name="コンテンツ プレースホルダー 2"/>
          <p:cNvSpPr>
            <a:spLocks noGrp="1"/>
          </p:cNvSpPr>
          <p:nvPr>
            <p:ph idx="1"/>
          </p:nvPr>
        </p:nvSpPr>
        <p:spPr>
          <a:xfrm>
            <a:off x="628650" y="1343486"/>
            <a:ext cx="7886700" cy="4924310"/>
          </a:xfrm>
        </p:spPr>
        <p:txBody>
          <a:bodyPr>
            <a:normAutofit lnSpcReduction="10000"/>
          </a:bodyPr>
          <a:lstStyle/>
          <a:p>
            <a:r>
              <a:rPr kumimoji="1" lang="ja-JP" altLang="en-US" dirty="0" smtClean="0"/>
              <a:t>認知症当事者による強みは、</a:t>
            </a:r>
            <a:r>
              <a:rPr kumimoji="1" lang="ja-JP" altLang="en-US" b="1" dirty="0" smtClean="0"/>
              <a:t>個人と環境の強みに分類</a:t>
            </a:r>
            <a:r>
              <a:rPr kumimoji="1" lang="ja-JP" altLang="en-US" dirty="0" smtClean="0"/>
              <a:t>することが可能．</a:t>
            </a:r>
            <a:endParaRPr kumimoji="1" lang="en-US" altLang="ja-JP" dirty="0" smtClean="0"/>
          </a:p>
          <a:p>
            <a:endParaRPr kumimoji="1" lang="en-US" altLang="ja-JP" dirty="0" smtClean="0"/>
          </a:p>
          <a:p>
            <a:r>
              <a:rPr kumimoji="1" lang="ja-JP" altLang="en-US" dirty="0" smtClean="0"/>
              <a:t>認知症当事者が前向きになるためには、</a:t>
            </a:r>
            <a:r>
              <a:rPr kumimoji="1" lang="ja-JP" altLang="en-US" b="1" dirty="0" smtClean="0"/>
              <a:t>認識を切り変える</a:t>
            </a:r>
            <a:r>
              <a:rPr kumimoji="1" lang="ja-JP" altLang="en-US" dirty="0" smtClean="0"/>
              <a:t>ことがきっかけとなる．</a:t>
            </a:r>
            <a:endParaRPr kumimoji="1" lang="en-US" altLang="ja-JP" dirty="0" smtClean="0"/>
          </a:p>
          <a:p>
            <a:endParaRPr kumimoji="1" lang="en-US" altLang="ja-JP" dirty="0" smtClean="0"/>
          </a:p>
          <a:p>
            <a:r>
              <a:rPr kumimoji="1" lang="ja-JP" altLang="en-US" dirty="0" smtClean="0"/>
              <a:t>そのためには、</a:t>
            </a:r>
            <a:r>
              <a:rPr kumimoji="1" lang="ja-JP" altLang="en-US" b="1" dirty="0" smtClean="0"/>
              <a:t>専門家のサポートや人と話す</a:t>
            </a:r>
            <a:endParaRPr kumimoji="1" lang="en-US" altLang="ja-JP" b="1" dirty="0" smtClean="0"/>
          </a:p>
          <a:p>
            <a:pPr marL="0" indent="0">
              <a:buNone/>
            </a:pPr>
            <a:r>
              <a:rPr kumimoji="1" lang="ja-JP" altLang="en-US" b="1" dirty="0" smtClean="0"/>
              <a:t>　機会が必要</a:t>
            </a:r>
            <a:r>
              <a:rPr kumimoji="1" lang="ja-JP" altLang="en-US" dirty="0" smtClean="0"/>
              <a:t>になる．</a:t>
            </a:r>
            <a:endParaRPr kumimoji="1" lang="en-US" altLang="ja-JP" dirty="0" smtClean="0"/>
          </a:p>
          <a:p>
            <a:pPr marL="0" indent="0">
              <a:buNone/>
            </a:pPr>
            <a:endParaRPr kumimoji="1" lang="en-US" altLang="ja-JP" dirty="0" smtClean="0"/>
          </a:p>
          <a:p>
            <a:r>
              <a:rPr kumimoji="1" lang="ja-JP" altLang="en-US" dirty="0" smtClean="0"/>
              <a:t>そうすることで、</a:t>
            </a:r>
            <a:r>
              <a:rPr kumimoji="1" lang="ja-JP" altLang="en-US" b="1" dirty="0" smtClean="0"/>
              <a:t>自分を肯定的に捉え直し</a:t>
            </a:r>
            <a:r>
              <a:rPr kumimoji="1" lang="ja-JP" altLang="en-US" dirty="0" smtClean="0"/>
              <a:t>、</a:t>
            </a:r>
            <a:endParaRPr kumimoji="1" lang="en-US" altLang="ja-JP" dirty="0" smtClean="0"/>
          </a:p>
          <a:p>
            <a:pPr marL="0" indent="0">
              <a:buNone/>
            </a:pPr>
            <a:r>
              <a:rPr kumimoji="1" lang="ja-JP" altLang="en-US" dirty="0" smtClean="0"/>
              <a:t>　新たな</a:t>
            </a:r>
            <a:r>
              <a:rPr kumimoji="1" lang="ja-JP" altLang="en-US" b="1" dirty="0" smtClean="0"/>
              <a:t>役割発揮の場が生まれる</a:t>
            </a:r>
            <a:r>
              <a:rPr kumimoji="1" lang="ja-JP" altLang="en-US" dirty="0" smtClean="0"/>
              <a:t>．</a:t>
            </a:r>
            <a:endParaRPr kumimoji="1" lang="en-US" altLang="ja-JP" dirty="0" smtClean="0"/>
          </a:p>
          <a:p>
            <a:endParaRPr kumimoji="1" lang="ja-JP" altLang="en-US" dirty="0"/>
          </a:p>
        </p:txBody>
      </p:sp>
    </p:spTree>
    <p:extLst>
      <p:ext uri="{BB962C8B-B14F-4D97-AF65-F5344CB8AC3E}">
        <p14:creationId xmlns:p14="http://schemas.microsoft.com/office/powerpoint/2010/main" val="37830403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b="1" dirty="0" smtClean="0">
                <a:solidFill>
                  <a:srgbClr val="C00000"/>
                </a:solidFill>
              </a:rPr>
              <a:t>本研究の限界と課題</a:t>
            </a:r>
            <a:endParaRPr kumimoji="1" lang="ja-JP" altLang="en-US" b="1" dirty="0">
              <a:solidFill>
                <a:srgbClr val="C00000"/>
              </a:solidFill>
            </a:endParaRPr>
          </a:p>
        </p:txBody>
      </p:sp>
      <p:sp>
        <p:nvSpPr>
          <p:cNvPr id="3" name="コンテンツ プレースホルダー 2"/>
          <p:cNvSpPr>
            <a:spLocks noGrp="1"/>
          </p:cNvSpPr>
          <p:nvPr>
            <p:ph idx="1"/>
          </p:nvPr>
        </p:nvSpPr>
        <p:spPr/>
        <p:txBody>
          <a:bodyPr/>
          <a:lstStyle/>
          <a:p>
            <a:r>
              <a:rPr kumimoji="1" lang="ja-JP" altLang="en-US" dirty="0" smtClean="0"/>
              <a:t>本研究で得られた強みは比較的若年の認知症をもつ人の強みだった．</a:t>
            </a:r>
            <a:endParaRPr kumimoji="1" lang="en-US" altLang="ja-JP" dirty="0" smtClean="0"/>
          </a:p>
          <a:p>
            <a:endParaRPr lang="en-US" altLang="ja-JP" dirty="0"/>
          </a:p>
          <a:p>
            <a:r>
              <a:rPr kumimoji="1" lang="ja-JP" altLang="en-US" dirty="0" smtClean="0"/>
              <a:t>そのため、外に出向く能力もあれば、人と話す活力もある．</a:t>
            </a:r>
            <a:endParaRPr kumimoji="1" lang="en-US" altLang="ja-JP" dirty="0" smtClean="0"/>
          </a:p>
          <a:p>
            <a:endParaRPr lang="en-US" altLang="ja-JP" dirty="0"/>
          </a:p>
          <a:p>
            <a:r>
              <a:rPr kumimoji="1" lang="ja-JP" altLang="en-US" dirty="0" smtClean="0"/>
              <a:t>同じ認知症であっても、年齢層が変われば抽出される強みも異なる可能性がある．</a:t>
            </a:r>
            <a:endParaRPr kumimoji="1" lang="en-US" altLang="ja-JP" dirty="0" smtClean="0"/>
          </a:p>
          <a:p>
            <a:endParaRPr lang="en-US" altLang="ja-JP" dirty="0" smtClean="0"/>
          </a:p>
          <a:p>
            <a:endParaRPr lang="en-US" altLang="ja-JP" dirty="0"/>
          </a:p>
          <a:p>
            <a:endParaRPr kumimoji="1" lang="ja-JP" altLang="en-US" dirty="0"/>
          </a:p>
        </p:txBody>
      </p:sp>
    </p:spTree>
    <p:extLst>
      <p:ext uri="{BB962C8B-B14F-4D97-AF65-F5344CB8AC3E}">
        <p14:creationId xmlns:p14="http://schemas.microsoft.com/office/powerpoint/2010/main" val="7061465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90642" y="678562"/>
            <a:ext cx="7886700" cy="735253"/>
          </a:xfrm>
        </p:spPr>
        <p:txBody>
          <a:bodyPr>
            <a:noAutofit/>
          </a:bodyPr>
          <a:lstStyle/>
          <a:p>
            <a:pPr algn="ctr"/>
            <a:r>
              <a:rPr kumimoji="1" lang="ja-JP" altLang="en-US" sz="5400" b="1" dirty="0" smtClean="0">
                <a:solidFill>
                  <a:srgbClr val="C00000"/>
                </a:solidFill>
              </a:rPr>
              <a:t>認知症ケアの課題</a:t>
            </a:r>
            <a:endParaRPr kumimoji="1" lang="ja-JP" altLang="en-US" sz="5400" b="1" dirty="0">
              <a:solidFill>
                <a:srgbClr val="C00000"/>
              </a:solidFill>
            </a:endParaRPr>
          </a:p>
        </p:txBody>
      </p:sp>
      <p:sp>
        <p:nvSpPr>
          <p:cNvPr id="3" name="コンテンツ プレースホルダー 2"/>
          <p:cNvSpPr>
            <a:spLocks noGrp="1"/>
          </p:cNvSpPr>
          <p:nvPr>
            <p:ph idx="1"/>
          </p:nvPr>
        </p:nvSpPr>
        <p:spPr>
          <a:xfrm>
            <a:off x="290592" y="2341168"/>
            <a:ext cx="8686800" cy="3199824"/>
          </a:xfrm>
        </p:spPr>
        <p:txBody>
          <a:bodyPr>
            <a:noAutofit/>
          </a:bodyPr>
          <a:lstStyle/>
          <a:p>
            <a:r>
              <a:rPr kumimoji="1" lang="ja-JP" altLang="en-US" sz="2400" dirty="0" smtClean="0"/>
              <a:t>当事者主体の考え方の重視</a:t>
            </a:r>
            <a:endParaRPr kumimoji="1" lang="en-US" altLang="ja-JP" sz="2400" dirty="0" smtClean="0"/>
          </a:p>
          <a:p>
            <a:pPr marL="0" indent="0">
              <a:buNone/>
            </a:pPr>
            <a:r>
              <a:rPr lang="ja-JP" altLang="en-US" sz="2400" dirty="0" smtClean="0"/>
              <a:t>　 “</a:t>
            </a:r>
            <a:r>
              <a:rPr lang="ja-JP" altLang="en-US" sz="2400" b="1" dirty="0" smtClean="0"/>
              <a:t>当事者こそが当事者について最もの専門家</a:t>
            </a:r>
            <a:r>
              <a:rPr lang="ja-JP" altLang="en-US" sz="2400" dirty="0" smtClean="0"/>
              <a:t>”</a:t>
            </a:r>
            <a:endParaRPr lang="en-US" altLang="ja-JP" sz="2400" dirty="0" smtClean="0"/>
          </a:p>
          <a:p>
            <a:pPr marL="0" indent="0">
              <a:buNone/>
            </a:pPr>
            <a:r>
              <a:rPr kumimoji="1" lang="ja-JP" altLang="en-US" sz="2400" dirty="0" smtClean="0"/>
              <a:t>　　　　　　　　　　　↓　　　　　　</a:t>
            </a:r>
            <a:r>
              <a:rPr kumimoji="1" lang="ja-JP" altLang="en-US" sz="1400" dirty="0" smtClean="0"/>
              <a:t>（中西正司ほか：当事者主権 </a:t>
            </a:r>
            <a:r>
              <a:rPr kumimoji="1" lang="en-US" altLang="ja-JP" sz="1400" dirty="0" smtClean="0"/>
              <a:t>2003</a:t>
            </a:r>
            <a:r>
              <a:rPr kumimoji="1" lang="ja-JP" altLang="en-US" sz="1400" dirty="0" smtClean="0"/>
              <a:t>）</a:t>
            </a:r>
            <a:endParaRPr kumimoji="1" lang="en-US" altLang="ja-JP" sz="1400" dirty="0" smtClean="0"/>
          </a:p>
          <a:p>
            <a:pPr marL="0" indent="0">
              <a:buNone/>
            </a:pPr>
            <a:r>
              <a:rPr kumimoji="1" lang="ja-JP" altLang="en-US" sz="2400" dirty="0" smtClean="0"/>
              <a:t>　　　　周囲によるステレオタイプの脱却</a:t>
            </a:r>
            <a:endParaRPr kumimoji="1" lang="en-US" altLang="ja-JP" sz="2400" dirty="0" smtClean="0"/>
          </a:p>
          <a:p>
            <a:pPr marL="0" indent="0">
              <a:buNone/>
            </a:pPr>
            <a:r>
              <a:rPr kumimoji="1" lang="ja-JP" altLang="en-US" sz="2400" dirty="0" smtClean="0"/>
              <a:t>　　　　　　　　　　　と</a:t>
            </a:r>
            <a:endParaRPr kumimoji="1" lang="en-US" altLang="ja-JP" sz="2400" dirty="0" smtClean="0"/>
          </a:p>
          <a:p>
            <a:pPr marL="0" indent="0">
              <a:buNone/>
            </a:pPr>
            <a:r>
              <a:rPr kumimoji="1" lang="ja-JP" altLang="en-US" sz="2400" dirty="0" smtClean="0"/>
              <a:t>　</a:t>
            </a:r>
            <a:r>
              <a:rPr kumimoji="1" lang="ja-JP" altLang="en-US" sz="2400" u="sng" dirty="0" smtClean="0"/>
              <a:t>その人のもつ本来の力“強み”に注目</a:t>
            </a:r>
            <a:r>
              <a:rPr kumimoji="1" lang="ja-JP" altLang="en-US" sz="2400" dirty="0" smtClean="0"/>
              <a:t>することへの課題</a:t>
            </a:r>
            <a:endParaRPr kumimoji="1" lang="en-US" altLang="ja-JP" sz="2400" dirty="0" smtClean="0"/>
          </a:p>
          <a:p>
            <a:pPr marL="0" indent="0">
              <a:buNone/>
            </a:pPr>
            <a:endParaRPr kumimoji="1" lang="en-US" altLang="ja-JP" dirty="0" smtClean="0"/>
          </a:p>
          <a:p>
            <a:pPr marL="0" indent="0">
              <a:buNone/>
            </a:pPr>
            <a:r>
              <a:rPr kumimoji="1" lang="ja-JP" altLang="en-US" dirty="0" smtClean="0"/>
              <a:t>　</a:t>
            </a:r>
            <a:endParaRPr kumimoji="1" lang="en-US" altLang="ja-JP" dirty="0" smtClean="0"/>
          </a:p>
          <a:p>
            <a:pPr marL="0" indent="0">
              <a:buNone/>
            </a:pPr>
            <a:r>
              <a:rPr kumimoji="1" lang="ja-JP" altLang="en-US" dirty="0" smtClean="0"/>
              <a:t>　</a:t>
            </a:r>
            <a:endParaRPr kumimoji="1" lang="ja-JP" altLang="en-US" dirty="0"/>
          </a:p>
        </p:txBody>
      </p:sp>
    </p:spTree>
    <p:extLst>
      <p:ext uri="{BB962C8B-B14F-4D97-AF65-F5344CB8AC3E}">
        <p14:creationId xmlns:p14="http://schemas.microsoft.com/office/powerpoint/2010/main" val="26894668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65868"/>
            <a:ext cx="7886700" cy="948285"/>
          </a:xfrm>
        </p:spPr>
        <p:txBody>
          <a:bodyPr>
            <a:normAutofit/>
          </a:bodyPr>
          <a:lstStyle/>
          <a:p>
            <a:pPr algn="ctr"/>
            <a:r>
              <a:rPr kumimoji="1" lang="ja-JP" altLang="en-US" sz="5400" b="1" dirty="0" smtClean="0">
                <a:solidFill>
                  <a:srgbClr val="C00000"/>
                </a:solidFill>
              </a:rPr>
              <a:t>目的</a:t>
            </a:r>
            <a:endParaRPr kumimoji="1" lang="ja-JP" altLang="en-US" sz="5400" b="1" dirty="0">
              <a:solidFill>
                <a:srgbClr val="C00000"/>
              </a:solidFill>
            </a:endParaRPr>
          </a:p>
        </p:txBody>
      </p:sp>
      <p:sp>
        <p:nvSpPr>
          <p:cNvPr id="3" name="コンテンツ プレースホルダー 2"/>
          <p:cNvSpPr>
            <a:spLocks noGrp="1"/>
          </p:cNvSpPr>
          <p:nvPr>
            <p:ph idx="1"/>
          </p:nvPr>
        </p:nvSpPr>
        <p:spPr>
          <a:xfrm>
            <a:off x="628650" y="1014153"/>
            <a:ext cx="7886700" cy="5328458"/>
          </a:xfrm>
        </p:spPr>
        <p:txBody>
          <a:bodyPr/>
          <a:lstStyle/>
          <a:p>
            <a:pPr marL="0" indent="0">
              <a:buNone/>
            </a:pPr>
            <a:r>
              <a:rPr lang="ja-JP" altLang="en-US" dirty="0" smtClean="0"/>
              <a:t>　</a:t>
            </a:r>
            <a:r>
              <a:rPr lang="ja-JP" altLang="ja-JP" dirty="0" smtClean="0"/>
              <a:t>認定</a:t>
            </a:r>
            <a:r>
              <a:rPr lang="en-US" altLang="ja-JP" dirty="0"/>
              <a:t>NPO</a:t>
            </a:r>
            <a:r>
              <a:rPr lang="ja-JP" altLang="ja-JP" dirty="0"/>
              <a:t>法人 健康と病の語りディペックス・ジャパンが運営する「健康と病いの語りデータアーカイブ」の語りデータを利用し</a:t>
            </a:r>
            <a:r>
              <a:rPr lang="ja-JP" altLang="ja-JP" dirty="0" smtClean="0"/>
              <a:t>、</a:t>
            </a:r>
            <a:endParaRPr lang="en-US" altLang="ja-JP" dirty="0" smtClean="0"/>
          </a:p>
          <a:p>
            <a:pPr marL="0" indent="0">
              <a:buNone/>
            </a:pPr>
            <a:endParaRPr lang="en-US" altLang="ja-JP" dirty="0" smtClean="0"/>
          </a:p>
          <a:p>
            <a:pPr marL="0" indent="0">
              <a:buNone/>
            </a:pPr>
            <a:r>
              <a:rPr lang="ja-JP" altLang="en-US" dirty="0" smtClean="0"/>
              <a:t>　</a:t>
            </a:r>
            <a:r>
              <a:rPr lang="ja-JP" altLang="ja-JP" dirty="0" smtClean="0"/>
              <a:t>認知症</a:t>
            </a:r>
            <a:r>
              <a:rPr lang="ja-JP" altLang="en-US" dirty="0" smtClean="0"/>
              <a:t>当事者の</a:t>
            </a:r>
            <a:r>
              <a:rPr lang="ja-JP" altLang="ja-JP" dirty="0" smtClean="0"/>
              <a:t>語り</a:t>
            </a:r>
            <a:r>
              <a:rPr lang="ja-JP" altLang="ja-JP" dirty="0"/>
              <a:t>をテキストマイニングの手法で分析することにより</a:t>
            </a:r>
            <a:r>
              <a:rPr lang="ja-JP" altLang="ja-JP" dirty="0" smtClean="0"/>
              <a:t>、</a:t>
            </a:r>
            <a:r>
              <a:rPr lang="ja-JP" altLang="ja-JP" b="1" dirty="0" smtClean="0"/>
              <a:t>当事者</a:t>
            </a:r>
            <a:r>
              <a:rPr lang="ja-JP" altLang="ja-JP" b="1" dirty="0"/>
              <a:t>たちの</a:t>
            </a:r>
            <a:r>
              <a:rPr lang="ja-JP" altLang="ja-JP" b="1" u="sng" dirty="0"/>
              <a:t>強み</a:t>
            </a:r>
            <a:r>
              <a:rPr lang="ja-JP" altLang="ja-JP" dirty="0"/>
              <a:t>を明らかにする</a:t>
            </a:r>
            <a:r>
              <a:rPr lang="ja-JP" altLang="ja-JP" dirty="0" smtClean="0"/>
              <a:t>こと</a:t>
            </a:r>
            <a:r>
              <a:rPr lang="ja-JP" altLang="en-US" dirty="0" smtClean="0"/>
              <a:t>．</a:t>
            </a:r>
            <a:endParaRPr lang="en-US" altLang="ja-JP" dirty="0" smtClean="0"/>
          </a:p>
          <a:p>
            <a:pPr marL="0" indent="0">
              <a:buNone/>
            </a:pPr>
            <a:endParaRPr lang="en-US" altLang="ja-JP" dirty="0"/>
          </a:p>
          <a:p>
            <a:pPr marL="0" indent="0">
              <a:buNone/>
            </a:pPr>
            <a:r>
              <a:rPr lang="ja-JP" altLang="en-US" sz="2400" b="1" dirty="0" smtClean="0"/>
              <a:t>強み</a:t>
            </a:r>
            <a:r>
              <a:rPr lang="ja-JP" altLang="en-US" sz="2400" dirty="0" smtClean="0"/>
              <a:t>とは、</a:t>
            </a:r>
            <a:endParaRPr lang="en-US" altLang="ja-JP" sz="2400" dirty="0" smtClean="0"/>
          </a:p>
          <a:p>
            <a:pPr marL="0" indent="0">
              <a:buNone/>
            </a:pPr>
            <a:r>
              <a:rPr lang="ja-JP" altLang="en-US" sz="2400" dirty="0" smtClean="0"/>
              <a:t>「</a:t>
            </a:r>
            <a:r>
              <a:rPr lang="ja-JP" altLang="en-US" sz="2400" u="sng" dirty="0" smtClean="0"/>
              <a:t>本人や周りの環境におけるプラス面のこと</a:t>
            </a:r>
            <a:r>
              <a:rPr lang="ja-JP" altLang="en-US" sz="2400" dirty="0" smtClean="0"/>
              <a:t>」と定義．</a:t>
            </a:r>
            <a:endParaRPr lang="en-US" altLang="ja-JP" sz="2400" dirty="0" smtClean="0"/>
          </a:p>
          <a:p>
            <a:pPr marL="0" indent="0" algn="r">
              <a:buNone/>
            </a:pPr>
            <a:r>
              <a:rPr lang="ja-JP" altLang="en-US" sz="1400" dirty="0" smtClean="0"/>
              <a:t>（白澤 </a:t>
            </a:r>
            <a:r>
              <a:rPr lang="en-US" altLang="ja-JP" sz="1400" dirty="0" smtClean="0"/>
              <a:t>2009</a:t>
            </a:r>
            <a:r>
              <a:rPr lang="ja-JP" altLang="en-US" sz="1400" dirty="0" smtClean="0"/>
              <a:t>）</a:t>
            </a:r>
            <a:endParaRPr lang="ja-JP" altLang="ja-JP" sz="1400" dirty="0"/>
          </a:p>
          <a:p>
            <a:pPr marL="0" indent="0">
              <a:buNone/>
            </a:pPr>
            <a:endParaRPr kumimoji="1" lang="ja-JP" altLang="en-US" sz="2400" dirty="0"/>
          </a:p>
        </p:txBody>
      </p:sp>
    </p:spTree>
    <p:extLst>
      <p:ext uri="{BB962C8B-B14F-4D97-AF65-F5344CB8AC3E}">
        <p14:creationId xmlns:p14="http://schemas.microsoft.com/office/powerpoint/2010/main" val="3429612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8907" y="489114"/>
            <a:ext cx="7886700" cy="921232"/>
          </a:xfrm>
        </p:spPr>
        <p:txBody>
          <a:bodyPr>
            <a:normAutofit/>
          </a:bodyPr>
          <a:lstStyle/>
          <a:p>
            <a:pPr algn="ctr"/>
            <a:r>
              <a:rPr kumimoji="1" lang="ja-JP" altLang="en-US" sz="5400" b="1" dirty="0" smtClean="0">
                <a:solidFill>
                  <a:srgbClr val="C00000"/>
                </a:solidFill>
              </a:rPr>
              <a:t>方法</a:t>
            </a:r>
            <a:endParaRPr kumimoji="1" lang="ja-JP" altLang="en-US" sz="5400" b="1" dirty="0">
              <a:solidFill>
                <a:srgbClr val="C00000"/>
              </a:solidFill>
            </a:endParaRPr>
          </a:p>
        </p:txBody>
      </p:sp>
      <p:sp>
        <p:nvSpPr>
          <p:cNvPr id="3" name="コンテンツ プレースホルダー 2"/>
          <p:cNvSpPr>
            <a:spLocks noGrp="1"/>
          </p:cNvSpPr>
          <p:nvPr>
            <p:ph idx="1"/>
          </p:nvPr>
        </p:nvSpPr>
        <p:spPr>
          <a:xfrm>
            <a:off x="698392" y="1983784"/>
            <a:ext cx="7886700" cy="2920725"/>
          </a:xfrm>
        </p:spPr>
        <p:txBody>
          <a:bodyPr>
            <a:normAutofit/>
          </a:bodyPr>
          <a:lstStyle/>
          <a:p>
            <a:pPr marL="0" indent="0">
              <a:buNone/>
            </a:pPr>
            <a:r>
              <a:rPr lang="en-US" altLang="ja-JP" b="1" dirty="0" smtClean="0"/>
              <a:t>【</a:t>
            </a:r>
            <a:r>
              <a:rPr lang="ja-JP" altLang="en-US" b="1" dirty="0"/>
              <a:t>分析</a:t>
            </a:r>
            <a:r>
              <a:rPr lang="ja-JP" altLang="en-US" b="1" dirty="0" smtClean="0"/>
              <a:t>対象</a:t>
            </a:r>
            <a:r>
              <a:rPr lang="en-US" altLang="ja-JP" b="1" dirty="0" smtClean="0"/>
              <a:t>】</a:t>
            </a:r>
          </a:p>
          <a:p>
            <a:pPr marL="0" indent="0">
              <a:buNone/>
            </a:pPr>
            <a:r>
              <a:rPr lang="ja-JP" altLang="en-US" dirty="0" smtClean="0"/>
              <a:t>　</a:t>
            </a:r>
            <a:r>
              <a:rPr lang="ja-JP" altLang="ja-JP" dirty="0" smtClean="0"/>
              <a:t>認定</a:t>
            </a:r>
            <a:r>
              <a:rPr lang="en-US" altLang="ja-JP" dirty="0"/>
              <a:t>NPO</a:t>
            </a:r>
            <a:r>
              <a:rPr lang="ja-JP" altLang="ja-JP" dirty="0"/>
              <a:t>法人 健康と病の語りディペックス・ジャパンよりデータシェアリングを</a:t>
            </a:r>
            <a:r>
              <a:rPr lang="ja-JP" altLang="ja-JP" dirty="0" smtClean="0"/>
              <a:t>受けた、</a:t>
            </a:r>
            <a:r>
              <a:rPr lang="ja-JP" altLang="en-US" dirty="0" smtClean="0"/>
              <a:t>　</a:t>
            </a:r>
            <a:r>
              <a:rPr lang="ja-JP" altLang="ja-JP" dirty="0" smtClean="0"/>
              <a:t>認知症</a:t>
            </a:r>
            <a:r>
              <a:rPr lang="ja-JP" altLang="en-US" dirty="0" smtClean="0"/>
              <a:t>当事者</a:t>
            </a:r>
            <a:r>
              <a:rPr lang="en-US" altLang="ja-JP" dirty="0" smtClean="0"/>
              <a:t>12</a:t>
            </a:r>
            <a:r>
              <a:rPr lang="ja-JP" altLang="en-US" dirty="0" smtClean="0"/>
              <a:t>名</a:t>
            </a:r>
            <a:r>
              <a:rPr lang="ja-JP" altLang="ja-JP" dirty="0" smtClean="0"/>
              <a:t>の</a:t>
            </a:r>
            <a:r>
              <a:rPr lang="ja-JP" altLang="ja-JP" dirty="0"/>
              <a:t>語りの</a:t>
            </a:r>
            <a:r>
              <a:rPr lang="ja-JP" altLang="ja-JP" dirty="0" smtClean="0"/>
              <a:t>データ</a:t>
            </a:r>
            <a:r>
              <a:rPr lang="ja-JP" altLang="en-US" dirty="0" smtClean="0"/>
              <a:t>．</a:t>
            </a:r>
            <a:endParaRPr lang="en-US" altLang="ja-JP" dirty="0" smtClean="0"/>
          </a:p>
          <a:p>
            <a:pPr marL="0" indent="0">
              <a:buNone/>
            </a:pPr>
            <a:endParaRPr lang="en-US" altLang="ja-JP" sz="2400" dirty="0" smtClean="0"/>
          </a:p>
        </p:txBody>
      </p:sp>
    </p:spTree>
    <p:extLst>
      <p:ext uri="{BB962C8B-B14F-4D97-AF65-F5344CB8AC3E}">
        <p14:creationId xmlns:p14="http://schemas.microsoft.com/office/powerpoint/2010/main" val="2734688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117155"/>
            <a:ext cx="7886700" cy="921232"/>
          </a:xfrm>
        </p:spPr>
        <p:txBody>
          <a:bodyPr>
            <a:normAutofit/>
          </a:bodyPr>
          <a:lstStyle/>
          <a:p>
            <a:pPr algn="ctr"/>
            <a:r>
              <a:rPr kumimoji="1" lang="ja-JP" altLang="en-US" sz="5400" b="1" dirty="0" smtClean="0">
                <a:solidFill>
                  <a:srgbClr val="C00000"/>
                </a:solidFill>
              </a:rPr>
              <a:t>方法</a:t>
            </a:r>
            <a:endParaRPr kumimoji="1" lang="ja-JP" altLang="en-US" sz="5400" b="1" dirty="0">
              <a:solidFill>
                <a:srgbClr val="C00000"/>
              </a:solidFill>
            </a:endParaRPr>
          </a:p>
        </p:txBody>
      </p:sp>
      <p:sp>
        <p:nvSpPr>
          <p:cNvPr id="3" name="コンテンツ プレースホルダー 2"/>
          <p:cNvSpPr>
            <a:spLocks noGrp="1"/>
          </p:cNvSpPr>
          <p:nvPr>
            <p:ph idx="1"/>
          </p:nvPr>
        </p:nvSpPr>
        <p:spPr>
          <a:xfrm>
            <a:off x="700866" y="1038387"/>
            <a:ext cx="7742267" cy="5570231"/>
          </a:xfrm>
        </p:spPr>
        <p:txBody>
          <a:bodyPr>
            <a:normAutofit lnSpcReduction="10000"/>
          </a:bodyPr>
          <a:lstStyle/>
          <a:p>
            <a:pPr marL="0" indent="0">
              <a:buNone/>
            </a:pPr>
            <a:r>
              <a:rPr lang="en-US" altLang="ja-JP" b="1" dirty="0" smtClean="0"/>
              <a:t>【</a:t>
            </a:r>
            <a:r>
              <a:rPr lang="ja-JP" altLang="en-US" b="1" dirty="0"/>
              <a:t>分析</a:t>
            </a:r>
            <a:r>
              <a:rPr lang="ja-JP" altLang="en-US" b="1" dirty="0" smtClean="0"/>
              <a:t>手順</a:t>
            </a:r>
            <a:r>
              <a:rPr lang="en-US" altLang="ja-JP" b="1" dirty="0" smtClean="0"/>
              <a:t>】</a:t>
            </a:r>
          </a:p>
          <a:p>
            <a:pPr marL="0" indent="0">
              <a:buNone/>
            </a:pPr>
            <a:r>
              <a:rPr lang="en-US" altLang="ja-JP" sz="2200" b="1" dirty="0" smtClean="0"/>
              <a:t>1</a:t>
            </a:r>
            <a:r>
              <a:rPr lang="ja-JP" altLang="en-US" sz="2200" b="1" dirty="0" smtClean="0"/>
              <a:t>．</a:t>
            </a:r>
            <a:r>
              <a:rPr lang="ja-JP" altLang="en-US" sz="2200" dirty="0" smtClean="0"/>
              <a:t>語り</a:t>
            </a:r>
            <a:r>
              <a:rPr lang="ja-JP" altLang="en-US" sz="2200" dirty="0"/>
              <a:t>のテキストには、質問者・施設等同伴者</a:t>
            </a:r>
            <a:r>
              <a:rPr lang="ja-JP" altLang="en-US" sz="2200" dirty="0" smtClean="0"/>
              <a:t>の逐語が　　　　　　あった</a:t>
            </a:r>
            <a:r>
              <a:rPr lang="ja-JP" altLang="en-US" sz="2200" dirty="0"/>
              <a:t>が、今回は分析対象から除外</a:t>
            </a:r>
            <a:r>
              <a:rPr lang="ja-JP" altLang="en-US" sz="2200" dirty="0" smtClean="0"/>
              <a:t>した．</a:t>
            </a:r>
            <a:endParaRPr lang="en-US" altLang="ja-JP" sz="2200" dirty="0" smtClean="0"/>
          </a:p>
          <a:p>
            <a:pPr marL="0" indent="0">
              <a:buNone/>
            </a:pPr>
            <a:endParaRPr lang="en-US" altLang="ja-JP" sz="2200" dirty="0" smtClean="0"/>
          </a:p>
          <a:p>
            <a:pPr marL="0" indent="0">
              <a:buNone/>
            </a:pPr>
            <a:r>
              <a:rPr lang="en-US" altLang="ja-JP" sz="2200" b="1" dirty="0" smtClean="0"/>
              <a:t>2</a:t>
            </a:r>
            <a:r>
              <a:rPr lang="ja-JP" altLang="en-US" sz="2200" b="1" dirty="0" err="1" smtClean="0"/>
              <a:t>．</a:t>
            </a:r>
            <a:r>
              <a:rPr lang="ja-JP" altLang="en-US" sz="2200" dirty="0" smtClean="0"/>
              <a:t>認知症当事者の</a:t>
            </a:r>
            <a:r>
              <a:rPr lang="ja-JP" altLang="en-US" sz="2200" dirty="0"/>
              <a:t>語りを</a:t>
            </a:r>
            <a:r>
              <a:rPr lang="en-US" altLang="ja-JP" sz="2200" dirty="0"/>
              <a:t>Microsoft Office Excel</a:t>
            </a:r>
            <a:r>
              <a:rPr lang="ja-JP" altLang="en-US" sz="2200" dirty="0" smtClean="0"/>
              <a:t>によりテキス　トマイニング用</a:t>
            </a:r>
            <a:r>
              <a:rPr lang="ja-JP" altLang="en-US" sz="2200" dirty="0"/>
              <a:t>にタブ区切り</a:t>
            </a:r>
            <a:r>
              <a:rPr lang="en-US" altLang="ja-JP" sz="2200" dirty="0"/>
              <a:t>(TCV)</a:t>
            </a:r>
            <a:r>
              <a:rPr lang="ja-JP" altLang="en-US" sz="2200" dirty="0"/>
              <a:t>データを</a:t>
            </a:r>
            <a:r>
              <a:rPr lang="ja-JP" altLang="en-US" sz="2200" dirty="0" smtClean="0"/>
              <a:t>作成して</a:t>
            </a:r>
            <a:r>
              <a:rPr lang="ja-JP" altLang="en-US" sz="2200" dirty="0"/>
              <a:t>、</a:t>
            </a:r>
            <a:r>
              <a:rPr lang="en-US" altLang="ja-JP" sz="2200" dirty="0"/>
              <a:t>Text Mining Studio Ver.6.0.3</a:t>
            </a:r>
            <a:r>
              <a:rPr lang="ja-JP" altLang="en-US" sz="2200" dirty="0"/>
              <a:t>に</a:t>
            </a:r>
            <a:r>
              <a:rPr lang="ja-JP" altLang="en-US" sz="2200" dirty="0" smtClean="0"/>
              <a:t>読み込ませた．</a:t>
            </a:r>
            <a:endParaRPr lang="en-US" altLang="ja-JP" sz="2200" dirty="0" smtClean="0"/>
          </a:p>
          <a:p>
            <a:pPr marL="0" indent="0">
              <a:buNone/>
            </a:pPr>
            <a:endParaRPr lang="en-US" altLang="ja-JP" sz="2200" dirty="0" smtClean="0"/>
          </a:p>
          <a:p>
            <a:pPr marL="0" indent="0">
              <a:buNone/>
            </a:pPr>
            <a:r>
              <a:rPr lang="en-US" altLang="ja-JP" sz="2200" b="1" dirty="0" smtClean="0"/>
              <a:t>3</a:t>
            </a:r>
            <a:r>
              <a:rPr lang="ja-JP" altLang="en-US" sz="2200" b="1" dirty="0" smtClean="0"/>
              <a:t>．</a:t>
            </a:r>
            <a:r>
              <a:rPr lang="ja-JP" altLang="en-US" sz="2200" dirty="0" smtClean="0"/>
              <a:t>テキストマイニング</a:t>
            </a:r>
            <a:r>
              <a:rPr lang="ja-JP" altLang="en-US" sz="2200" dirty="0"/>
              <a:t>による分析は</a:t>
            </a:r>
            <a:r>
              <a:rPr lang="ja-JP" altLang="en-US" sz="2200" dirty="0" smtClean="0"/>
              <a:t>、（</a:t>
            </a:r>
            <a:r>
              <a:rPr lang="en-US" altLang="ja-JP" sz="2200" dirty="0" smtClean="0"/>
              <a:t>1</a:t>
            </a:r>
            <a:r>
              <a:rPr lang="ja-JP" altLang="en-US" sz="2200" dirty="0" smtClean="0"/>
              <a:t>）基本</a:t>
            </a:r>
            <a:r>
              <a:rPr lang="ja-JP" altLang="en-US" sz="2200" dirty="0"/>
              <a:t>情報</a:t>
            </a:r>
            <a:r>
              <a:rPr lang="ja-JP" altLang="en-US" sz="2200" dirty="0" smtClean="0"/>
              <a:t>、　　（</a:t>
            </a:r>
            <a:r>
              <a:rPr lang="en-US" altLang="ja-JP" sz="2200" dirty="0"/>
              <a:t>2</a:t>
            </a:r>
            <a:r>
              <a:rPr lang="ja-JP" altLang="en-US" sz="2200" dirty="0"/>
              <a:t>）単語頻度解析</a:t>
            </a:r>
            <a:r>
              <a:rPr lang="ja-JP" altLang="en-US" sz="2200" dirty="0" smtClean="0"/>
              <a:t>、（</a:t>
            </a:r>
            <a:r>
              <a:rPr lang="en-US" altLang="ja-JP" sz="2200" dirty="0"/>
              <a:t>3</a:t>
            </a:r>
            <a:r>
              <a:rPr lang="ja-JP" altLang="en-US" sz="2200" dirty="0"/>
              <a:t>）</a:t>
            </a:r>
            <a:r>
              <a:rPr lang="ja-JP" altLang="en-US" sz="2200" dirty="0" smtClean="0"/>
              <a:t>評判語分析、（</a:t>
            </a:r>
            <a:r>
              <a:rPr lang="en-US" altLang="ja-JP" sz="2200" dirty="0" smtClean="0"/>
              <a:t>4</a:t>
            </a:r>
            <a:r>
              <a:rPr lang="ja-JP" altLang="en-US" sz="2200" dirty="0"/>
              <a:t>）</a:t>
            </a:r>
            <a:r>
              <a:rPr lang="ja-JP" altLang="en-US" sz="2200" dirty="0" smtClean="0"/>
              <a:t>特徴語分析を行った．</a:t>
            </a:r>
            <a:endParaRPr lang="en-US" altLang="ja-JP" sz="2200" dirty="0" smtClean="0"/>
          </a:p>
          <a:p>
            <a:pPr marL="0" indent="0">
              <a:buNone/>
            </a:pPr>
            <a:endParaRPr lang="en-US" altLang="ja-JP" sz="2200" dirty="0" smtClean="0"/>
          </a:p>
          <a:p>
            <a:pPr marL="0" indent="0">
              <a:buNone/>
            </a:pPr>
            <a:r>
              <a:rPr kumimoji="1" lang="en-US" altLang="ja-JP" sz="2200" b="1" dirty="0" smtClean="0"/>
              <a:t>4</a:t>
            </a:r>
            <a:r>
              <a:rPr kumimoji="1" lang="ja-JP" altLang="en-US" sz="2200" b="1" dirty="0" smtClean="0"/>
              <a:t>．</a:t>
            </a:r>
            <a:r>
              <a:rPr kumimoji="1" lang="ja-JP" altLang="en-US" sz="2200" dirty="0" smtClean="0"/>
              <a:t>単語頻度解析結果をもとに、より当事者主体自身ことが語られていると推察される単語について、係り受け分析を実施．その後、原文参照機能を活用し、文脈を読み取り、質的に強みの分析を行った．</a:t>
            </a:r>
            <a:endParaRPr kumimoji="1" lang="ja-JP" altLang="en-US" sz="2200" dirty="0"/>
          </a:p>
        </p:txBody>
      </p:sp>
    </p:spTree>
    <p:extLst>
      <p:ext uri="{BB962C8B-B14F-4D97-AF65-F5344CB8AC3E}">
        <p14:creationId xmlns:p14="http://schemas.microsoft.com/office/powerpoint/2010/main" val="8554169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sz="5400" b="1" dirty="0" smtClean="0">
                <a:solidFill>
                  <a:srgbClr val="C00000"/>
                </a:solidFill>
              </a:rPr>
              <a:t>倫理的配慮</a:t>
            </a:r>
            <a:endParaRPr kumimoji="1" lang="ja-JP" altLang="en-US" sz="5400" b="1" dirty="0">
              <a:solidFill>
                <a:srgbClr val="C00000"/>
              </a:solidFill>
            </a:endParaRPr>
          </a:p>
        </p:txBody>
      </p:sp>
      <p:sp>
        <p:nvSpPr>
          <p:cNvPr id="3" name="コンテンツ プレースホルダー 2"/>
          <p:cNvSpPr>
            <a:spLocks noGrp="1"/>
          </p:cNvSpPr>
          <p:nvPr>
            <p:ph idx="1"/>
          </p:nvPr>
        </p:nvSpPr>
        <p:spPr>
          <a:xfrm>
            <a:off x="628650" y="2623647"/>
            <a:ext cx="7886700" cy="2463742"/>
          </a:xfrm>
        </p:spPr>
        <p:txBody>
          <a:bodyPr/>
          <a:lstStyle/>
          <a:p>
            <a:pPr marL="0" indent="0">
              <a:buNone/>
            </a:pPr>
            <a:r>
              <a:rPr lang="ja-JP" altLang="en-US" dirty="0" smtClean="0"/>
              <a:t>　認定</a:t>
            </a:r>
            <a:r>
              <a:rPr lang="en-US" altLang="ja-JP" dirty="0"/>
              <a:t>NPO</a:t>
            </a:r>
            <a:r>
              <a:rPr lang="ja-JP" altLang="en-US" dirty="0"/>
              <a:t>法人健康と病の語りディペックス・ジャパンより「健康と病いの語りデータアーカイブ」のデータの利用許可を</a:t>
            </a:r>
            <a:r>
              <a:rPr lang="ja-JP" altLang="en-US" dirty="0" smtClean="0"/>
              <a:t>得ることで、倫理的配慮を確保したものとする．</a:t>
            </a:r>
            <a:endParaRPr kumimoji="1" lang="ja-JP" altLang="en-US" dirty="0"/>
          </a:p>
        </p:txBody>
      </p:sp>
    </p:spTree>
    <p:extLst>
      <p:ext uri="{BB962C8B-B14F-4D97-AF65-F5344CB8AC3E}">
        <p14:creationId xmlns:p14="http://schemas.microsoft.com/office/powerpoint/2010/main" val="8147211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0" y="411620"/>
            <a:ext cx="8099714" cy="704257"/>
          </a:xfrm>
        </p:spPr>
        <p:txBody>
          <a:bodyPr>
            <a:normAutofit/>
          </a:bodyPr>
          <a:lstStyle/>
          <a:p>
            <a:r>
              <a:rPr kumimoji="1" lang="ja-JP" altLang="en-US" b="1" dirty="0" smtClean="0">
                <a:solidFill>
                  <a:srgbClr val="C00000"/>
                </a:solidFill>
              </a:rPr>
              <a:t>結果：認知症当事者の基本情報</a:t>
            </a:r>
            <a:endParaRPr kumimoji="1" lang="ja-JP" altLang="en-US" b="1" dirty="0">
              <a:solidFill>
                <a:srgbClr val="C00000"/>
              </a:solidFill>
            </a:endParaRPr>
          </a:p>
        </p:txBody>
      </p:sp>
      <p:pic>
        <p:nvPicPr>
          <p:cNvPr id="6" name="コンテンツ プレースホルダー 5"/>
          <p:cNvPicPr>
            <a:picLocks noGrp="1" noChangeAspect="1"/>
          </p:cNvPicPr>
          <p:nvPr>
            <p:ph idx="1"/>
          </p:nvPr>
        </p:nvPicPr>
        <p:blipFill>
          <a:blip r:embed="rId3"/>
          <a:stretch>
            <a:fillRect/>
          </a:stretch>
        </p:blipFill>
        <p:spPr>
          <a:xfrm>
            <a:off x="1329140" y="4295917"/>
            <a:ext cx="3095625" cy="1933575"/>
          </a:xfrm>
          <a:prstGeom prst="rect">
            <a:avLst/>
          </a:prstGeom>
        </p:spPr>
      </p:pic>
      <p:sp>
        <p:nvSpPr>
          <p:cNvPr id="7" name="テキスト ボックス 6"/>
          <p:cNvSpPr txBox="1"/>
          <p:nvPr/>
        </p:nvSpPr>
        <p:spPr>
          <a:xfrm>
            <a:off x="929897" y="1239866"/>
            <a:ext cx="6989736" cy="2862322"/>
          </a:xfrm>
          <a:prstGeom prst="rect">
            <a:avLst/>
          </a:prstGeom>
          <a:noFill/>
        </p:spPr>
        <p:txBody>
          <a:bodyPr wrap="square" rtlCol="0">
            <a:spAutoFit/>
          </a:bodyPr>
          <a:lstStyle/>
          <a:p>
            <a:r>
              <a:rPr kumimoji="1" lang="ja-JP" altLang="en-US" dirty="0" smtClean="0"/>
              <a:t>・認知症高齢者　計</a:t>
            </a:r>
            <a:r>
              <a:rPr kumimoji="1" lang="en-US" altLang="ja-JP" dirty="0" smtClean="0"/>
              <a:t>12</a:t>
            </a:r>
            <a:r>
              <a:rPr kumimoji="1" lang="ja-JP" altLang="en-US" dirty="0" smtClean="0"/>
              <a:t>名</a:t>
            </a:r>
            <a:r>
              <a:rPr kumimoji="1" lang="en-US" altLang="ja-JP" dirty="0" smtClean="0"/>
              <a:t>(</a:t>
            </a:r>
            <a:r>
              <a:rPr kumimoji="1" lang="ja-JP" altLang="en-US" dirty="0" smtClean="0"/>
              <a:t>男性</a:t>
            </a:r>
            <a:r>
              <a:rPr kumimoji="1" lang="en-US" altLang="ja-JP" dirty="0" smtClean="0"/>
              <a:t>7</a:t>
            </a:r>
            <a:r>
              <a:rPr kumimoji="1" lang="ja-JP" altLang="en-US" dirty="0" smtClean="0"/>
              <a:t>名，女性</a:t>
            </a:r>
            <a:r>
              <a:rPr kumimoji="1" lang="en-US" altLang="ja-JP" dirty="0" smtClean="0"/>
              <a:t>5</a:t>
            </a:r>
            <a:r>
              <a:rPr kumimoji="1" lang="ja-JP" altLang="en-US" dirty="0" smtClean="0"/>
              <a:t>名</a:t>
            </a:r>
            <a:r>
              <a:rPr kumimoji="1" lang="en-US" altLang="ja-JP" dirty="0" smtClean="0"/>
              <a:t>)</a:t>
            </a:r>
          </a:p>
          <a:p>
            <a:r>
              <a:rPr kumimoji="1" lang="ja-JP" altLang="en-US" dirty="0"/>
              <a:t>・診断時年齢幅：</a:t>
            </a:r>
            <a:r>
              <a:rPr kumimoji="1" lang="en-US" altLang="ja-JP" dirty="0"/>
              <a:t>50</a:t>
            </a:r>
            <a:r>
              <a:rPr kumimoji="1" lang="ja-JP" altLang="en-US" dirty="0"/>
              <a:t>歳～</a:t>
            </a:r>
            <a:r>
              <a:rPr kumimoji="1" lang="en-US" altLang="ja-JP" dirty="0"/>
              <a:t>79</a:t>
            </a:r>
            <a:r>
              <a:rPr kumimoji="1" lang="ja-JP" altLang="en-US" dirty="0"/>
              <a:t>歳　平均</a:t>
            </a:r>
            <a:r>
              <a:rPr kumimoji="1" lang="en-US" altLang="ja-JP" dirty="0"/>
              <a:t>57.75</a:t>
            </a:r>
            <a:r>
              <a:rPr kumimoji="1" lang="ja-JP" altLang="en-US" dirty="0"/>
              <a:t>歳</a:t>
            </a:r>
          </a:p>
          <a:p>
            <a:r>
              <a:rPr kumimoji="1" lang="ja-JP" altLang="en-US" dirty="0" smtClean="0"/>
              <a:t>・インタビュ</a:t>
            </a:r>
            <a:r>
              <a:rPr kumimoji="1" lang="ja-JP" altLang="en-US" dirty="0"/>
              <a:t>－時年齢幅：</a:t>
            </a:r>
            <a:r>
              <a:rPr kumimoji="1" lang="en-US" altLang="ja-JP" dirty="0"/>
              <a:t>52</a:t>
            </a:r>
            <a:r>
              <a:rPr kumimoji="1" lang="ja-JP" altLang="en-US" dirty="0"/>
              <a:t>歳～</a:t>
            </a:r>
            <a:r>
              <a:rPr kumimoji="1" lang="en-US" altLang="ja-JP" dirty="0"/>
              <a:t>82</a:t>
            </a:r>
            <a:r>
              <a:rPr kumimoji="1" lang="ja-JP" altLang="en-US" dirty="0"/>
              <a:t>歳　平均</a:t>
            </a:r>
            <a:r>
              <a:rPr kumimoji="1" lang="en-US" altLang="ja-JP" dirty="0"/>
              <a:t>61.75</a:t>
            </a:r>
            <a:r>
              <a:rPr kumimoji="1" lang="ja-JP" altLang="en-US" dirty="0"/>
              <a:t>歳</a:t>
            </a:r>
          </a:p>
          <a:p>
            <a:r>
              <a:rPr kumimoji="1" lang="ja-JP" altLang="en-US" dirty="0" smtClean="0"/>
              <a:t>・診断</a:t>
            </a:r>
            <a:r>
              <a:rPr kumimoji="1" lang="ja-JP" altLang="en-US" dirty="0"/>
              <a:t>区分</a:t>
            </a:r>
            <a:r>
              <a:rPr kumimoji="1" lang="ja-JP" altLang="en-US" dirty="0" smtClean="0"/>
              <a:t>：　若年性</a:t>
            </a:r>
            <a:r>
              <a:rPr kumimoji="1" lang="ja-JP" altLang="en-US" dirty="0"/>
              <a:t>アルツハイマー型認知症；</a:t>
            </a:r>
            <a:r>
              <a:rPr kumimoji="1" lang="en-US" altLang="ja-JP" dirty="0"/>
              <a:t>5</a:t>
            </a:r>
            <a:r>
              <a:rPr kumimoji="1" lang="ja-JP" altLang="en-US" dirty="0"/>
              <a:t>名</a:t>
            </a:r>
          </a:p>
          <a:p>
            <a:r>
              <a:rPr kumimoji="1" lang="ja-JP" altLang="en-US" dirty="0"/>
              <a:t>　　　　　</a:t>
            </a:r>
            <a:r>
              <a:rPr kumimoji="1" lang="ja-JP" altLang="en-US" dirty="0" smtClean="0"/>
              <a:t>　　若年性</a:t>
            </a:r>
            <a:r>
              <a:rPr kumimoji="1" lang="ja-JP" altLang="en-US" dirty="0"/>
              <a:t>認知症　　　　　</a:t>
            </a:r>
            <a:r>
              <a:rPr kumimoji="1" lang="ja-JP" altLang="en-US" dirty="0" smtClean="0"/>
              <a:t>　　</a:t>
            </a:r>
            <a:r>
              <a:rPr kumimoji="1" lang="ja-JP" altLang="en-US" dirty="0"/>
              <a:t>　；</a:t>
            </a:r>
            <a:r>
              <a:rPr kumimoji="1" lang="en-US" altLang="ja-JP" dirty="0"/>
              <a:t>1</a:t>
            </a:r>
            <a:r>
              <a:rPr kumimoji="1" lang="ja-JP" altLang="en-US" dirty="0"/>
              <a:t>名</a:t>
            </a:r>
          </a:p>
          <a:p>
            <a:r>
              <a:rPr kumimoji="1" lang="ja-JP" altLang="en-US" dirty="0"/>
              <a:t>　　　　　</a:t>
            </a:r>
            <a:r>
              <a:rPr kumimoji="1" lang="ja-JP" altLang="en-US" dirty="0" smtClean="0"/>
              <a:t>　　若年性</a:t>
            </a:r>
            <a:r>
              <a:rPr kumimoji="1" lang="ja-JP" altLang="en-US" dirty="0"/>
              <a:t>脳血管性認知症　</a:t>
            </a:r>
            <a:r>
              <a:rPr kumimoji="1" lang="ja-JP" altLang="en-US" dirty="0" smtClean="0"/>
              <a:t>　　</a:t>
            </a:r>
            <a:r>
              <a:rPr kumimoji="1" lang="ja-JP" altLang="en-US" dirty="0"/>
              <a:t>　；</a:t>
            </a:r>
            <a:r>
              <a:rPr kumimoji="1" lang="en-US" altLang="ja-JP" dirty="0"/>
              <a:t>1</a:t>
            </a:r>
            <a:r>
              <a:rPr kumimoji="1" lang="ja-JP" altLang="en-US" dirty="0"/>
              <a:t>名</a:t>
            </a:r>
          </a:p>
          <a:p>
            <a:r>
              <a:rPr kumimoji="1" lang="ja-JP" altLang="en-US" dirty="0"/>
              <a:t>　　　　　</a:t>
            </a:r>
            <a:r>
              <a:rPr kumimoji="1" lang="ja-JP" altLang="en-US" dirty="0" smtClean="0"/>
              <a:t>　　レビー</a:t>
            </a:r>
            <a:r>
              <a:rPr kumimoji="1" lang="ja-JP" altLang="en-US" dirty="0"/>
              <a:t>小体型認知症　</a:t>
            </a:r>
            <a:r>
              <a:rPr kumimoji="1" lang="ja-JP" altLang="en-US" dirty="0" smtClean="0"/>
              <a:t>　　　</a:t>
            </a:r>
            <a:r>
              <a:rPr kumimoji="1" lang="ja-JP" altLang="en-US" dirty="0"/>
              <a:t>　；</a:t>
            </a:r>
            <a:r>
              <a:rPr kumimoji="1" lang="en-US" altLang="ja-JP" dirty="0"/>
              <a:t>2</a:t>
            </a:r>
            <a:r>
              <a:rPr kumimoji="1" lang="ja-JP" altLang="en-US" dirty="0"/>
              <a:t>名</a:t>
            </a:r>
          </a:p>
          <a:p>
            <a:r>
              <a:rPr kumimoji="1" lang="ja-JP" altLang="en-US" dirty="0"/>
              <a:t>　　　　　</a:t>
            </a:r>
            <a:r>
              <a:rPr kumimoji="1" lang="ja-JP" altLang="en-US" dirty="0" smtClean="0"/>
              <a:t>　　アルツハイマー型</a:t>
            </a:r>
            <a:r>
              <a:rPr kumimoji="1" lang="ja-JP" altLang="en-US" dirty="0"/>
              <a:t>認知症　</a:t>
            </a:r>
            <a:r>
              <a:rPr kumimoji="1" lang="ja-JP" altLang="en-US" dirty="0" smtClean="0"/>
              <a:t>    　；</a:t>
            </a:r>
            <a:r>
              <a:rPr kumimoji="1" lang="en-US" altLang="ja-JP" dirty="0" smtClean="0"/>
              <a:t>3</a:t>
            </a:r>
            <a:r>
              <a:rPr kumimoji="1" lang="ja-JP" altLang="en-US" dirty="0" smtClean="0"/>
              <a:t>名</a:t>
            </a:r>
            <a:endParaRPr kumimoji="1" lang="en-US" altLang="ja-JP" dirty="0" smtClean="0"/>
          </a:p>
          <a:p>
            <a:endParaRPr kumimoji="1" lang="en-US" altLang="ja-JP" dirty="0" smtClean="0"/>
          </a:p>
          <a:p>
            <a:r>
              <a:rPr kumimoji="1" lang="ja-JP" altLang="en-US" dirty="0" smtClean="0"/>
              <a:t>・認知症高齢者の語りの基本情報</a:t>
            </a:r>
            <a:r>
              <a:rPr kumimoji="1" lang="ja-JP" altLang="en-US" dirty="0"/>
              <a:t>　　</a:t>
            </a:r>
          </a:p>
        </p:txBody>
      </p:sp>
    </p:spTree>
    <p:extLst>
      <p:ext uri="{BB962C8B-B14F-4D97-AF65-F5344CB8AC3E}">
        <p14:creationId xmlns:p14="http://schemas.microsoft.com/office/powerpoint/2010/main" val="3316396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5402" y="365127"/>
            <a:ext cx="7886700" cy="944481"/>
          </a:xfrm>
        </p:spPr>
        <p:txBody>
          <a:bodyPr/>
          <a:lstStyle/>
          <a:p>
            <a:pPr algn="ctr"/>
            <a:r>
              <a:rPr lang="ja-JP" altLang="en-US" b="1" dirty="0">
                <a:solidFill>
                  <a:srgbClr val="C00000"/>
                </a:solidFill>
              </a:rPr>
              <a:t>結果</a:t>
            </a:r>
            <a:r>
              <a:rPr lang="ja-JP" altLang="en-US" b="1" dirty="0" smtClean="0">
                <a:solidFill>
                  <a:srgbClr val="C00000"/>
                </a:solidFill>
              </a:rPr>
              <a:t>：単語頻度解析</a:t>
            </a:r>
            <a:endParaRPr kumimoji="1" lang="ja-JP" altLang="en-US" dirty="0"/>
          </a:p>
        </p:txBody>
      </p:sp>
      <p:pic>
        <p:nvPicPr>
          <p:cNvPr id="4" name="コンテンツ プレースホルダー 3"/>
          <p:cNvPicPr>
            <a:picLocks noGrp="1" noChangeAspect="1"/>
          </p:cNvPicPr>
          <p:nvPr>
            <p:ph idx="1"/>
          </p:nvPr>
        </p:nvPicPr>
        <p:blipFill>
          <a:blip r:embed="rId3"/>
          <a:stretch>
            <a:fillRect/>
          </a:stretch>
        </p:blipFill>
        <p:spPr>
          <a:xfrm>
            <a:off x="689676" y="1420383"/>
            <a:ext cx="7539924" cy="4351338"/>
          </a:xfrm>
          <a:prstGeom prst="rect">
            <a:avLst/>
          </a:prstGeom>
        </p:spPr>
      </p:pic>
      <p:sp>
        <p:nvSpPr>
          <p:cNvPr id="5" name="テキスト ボックス 4"/>
          <p:cNvSpPr txBox="1"/>
          <p:nvPr/>
        </p:nvSpPr>
        <p:spPr>
          <a:xfrm>
            <a:off x="7078890" y="5974187"/>
            <a:ext cx="1150710" cy="307777"/>
          </a:xfrm>
          <a:prstGeom prst="rect">
            <a:avLst/>
          </a:prstGeom>
          <a:noFill/>
        </p:spPr>
        <p:txBody>
          <a:bodyPr wrap="square" rtlCol="0">
            <a:spAutoFit/>
          </a:bodyPr>
          <a:lstStyle/>
          <a:p>
            <a:r>
              <a:rPr kumimoji="1" lang="ja-JP" altLang="en-US" sz="1400" dirty="0" smtClean="0"/>
              <a:t>上位</a:t>
            </a:r>
            <a:r>
              <a:rPr kumimoji="1" lang="en-US" altLang="ja-JP" sz="1400" dirty="0" smtClean="0"/>
              <a:t>20</a:t>
            </a:r>
            <a:r>
              <a:rPr kumimoji="1" lang="ja-JP" altLang="en-US" sz="1400" dirty="0" smtClean="0"/>
              <a:t>単語</a:t>
            </a:r>
            <a:endParaRPr kumimoji="1" lang="ja-JP" altLang="en-US" sz="1400" dirty="0"/>
          </a:p>
        </p:txBody>
      </p:sp>
      <p:sp>
        <p:nvSpPr>
          <p:cNvPr id="3" name="角丸四角形 2"/>
          <p:cNvSpPr/>
          <p:nvPr/>
        </p:nvSpPr>
        <p:spPr>
          <a:xfrm>
            <a:off x="1263535" y="2277687"/>
            <a:ext cx="2884516" cy="423949"/>
          </a:xfrm>
          <a:prstGeom prst="roundRect">
            <a:avLst/>
          </a:prstGeom>
          <a:noFill/>
          <a:ln w="2857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Tree>
    <p:extLst>
      <p:ext uri="{BB962C8B-B14F-4D97-AF65-F5344CB8AC3E}">
        <p14:creationId xmlns:p14="http://schemas.microsoft.com/office/powerpoint/2010/main" val="3004022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3174</TotalTime>
  <Words>3554</Words>
  <Application>Microsoft Office PowerPoint</Application>
  <PresentationFormat>画面に合わせる (4:3)</PresentationFormat>
  <Paragraphs>329</Paragraphs>
  <Slides>21</Slides>
  <Notes>21</Notes>
  <HiddenSlides>0</HiddenSlides>
  <MMClips>0</MMClips>
  <ScaleCrop>false</ScaleCrop>
  <HeadingPairs>
    <vt:vector size="4" baseType="variant">
      <vt:variant>
        <vt:lpstr>テーマ</vt:lpstr>
      </vt:variant>
      <vt:variant>
        <vt:i4>1</vt:i4>
      </vt:variant>
      <vt:variant>
        <vt:lpstr>スライド タイトル</vt:lpstr>
      </vt:variant>
      <vt:variant>
        <vt:i4>21</vt:i4>
      </vt:variant>
    </vt:vector>
  </HeadingPairs>
  <TitlesOfParts>
    <vt:vector size="22" baseType="lpstr">
      <vt:lpstr>Office テーマ</vt:lpstr>
      <vt:lpstr>認知症当事者の語りにおける強みの分析 「健康と病いの語りデータアーカイブ」 を対象として</vt:lpstr>
      <vt:lpstr>問題</vt:lpstr>
      <vt:lpstr>認知症ケアの課題</vt:lpstr>
      <vt:lpstr>目的</vt:lpstr>
      <vt:lpstr>方法</vt:lpstr>
      <vt:lpstr>方法</vt:lpstr>
      <vt:lpstr>倫理的配慮</vt:lpstr>
      <vt:lpstr>結果：認知症当事者の基本情報</vt:lpstr>
      <vt:lpstr>結果：単語頻度解析</vt:lpstr>
      <vt:lpstr>結果：係り受け(係元－人含む)</vt:lpstr>
      <vt:lpstr>結果：係り受け分析（係元－自分）</vt:lpstr>
      <vt:lpstr>結果：係り受け分析を基盤にした 　　原文参照による質的分析(人)</vt:lpstr>
      <vt:lpstr>「人」係り受けからみる個人の強み</vt:lpstr>
      <vt:lpstr>「人」の係り受けからみる環境の強み</vt:lpstr>
      <vt:lpstr>結果：係り受け分析を基盤にした 　　　　原文参照による質的分析(自分)</vt:lpstr>
      <vt:lpstr>「自分」の係り受けからみる個人の強み</vt:lpstr>
      <vt:lpstr>「自分」の係り受けからみる環境の強み</vt:lpstr>
      <vt:lpstr>結果：評判語（好評語）</vt:lpstr>
      <vt:lpstr>「人」・「自分」の係り受けから抽出された強み</vt:lpstr>
      <vt:lpstr>考察</vt:lpstr>
      <vt:lpstr>本研究の限界と課題</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認知症高齢者と家族介護者の語りにおける強みの分析</dc:title>
  <dc:creator>kiyomi</dc:creator>
  <cp:lastModifiedBy>Ito</cp:lastModifiedBy>
  <cp:revision>206</cp:revision>
  <cp:lastPrinted>2018-09-28T23:08:04Z</cp:lastPrinted>
  <dcterms:created xsi:type="dcterms:W3CDTF">2017-11-22T00:33:40Z</dcterms:created>
  <dcterms:modified xsi:type="dcterms:W3CDTF">2018-10-10T08:11:03Z</dcterms:modified>
</cp:coreProperties>
</file>