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84" r:id="rId2"/>
    <p:sldId id="280" r:id="rId3"/>
    <p:sldId id="265" r:id="rId4"/>
    <p:sldId id="279" r:id="rId5"/>
    <p:sldId id="260" r:id="rId6"/>
    <p:sldId id="278" r:id="rId7"/>
    <p:sldId id="262" r:id="rId8"/>
    <p:sldId id="271" r:id="rId9"/>
    <p:sldId id="261" r:id="rId10"/>
    <p:sldId id="285" r:id="rId11"/>
    <p:sldId id="286" r:id="rId12"/>
    <p:sldId id="263" r:id="rId13"/>
    <p:sldId id="282" r:id="rId14"/>
    <p:sldId id="276" r:id="rId15"/>
    <p:sldId id="270" r:id="rId16"/>
    <p:sldId id="272" r:id="rId17"/>
    <p:sldId id="267" r:id="rId18"/>
    <p:sldId id="268" r:id="rId19"/>
    <p:sldId id="269" r:id="rId20"/>
    <p:sldId id="277" r:id="rId21"/>
    <p:sldId id="274" r:id="rId22"/>
    <p:sldId id="266" r:id="rId23"/>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700" autoAdjust="0"/>
  </p:normalViewPr>
  <p:slideViewPr>
    <p:cSldViewPr>
      <p:cViewPr>
        <p:scale>
          <a:sx n="71" d="100"/>
          <a:sy n="71" d="100"/>
        </p:scale>
        <p:origin x="-114" y="-61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72393" cy="497685"/>
          </a:xfrm>
          <a:prstGeom prst="rect">
            <a:avLst/>
          </a:prstGeom>
        </p:spPr>
        <p:txBody>
          <a:bodyPr vert="horz" lIns="92532" tIns="46266" rIns="92532" bIns="4626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3992" y="2"/>
            <a:ext cx="2972392" cy="497685"/>
          </a:xfrm>
          <a:prstGeom prst="rect">
            <a:avLst/>
          </a:prstGeom>
        </p:spPr>
        <p:txBody>
          <a:bodyPr vert="horz" lIns="92532" tIns="46266" rIns="92532" bIns="46266" rtlCol="0"/>
          <a:lstStyle>
            <a:lvl1pPr algn="r">
              <a:defRPr sz="1200"/>
            </a:lvl1pPr>
          </a:lstStyle>
          <a:p>
            <a:fld id="{A0738BB5-4F98-4AF0-8DF1-D1C74E0874DA}" type="datetimeFigureOut">
              <a:rPr kumimoji="1" lang="ja-JP" altLang="en-US" smtClean="0"/>
              <a:t>2019/3/13</a:t>
            </a:fld>
            <a:endParaRPr kumimoji="1" lang="ja-JP" altLang="en-US"/>
          </a:p>
        </p:txBody>
      </p:sp>
      <p:sp>
        <p:nvSpPr>
          <p:cNvPr id="4" name="フッター プレースホルダー 3"/>
          <p:cNvSpPr>
            <a:spLocks noGrp="1"/>
          </p:cNvSpPr>
          <p:nvPr>
            <p:ph type="ftr" sz="quarter" idx="2"/>
          </p:nvPr>
        </p:nvSpPr>
        <p:spPr>
          <a:xfrm>
            <a:off x="2" y="9446403"/>
            <a:ext cx="2972393" cy="497684"/>
          </a:xfrm>
          <a:prstGeom prst="rect">
            <a:avLst/>
          </a:prstGeom>
        </p:spPr>
        <p:txBody>
          <a:bodyPr vert="horz" lIns="92532" tIns="46266" rIns="92532" bIns="4626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3992" y="9446403"/>
            <a:ext cx="2972392" cy="497684"/>
          </a:xfrm>
          <a:prstGeom prst="rect">
            <a:avLst/>
          </a:prstGeom>
        </p:spPr>
        <p:txBody>
          <a:bodyPr vert="horz" lIns="92532" tIns="46266" rIns="92532" bIns="46266" rtlCol="0" anchor="b"/>
          <a:lstStyle>
            <a:lvl1pPr algn="r">
              <a:defRPr sz="1200"/>
            </a:lvl1pPr>
          </a:lstStyle>
          <a:p>
            <a:fld id="{EF7D62E1-DAE0-4BDE-9D34-A9BC8F423F9C}" type="slidenum">
              <a:rPr kumimoji="1" lang="ja-JP" altLang="en-US" smtClean="0"/>
              <a:t>‹#›</a:t>
            </a:fld>
            <a:endParaRPr kumimoji="1" lang="ja-JP" altLang="en-US"/>
          </a:p>
        </p:txBody>
      </p:sp>
    </p:spTree>
    <p:extLst>
      <p:ext uri="{BB962C8B-B14F-4D97-AF65-F5344CB8AC3E}">
        <p14:creationId xmlns:p14="http://schemas.microsoft.com/office/powerpoint/2010/main" val="403774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72393" cy="499284"/>
          </a:xfrm>
          <a:prstGeom prst="rect">
            <a:avLst/>
          </a:prstGeom>
        </p:spPr>
        <p:txBody>
          <a:bodyPr vert="horz" lIns="92532" tIns="46266" rIns="92532" bIns="4626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3992" y="0"/>
            <a:ext cx="2972392" cy="499284"/>
          </a:xfrm>
          <a:prstGeom prst="rect">
            <a:avLst/>
          </a:prstGeom>
        </p:spPr>
        <p:txBody>
          <a:bodyPr vert="horz" lIns="92532" tIns="46266" rIns="92532" bIns="46266" rtlCol="0"/>
          <a:lstStyle>
            <a:lvl1pPr algn="r">
              <a:defRPr sz="1200"/>
            </a:lvl1pPr>
          </a:lstStyle>
          <a:p>
            <a:fld id="{3D1F6014-4117-4B9A-B70B-7169E608B0F1}" type="datetimeFigureOut">
              <a:rPr kumimoji="1" lang="ja-JP" altLang="en-US" smtClean="0"/>
              <a:t>2019/3/13</a:t>
            </a:fld>
            <a:endParaRPr kumimoji="1" lang="ja-JP" altLang="en-US"/>
          </a:p>
        </p:txBody>
      </p:sp>
      <p:sp>
        <p:nvSpPr>
          <p:cNvPr id="4" name="スライド イメージ プレースホルダー 3"/>
          <p:cNvSpPr>
            <a:spLocks noGrp="1" noRot="1" noChangeAspect="1"/>
          </p:cNvSpPr>
          <p:nvPr>
            <p:ph type="sldImg" idx="2"/>
          </p:nvPr>
        </p:nvSpPr>
        <p:spPr>
          <a:xfrm>
            <a:off x="1192213" y="1243013"/>
            <a:ext cx="4473575" cy="3355975"/>
          </a:xfrm>
          <a:prstGeom prst="rect">
            <a:avLst/>
          </a:prstGeom>
          <a:noFill/>
          <a:ln w="12700">
            <a:solidFill>
              <a:prstClr val="black"/>
            </a:solidFill>
          </a:ln>
        </p:spPr>
        <p:txBody>
          <a:bodyPr vert="horz" lIns="92532" tIns="46266" rIns="92532" bIns="46266" rtlCol="0" anchor="ctr"/>
          <a:lstStyle/>
          <a:p>
            <a:endParaRPr lang="ja-JP" altLang="en-US"/>
          </a:p>
        </p:txBody>
      </p:sp>
      <p:sp>
        <p:nvSpPr>
          <p:cNvPr id="5" name="ノート プレースホルダー 4"/>
          <p:cNvSpPr>
            <a:spLocks noGrp="1"/>
          </p:cNvSpPr>
          <p:nvPr>
            <p:ph type="body" sz="quarter" idx="3"/>
          </p:nvPr>
        </p:nvSpPr>
        <p:spPr>
          <a:xfrm>
            <a:off x="685317" y="4786413"/>
            <a:ext cx="5487370" cy="3915863"/>
          </a:xfrm>
          <a:prstGeom prst="rect">
            <a:avLst/>
          </a:prstGeom>
        </p:spPr>
        <p:txBody>
          <a:bodyPr vert="horz" lIns="92532" tIns="46266" rIns="92532" bIns="4626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6404"/>
            <a:ext cx="2972393" cy="499284"/>
          </a:xfrm>
          <a:prstGeom prst="rect">
            <a:avLst/>
          </a:prstGeom>
        </p:spPr>
        <p:txBody>
          <a:bodyPr vert="horz" lIns="92532" tIns="46266" rIns="92532" bIns="4626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3992" y="9446404"/>
            <a:ext cx="2972392" cy="499284"/>
          </a:xfrm>
          <a:prstGeom prst="rect">
            <a:avLst/>
          </a:prstGeom>
        </p:spPr>
        <p:txBody>
          <a:bodyPr vert="horz" lIns="92532" tIns="46266" rIns="92532" bIns="46266" rtlCol="0" anchor="b"/>
          <a:lstStyle>
            <a:lvl1pPr algn="r">
              <a:defRPr sz="1200"/>
            </a:lvl1pPr>
          </a:lstStyle>
          <a:p>
            <a:fld id="{753FB3AE-EB90-4109-980E-47300BC56C01}" type="slidenum">
              <a:rPr kumimoji="1" lang="ja-JP" altLang="en-US" smtClean="0"/>
              <a:t>‹#›</a:t>
            </a:fld>
            <a:endParaRPr kumimoji="1" lang="ja-JP" altLang="en-US"/>
          </a:p>
        </p:txBody>
      </p:sp>
    </p:spTree>
    <p:extLst>
      <p:ext uri="{BB962C8B-B14F-4D97-AF65-F5344CB8AC3E}">
        <p14:creationId xmlns:p14="http://schemas.microsoft.com/office/powerpoint/2010/main" val="1904919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E05DACB-A523-48E7-8598-39F8779D8FEA}" type="datetime1">
              <a:rPr kumimoji="1" lang="ja-JP" altLang="en-US" smtClean="0"/>
              <a:t>2019/3/13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649BEFE-598D-476C-98D5-434708800035}" type="slidenum">
              <a:rPr kumimoji="1" lang="ja-JP" altLang="en-US" smtClean="0"/>
              <a:t>‹#›</a:t>
            </a:fld>
            <a:endParaRPr kumimoji="1" lang="ja-JP" altLang="en-US"/>
          </a:p>
        </p:txBody>
      </p:sp>
    </p:spTree>
    <p:extLst>
      <p:ext uri="{BB962C8B-B14F-4D97-AF65-F5344CB8AC3E}">
        <p14:creationId xmlns:p14="http://schemas.microsoft.com/office/powerpoint/2010/main" val="2510830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4EE00AC-30D2-4EB6-8D22-6F1D85C0C2BF}" type="datetime1">
              <a:rPr kumimoji="1" lang="ja-JP" altLang="en-US" smtClean="0"/>
              <a:t>2019/3/13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649BEFE-598D-476C-98D5-434708800035}" type="slidenum">
              <a:rPr kumimoji="1" lang="ja-JP" altLang="en-US" smtClean="0"/>
              <a:t>‹#›</a:t>
            </a:fld>
            <a:endParaRPr kumimoji="1" lang="ja-JP" altLang="en-US"/>
          </a:p>
        </p:txBody>
      </p:sp>
    </p:spTree>
    <p:extLst>
      <p:ext uri="{BB962C8B-B14F-4D97-AF65-F5344CB8AC3E}">
        <p14:creationId xmlns:p14="http://schemas.microsoft.com/office/powerpoint/2010/main" val="108305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EA5C0C5-64A8-4FAF-9B9D-1A39527BA3C9}" type="datetime1">
              <a:rPr kumimoji="1" lang="ja-JP" altLang="en-US" smtClean="0"/>
              <a:t>2019/3/13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649BEFE-598D-476C-98D5-434708800035}" type="slidenum">
              <a:rPr kumimoji="1" lang="ja-JP" altLang="en-US" smtClean="0"/>
              <a:t>‹#›</a:t>
            </a:fld>
            <a:endParaRPr kumimoji="1" lang="ja-JP" altLang="en-US"/>
          </a:p>
        </p:txBody>
      </p:sp>
    </p:spTree>
    <p:extLst>
      <p:ext uri="{BB962C8B-B14F-4D97-AF65-F5344CB8AC3E}">
        <p14:creationId xmlns:p14="http://schemas.microsoft.com/office/powerpoint/2010/main" val="976119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8D498B3-000A-4EE7-999A-7FF6B0F63ADA}" type="datetime1">
              <a:rPr kumimoji="1" lang="ja-JP" altLang="en-US" smtClean="0"/>
              <a:t>2019/3/13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649BEFE-598D-476C-98D5-434708800035}" type="slidenum">
              <a:rPr kumimoji="1" lang="ja-JP" altLang="en-US" smtClean="0"/>
              <a:t>‹#›</a:t>
            </a:fld>
            <a:endParaRPr kumimoji="1" lang="ja-JP" altLang="en-US"/>
          </a:p>
        </p:txBody>
      </p:sp>
    </p:spTree>
    <p:extLst>
      <p:ext uri="{BB962C8B-B14F-4D97-AF65-F5344CB8AC3E}">
        <p14:creationId xmlns:p14="http://schemas.microsoft.com/office/powerpoint/2010/main" val="4127075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B89298A-6CF5-47C9-ACE2-FAEC752701F7}" type="datetime1">
              <a:rPr kumimoji="1" lang="ja-JP" altLang="en-US" smtClean="0"/>
              <a:t>2019/3/13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649BEFE-598D-476C-98D5-434708800035}" type="slidenum">
              <a:rPr kumimoji="1" lang="ja-JP" altLang="en-US" smtClean="0"/>
              <a:t>‹#›</a:t>
            </a:fld>
            <a:endParaRPr kumimoji="1" lang="ja-JP" altLang="en-US"/>
          </a:p>
        </p:txBody>
      </p:sp>
    </p:spTree>
    <p:extLst>
      <p:ext uri="{BB962C8B-B14F-4D97-AF65-F5344CB8AC3E}">
        <p14:creationId xmlns:p14="http://schemas.microsoft.com/office/powerpoint/2010/main" val="2085894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3B4A519-E976-4D7C-91D0-74BFF15A849E}" type="datetime1">
              <a:rPr kumimoji="1" lang="ja-JP" altLang="en-US" smtClean="0"/>
              <a:t>2019/3/13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649BEFE-598D-476C-98D5-434708800035}" type="slidenum">
              <a:rPr kumimoji="1" lang="ja-JP" altLang="en-US" smtClean="0"/>
              <a:t>‹#›</a:t>
            </a:fld>
            <a:endParaRPr kumimoji="1" lang="ja-JP" altLang="en-US"/>
          </a:p>
        </p:txBody>
      </p:sp>
    </p:spTree>
    <p:extLst>
      <p:ext uri="{BB962C8B-B14F-4D97-AF65-F5344CB8AC3E}">
        <p14:creationId xmlns:p14="http://schemas.microsoft.com/office/powerpoint/2010/main" val="3132955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5935E1B-BB66-47C6-9863-2C8BDEE6540C}" type="datetime1">
              <a:rPr kumimoji="1" lang="ja-JP" altLang="en-US" smtClean="0"/>
              <a:t>2019/3/13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649BEFE-598D-476C-98D5-434708800035}" type="slidenum">
              <a:rPr kumimoji="1" lang="ja-JP" altLang="en-US" smtClean="0"/>
              <a:t>‹#›</a:t>
            </a:fld>
            <a:endParaRPr kumimoji="1" lang="ja-JP" altLang="en-US"/>
          </a:p>
        </p:txBody>
      </p:sp>
    </p:spTree>
    <p:extLst>
      <p:ext uri="{BB962C8B-B14F-4D97-AF65-F5344CB8AC3E}">
        <p14:creationId xmlns:p14="http://schemas.microsoft.com/office/powerpoint/2010/main" val="3949142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D39C941-40F6-4F7A-B633-13254077C2CE}" type="datetime1">
              <a:rPr kumimoji="1" lang="ja-JP" altLang="en-US" smtClean="0"/>
              <a:t>2019/3/13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649BEFE-598D-476C-98D5-434708800035}" type="slidenum">
              <a:rPr kumimoji="1" lang="ja-JP" altLang="en-US" smtClean="0"/>
              <a:t>‹#›</a:t>
            </a:fld>
            <a:endParaRPr kumimoji="1" lang="ja-JP" altLang="en-US"/>
          </a:p>
        </p:txBody>
      </p:sp>
    </p:spTree>
    <p:extLst>
      <p:ext uri="{BB962C8B-B14F-4D97-AF65-F5344CB8AC3E}">
        <p14:creationId xmlns:p14="http://schemas.microsoft.com/office/powerpoint/2010/main" val="1721403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F9CC03A-D6EB-4D3E-8597-59E27DE56668}" type="datetime1">
              <a:rPr kumimoji="1" lang="ja-JP" altLang="en-US" smtClean="0"/>
              <a:t>2019/3/13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649BEFE-598D-476C-98D5-434708800035}" type="slidenum">
              <a:rPr kumimoji="1" lang="ja-JP" altLang="en-US" smtClean="0"/>
              <a:t>‹#›</a:t>
            </a:fld>
            <a:endParaRPr kumimoji="1" lang="ja-JP" altLang="en-US"/>
          </a:p>
        </p:txBody>
      </p:sp>
    </p:spTree>
    <p:extLst>
      <p:ext uri="{BB962C8B-B14F-4D97-AF65-F5344CB8AC3E}">
        <p14:creationId xmlns:p14="http://schemas.microsoft.com/office/powerpoint/2010/main" val="2145337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1B41C14-8D25-42C2-A3A9-8204A0D3D897}" type="datetime1">
              <a:rPr kumimoji="1" lang="ja-JP" altLang="en-US" smtClean="0"/>
              <a:t>2019/3/13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649BEFE-598D-476C-98D5-434708800035}" type="slidenum">
              <a:rPr kumimoji="1" lang="ja-JP" altLang="en-US" smtClean="0"/>
              <a:t>‹#›</a:t>
            </a:fld>
            <a:endParaRPr kumimoji="1" lang="ja-JP" altLang="en-US"/>
          </a:p>
        </p:txBody>
      </p:sp>
    </p:spTree>
    <p:extLst>
      <p:ext uri="{BB962C8B-B14F-4D97-AF65-F5344CB8AC3E}">
        <p14:creationId xmlns:p14="http://schemas.microsoft.com/office/powerpoint/2010/main" val="3816013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3BEFDC8-6BED-440C-B175-9D3870EA955B}" type="datetime1">
              <a:rPr kumimoji="1" lang="ja-JP" altLang="en-US" smtClean="0"/>
              <a:t>2019/3/13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649BEFE-598D-476C-98D5-434708800035}" type="slidenum">
              <a:rPr kumimoji="1" lang="ja-JP" altLang="en-US" smtClean="0"/>
              <a:t>‹#›</a:t>
            </a:fld>
            <a:endParaRPr kumimoji="1" lang="ja-JP" altLang="en-US"/>
          </a:p>
        </p:txBody>
      </p:sp>
    </p:spTree>
    <p:extLst>
      <p:ext uri="{BB962C8B-B14F-4D97-AF65-F5344CB8AC3E}">
        <p14:creationId xmlns:p14="http://schemas.microsoft.com/office/powerpoint/2010/main" val="2926249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06495E-E894-4530-BF25-C8B0D26318DC}" type="datetime1">
              <a:rPr kumimoji="1" lang="ja-JP" altLang="en-US" smtClean="0"/>
              <a:t>2019/3/13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49BEFE-598D-476C-98D5-434708800035}" type="slidenum">
              <a:rPr kumimoji="1" lang="ja-JP" altLang="en-US" smtClean="0"/>
              <a:t>‹#›</a:t>
            </a:fld>
            <a:endParaRPr kumimoji="1" lang="ja-JP" altLang="en-US"/>
          </a:p>
        </p:txBody>
      </p:sp>
    </p:spTree>
    <p:extLst>
      <p:ext uri="{BB962C8B-B14F-4D97-AF65-F5344CB8AC3E}">
        <p14:creationId xmlns:p14="http://schemas.microsoft.com/office/powerpoint/2010/main" val="2088021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603758"/>
            <a:ext cx="9144000" cy="1656184"/>
          </a:xfrm>
        </p:spPr>
        <p:txBody>
          <a:bodyPr>
            <a:normAutofit fontScale="90000"/>
          </a:bodyPr>
          <a:lstStyle/>
          <a:p>
            <a:r>
              <a:rPr kumimoji="1" lang="ja-JP" altLang="en-US" dirty="0"/>
              <a:t>学校飼育動物作文のテキストマイニング</a:t>
            </a:r>
            <a:r>
              <a:rPr kumimoji="1" lang="en-US" altLang="ja-JP" sz="3600" dirty="0"/>
              <a:t/>
            </a:r>
            <a:br>
              <a:rPr kumimoji="1" lang="en-US" altLang="ja-JP" sz="3600" dirty="0"/>
            </a:br>
            <a:r>
              <a:rPr lang="ja-JP" altLang="ja-JP" dirty="0" err="1"/>
              <a:t>ー</a:t>
            </a:r>
            <a:r>
              <a:rPr lang="ja-JP" altLang="ja-JP" dirty="0"/>
              <a:t>原文参照による性差の検討</a:t>
            </a:r>
            <a:r>
              <a:rPr lang="ja-JP" altLang="ja-JP" dirty="0" err="1"/>
              <a:t>ー</a:t>
            </a:r>
            <a:r>
              <a:rPr lang="ja-JP" altLang="ja-JP" dirty="0"/>
              <a:t/>
            </a:r>
            <a:br>
              <a:rPr lang="ja-JP" altLang="ja-JP" dirty="0"/>
            </a:br>
            <a:endParaRPr kumimoji="1" lang="ja-JP" altLang="en-US" sz="3200" dirty="0"/>
          </a:p>
        </p:txBody>
      </p:sp>
      <p:sp>
        <p:nvSpPr>
          <p:cNvPr id="3" name="サブタイトル 2"/>
          <p:cNvSpPr>
            <a:spLocks noGrp="1"/>
          </p:cNvSpPr>
          <p:nvPr>
            <p:ph type="subTitle" idx="1"/>
          </p:nvPr>
        </p:nvSpPr>
        <p:spPr>
          <a:xfrm>
            <a:off x="827584" y="2377737"/>
            <a:ext cx="7920880" cy="1126976"/>
          </a:xfrm>
        </p:spPr>
        <p:txBody>
          <a:bodyPr>
            <a:normAutofit/>
          </a:bodyPr>
          <a:lstStyle/>
          <a:p>
            <a:r>
              <a:rPr kumimoji="1" lang="ja-JP" altLang="en-US" sz="2800" dirty="0">
                <a:solidFill>
                  <a:schemeClr val="tx1"/>
                </a:solidFill>
              </a:rPr>
              <a:t>堀恭子　　　　　いとうたけひこ　　　　　安藤孝敏</a:t>
            </a:r>
            <a:endParaRPr kumimoji="1" lang="en-US" altLang="ja-JP" sz="2800" dirty="0">
              <a:solidFill>
                <a:schemeClr val="tx1"/>
              </a:solidFill>
            </a:endParaRPr>
          </a:p>
          <a:p>
            <a:pPr algn="l"/>
            <a:r>
              <a:rPr kumimoji="1" lang="ja-JP" altLang="en-US" sz="2400" dirty="0">
                <a:solidFill>
                  <a:schemeClr val="tx1"/>
                </a:solidFill>
              </a:rPr>
              <a:t>（聖学院大学）　　　　　（</a:t>
            </a:r>
            <a:r>
              <a:rPr lang="ja-JP" altLang="en-US" sz="2400" dirty="0">
                <a:solidFill>
                  <a:schemeClr val="tx1"/>
                </a:solidFill>
              </a:rPr>
              <a:t>和光大学）　　　　　　（横浜国立大学）</a:t>
            </a:r>
            <a:r>
              <a:rPr lang="ja-JP" altLang="en-US" sz="2400" dirty="0"/>
              <a:t>　</a:t>
            </a:r>
            <a:endParaRPr kumimoji="1" lang="en-US" altLang="ja-JP" sz="2400" dirty="0"/>
          </a:p>
        </p:txBody>
      </p:sp>
      <p:sp>
        <p:nvSpPr>
          <p:cNvPr id="4" name="テキスト ボックス 3"/>
          <p:cNvSpPr txBox="1"/>
          <p:nvPr/>
        </p:nvSpPr>
        <p:spPr>
          <a:xfrm>
            <a:off x="179512" y="116632"/>
            <a:ext cx="3240360" cy="369332"/>
          </a:xfrm>
          <a:prstGeom prst="rect">
            <a:avLst/>
          </a:prstGeom>
          <a:noFill/>
        </p:spPr>
        <p:txBody>
          <a:bodyPr wrap="square" rtlCol="0">
            <a:spAutoFit/>
          </a:bodyPr>
          <a:lstStyle/>
          <a:p>
            <a:r>
              <a:rPr lang="ja-JP" altLang="en-US" dirty="0"/>
              <a:t>日本</a:t>
            </a:r>
            <a:r>
              <a:rPr kumimoji="1" lang="ja-JP" altLang="en-US" dirty="0"/>
              <a:t>発達心理学会第</a:t>
            </a:r>
            <a:r>
              <a:rPr lang="en-US" altLang="ja-JP" dirty="0"/>
              <a:t>30</a:t>
            </a:r>
            <a:r>
              <a:rPr kumimoji="1" lang="ja-JP" altLang="en-US" dirty="0"/>
              <a:t>回大会</a:t>
            </a:r>
          </a:p>
        </p:txBody>
      </p:sp>
    </p:spTree>
    <p:extLst>
      <p:ext uri="{BB962C8B-B14F-4D97-AF65-F5344CB8AC3E}">
        <p14:creationId xmlns:p14="http://schemas.microsoft.com/office/powerpoint/2010/main" val="1999594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xmlns="" id="{1B5817C4-5189-4F3F-93AF-E057655B545E}"/>
              </a:ext>
            </a:extLst>
          </p:cNvPr>
          <p:cNvSpPr>
            <a:spLocks noGrp="1"/>
          </p:cNvSpPr>
          <p:nvPr>
            <p:ph type="sldNum" sz="quarter" idx="12"/>
          </p:nvPr>
        </p:nvSpPr>
        <p:spPr/>
        <p:txBody>
          <a:bodyPr/>
          <a:lstStyle/>
          <a:p>
            <a:fld id="{3649BEFE-598D-476C-98D5-434708800035}" type="slidenum">
              <a:rPr kumimoji="1" lang="ja-JP" altLang="en-US" smtClean="0"/>
              <a:t>10</a:t>
            </a:fld>
            <a:endParaRPr kumimoji="1" lang="ja-JP" altLang="en-US"/>
          </a:p>
        </p:txBody>
      </p:sp>
      <p:sp>
        <p:nvSpPr>
          <p:cNvPr id="5" name="タイトル 1">
            <a:extLst>
              <a:ext uri="{FF2B5EF4-FFF2-40B4-BE49-F238E27FC236}">
                <a16:creationId xmlns:a16="http://schemas.microsoft.com/office/drawing/2014/main" xmlns="" id="{B856BACB-3174-4FA5-8452-BAA67817C9D3}"/>
              </a:ext>
            </a:extLst>
          </p:cNvPr>
          <p:cNvSpPr>
            <a:spLocks noGrp="1"/>
          </p:cNvSpPr>
          <p:nvPr>
            <p:ph type="title"/>
          </p:nvPr>
        </p:nvSpPr>
        <p:spPr>
          <a:xfrm>
            <a:off x="312673" y="109762"/>
            <a:ext cx="8374127" cy="591802"/>
          </a:xfrm>
          <a:ln>
            <a:solidFill>
              <a:schemeClr val="tx1"/>
            </a:solidFill>
          </a:ln>
        </p:spPr>
        <p:txBody>
          <a:bodyPr>
            <a:normAutofit/>
          </a:bodyPr>
          <a:lstStyle/>
          <a:p>
            <a:r>
              <a:rPr lang="ja-JP" altLang="en-US" sz="3200" dirty="0"/>
              <a:t>結果③「死」に関する原文参照</a:t>
            </a:r>
            <a:endParaRPr kumimoji="1" lang="ja-JP" altLang="en-US" sz="3200" dirty="0"/>
          </a:p>
        </p:txBody>
      </p:sp>
      <p:sp>
        <p:nvSpPr>
          <p:cNvPr id="9" name="コンテンツ プレースホルダー 8">
            <a:extLst>
              <a:ext uri="{FF2B5EF4-FFF2-40B4-BE49-F238E27FC236}">
                <a16:creationId xmlns:a16="http://schemas.microsoft.com/office/drawing/2014/main" xmlns="" id="{9D390523-EE34-47DC-BC02-B9DA5E07306A}"/>
              </a:ext>
            </a:extLst>
          </p:cNvPr>
          <p:cNvSpPr>
            <a:spLocks noGrp="1"/>
          </p:cNvSpPr>
          <p:nvPr>
            <p:ph idx="1"/>
          </p:nvPr>
        </p:nvSpPr>
        <p:spPr>
          <a:xfrm>
            <a:off x="137825" y="730292"/>
            <a:ext cx="8868350" cy="772294"/>
          </a:xfrm>
        </p:spPr>
        <p:txBody>
          <a:bodyPr>
            <a:normAutofit lnSpcReduction="10000"/>
          </a:bodyPr>
          <a:lstStyle/>
          <a:p>
            <a:pPr marL="0" indent="0">
              <a:buNone/>
            </a:pPr>
            <a:r>
              <a:rPr lang="ja-JP" altLang="en-US" sz="2800" dirty="0"/>
              <a:t>「死」が表現されている文脈の質的検討：</a:t>
            </a:r>
            <a:r>
              <a:rPr lang="ja-JP" altLang="ja-JP" sz="2000" dirty="0"/>
              <a:t>「死」が表現されている作文を収集</a:t>
            </a:r>
            <a:r>
              <a:rPr lang="ja-JP" altLang="en-US" sz="2000" dirty="0"/>
              <a:t>、「死」が含まれる部分を抜きだしその文脈を質的分析し検討</a:t>
            </a:r>
            <a:endParaRPr lang="en-US" altLang="ja-JP" sz="2000" dirty="0"/>
          </a:p>
          <a:p>
            <a:pPr marL="0" indent="0">
              <a:buNone/>
            </a:pPr>
            <a:endParaRPr lang="en-US" altLang="ja-JP" sz="2000" dirty="0"/>
          </a:p>
          <a:p>
            <a:pPr marL="0" indent="0">
              <a:buNone/>
            </a:pPr>
            <a:endParaRPr lang="ja-JP" altLang="en-US" sz="2400" dirty="0"/>
          </a:p>
        </p:txBody>
      </p:sp>
      <p:graphicFrame>
        <p:nvGraphicFramePr>
          <p:cNvPr id="10" name="表 9">
            <a:extLst>
              <a:ext uri="{FF2B5EF4-FFF2-40B4-BE49-F238E27FC236}">
                <a16:creationId xmlns:a16="http://schemas.microsoft.com/office/drawing/2014/main" xmlns="" id="{36B7B789-A004-4260-A12D-36ECD5A9BABD}"/>
              </a:ext>
            </a:extLst>
          </p:cNvPr>
          <p:cNvGraphicFramePr>
            <a:graphicFrameLocks noGrp="1"/>
          </p:cNvGraphicFramePr>
          <p:nvPr>
            <p:extLst>
              <p:ext uri="{D42A27DB-BD31-4B8C-83A1-F6EECF244321}">
                <p14:modId xmlns:p14="http://schemas.microsoft.com/office/powerpoint/2010/main" val="691023141"/>
              </p:ext>
            </p:extLst>
          </p:nvPr>
        </p:nvGraphicFramePr>
        <p:xfrm>
          <a:off x="312673" y="1760382"/>
          <a:ext cx="8229599" cy="4987856"/>
        </p:xfrm>
        <a:graphic>
          <a:graphicData uri="http://schemas.openxmlformats.org/drawingml/2006/table">
            <a:tbl>
              <a:tblPr firstRow="1" firstCol="1" bandRow="1">
                <a:tableStyleId>{5C22544A-7EE6-4342-B048-85BDC9FD1C3A}</a:tableStyleId>
              </a:tblPr>
              <a:tblGrid>
                <a:gridCol w="3999009">
                  <a:extLst>
                    <a:ext uri="{9D8B030D-6E8A-4147-A177-3AD203B41FA5}">
                      <a16:colId xmlns:a16="http://schemas.microsoft.com/office/drawing/2014/main" xmlns="" val="4071435727"/>
                    </a:ext>
                  </a:extLst>
                </a:gridCol>
                <a:gridCol w="1058118">
                  <a:extLst>
                    <a:ext uri="{9D8B030D-6E8A-4147-A177-3AD203B41FA5}">
                      <a16:colId xmlns:a16="http://schemas.microsoft.com/office/drawing/2014/main" xmlns="" val="3229491612"/>
                    </a:ext>
                  </a:extLst>
                </a:gridCol>
                <a:gridCol w="1074408">
                  <a:extLst>
                    <a:ext uri="{9D8B030D-6E8A-4147-A177-3AD203B41FA5}">
                      <a16:colId xmlns:a16="http://schemas.microsoft.com/office/drawing/2014/main" xmlns="" val="2204051991"/>
                    </a:ext>
                  </a:extLst>
                </a:gridCol>
                <a:gridCol w="1040887">
                  <a:extLst>
                    <a:ext uri="{9D8B030D-6E8A-4147-A177-3AD203B41FA5}">
                      <a16:colId xmlns:a16="http://schemas.microsoft.com/office/drawing/2014/main" xmlns="" val="2850774749"/>
                    </a:ext>
                  </a:extLst>
                </a:gridCol>
                <a:gridCol w="1057177">
                  <a:extLst>
                    <a:ext uri="{9D8B030D-6E8A-4147-A177-3AD203B41FA5}">
                      <a16:colId xmlns:a16="http://schemas.microsoft.com/office/drawing/2014/main" xmlns="" val="1701787847"/>
                    </a:ext>
                  </a:extLst>
                </a:gridCol>
              </a:tblGrid>
              <a:tr h="284837">
                <a:tc rowSpan="2">
                  <a:txBody>
                    <a:bodyPr/>
                    <a:lstStyle/>
                    <a:p>
                      <a:pPr algn="ctr">
                        <a:spcAft>
                          <a:spcPts val="0"/>
                        </a:spcAft>
                      </a:pPr>
                      <a:r>
                        <a:rPr lang="ja-JP" sz="1400" kern="100" dirty="0">
                          <a:effectLst/>
                        </a:rPr>
                        <a:t>表現項目</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gridSpan="2">
                  <a:txBody>
                    <a:bodyPr/>
                    <a:lstStyle/>
                    <a:p>
                      <a:pPr algn="ctr">
                        <a:spcAft>
                          <a:spcPts val="0"/>
                        </a:spcAft>
                      </a:pPr>
                      <a:r>
                        <a:rPr lang="ja-JP" sz="1400" kern="100">
                          <a:effectLst/>
                        </a:rPr>
                        <a:t>男子</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gridSpan="2">
                  <a:txBody>
                    <a:bodyPr/>
                    <a:lstStyle/>
                    <a:p>
                      <a:pPr algn="ctr">
                        <a:spcAft>
                          <a:spcPts val="0"/>
                        </a:spcAft>
                      </a:pPr>
                      <a:r>
                        <a:rPr lang="ja-JP" sz="1400" kern="100">
                          <a:effectLst/>
                        </a:rPr>
                        <a:t>女子</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extLst>
                  <a:ext uri="{0D108BD9-81ED-4DB2-BD59-A6C34878D82A}">
                    <a16:rowId xmlns:a16="http://schemas.microsoft.com/office/drawing/2014/main" xmlns="" val="1668748105"/>
                  </a:ext>
                </a:extLst>
              </a:tr>
              <a:tr h="497120">
                <a:tc vMerge="1">
                  <a:txBody>
                    <a:bodyPr/>
                    <a:lstStyle/>
                    <a:p>
                      <a:endParaRPr kumimoji="1" lang="ja-JP" altLang="en-US"/>
                    </a:p>
                  </a:txBody>
                  <a:tcPr/>
                </a:tc>
                <a:tc>
                  <a:txBody>
                    <a:bodyPr/>
                    <a:lstStyle/>
                    <a:p>
                      <a:pPr algn="ctr">
                        <a:spcAft>
                          <a:spcPts val="0"/>
                        </a:spcAft>
                      </a:pPr>
                      <a:r>
                        <a:rPr lang="ja-JP" sz="1200" kern="100">
                          <a:effectLst/>
                        </a:rPr>
                        <a:t>度数</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200" kern="100">
                          <a:effectLst/>
                        </a:rPr>
                        <a:t>度数</a:t>
                      </a:r>
                    </a:p>
                    <a:p>
                      <a:pPr algn="ctr">
                        <a:spcAft>
                          <a:spcPts val="0"/>
                        </a:spcAft>
                      </a:pPr>
                      <a:r>
                        <a:rPr lang="en-US" sz="1200" kern="100">
                          <a:effectLst/>
                        </a:rPr>
                        <a:t>/</a:t>
                      </a:r>
                      <a:r>
                        <a:rPr lang="ja-JP" sz="1200" kern="100">
                          <a:effectLst/>
                        </a:rPr>
                        <a:t>属性合計</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200" kern="100">
                          <a:effectLst/>
                        </a:rPr>
                        <a:t>度数</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200" kern="100" dirty="0">
                          <a:effectLst/>
                        </a:rPr>
                        <a:t>度数</a:t>
                      </a:r>
                    </a:p>
                    <a:p>
                      <a:pPr algn="ctr">
                        <a:spcAft>
                          <a:spcPts val="0"/>
                        </a:spcAft>
                      </a:pPr>
                      <a:r>
                        <a:rPr lang="en-US" sz="1200" kern="100" dirty="0">
                          <a:effectLst/>
                        </a:rPr>
                        <a:t>/</a:t>
                      </a:r>
                      <a:r>
                        <a:rPr lang="ja-JP" sz="1200" kern="100" dirty="0">
                          <a:effectLst/>
                        </a:rPr>
                        <a:t>属性合計</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109577556"/>
                  </a:ext>
                </a:extLst>
              </a:tr>
              <a:tr h="248052">
                <a:tc>
                  <a:txBody>
                    <a:bodyPr/>
                    <a:lstStyle/>
                    <a:p>
                      <a:pPr algn="just">
                        <a:spcAft>
                          <a:spcPts val="0"/>
                        </a:spcAft>
                      </a:pPr>
                      <a:r>
                        <a:rPr lang="ja-JP" sz="1600" kern="100" dirty="0">
                          <a:effectLst/>
                        </a:rPr>
                        <a:t>悲しい</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12</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15.6</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26</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17.0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xmlns="" val="816607051"/>
                  </a:ext>
                </a:extLst>
              </a:tr>
              <a:tr h="248052">
                <a:tc>
                  <a:txBody>
                    <a:bodyPr/>
                    <a:lstStyle/>
                    <a:p>
                      <a:pPr algn="just">
                        <a:spcAft>
                          <a:spcPts val="0"/>
                        </a:spcAft>
                      </a:pPr>
                      <a:r>
                        <a:rPr lang="ja-JP" sz="1600" kern="100" dirty="0">
                          <a:effectLst/>
                        </a:rPr>
                        <a:t>かわいそう</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3.9</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2</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1.3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xmlns="" val="45645770"/>
                  </a:ext>
                </a:extLst>
              </a:tr>
              <a:tr h="248052">
                <a:tc>
                  <a:txBody>
                    <a:bodyPr/>
                    <a:lstStyle/>
                    <a:p>
                      <a:pPr algn="just">
                        <a:spcAft>
                          <a:spcPts val="0"/>
                        </a:spcAft>
                      </a:pPr>
                      <a:r>
                        <a:rPr lang="ja-JP" sz="1600" kern="100" dirty="0">
                          <a:effectLst/>
                        </a:rPr>
                        <a:t>寂しい</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1</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1.3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2.0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xmlns="" val="2766826804"/>
                  </a:ext>
                </a:extLst>
              </a:tr>
              <a:tr h="248052">
                <a:tc>
                  <a:txBody>
                    <a:bodyPr/>
                    <a:lstStyle/>
                    <a:p>
                      <a:pPr algn="just">
                        <a:spcAft>
                          <a:spcPts val="0"/>
                        </a:spcAft>
                      </a:pPr>
                      <a:r>
                        <a:rPr lang="ja-JP" sz="1600" kern="100" dirty="0">
                          <a:effectLst/>
                        </a:rPr>
                        <a:t>残念</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a:spcAft>
                          <a:spcPts val="0"/>
                        </a:spcAft>
                      </a:pPr>
                      <a:r>
                        <a:rPr lang="en-US" sz="1400" kern="100">
                          <a:effectLst/>
                        </a:rPr>
                        <a:t>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a:spcAft>
                          <a:spcPts val="0"/>
                        </a:spcAft>
                      </a:pPr>
                      <a:r>
                        <a:rPr lang="en-US" sz="1400" kern="100">
                          <a:effectLst/>
                        </a:rPr>
                        <a:t>3.9</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algn="r">
                        <a:spcAft>
                          <a:spcPts val="0"/>
                        </a:spcAft>
                      </a:pPr>
                      <a:r>
                        <a:rPr lang="en-US" sz="1400" kern="100">
                          <a:effectLst/>
                        </a:rPr>
                        <a:t>6</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a:spcAft>
                          <a:spcPts val="0"/>
                        </a:spcAft>
                      </a:pPr>
                      <a:r>
                        <a:rPr lang="en-US" sz="1400" kern="100">
                          <a:effectLst/>
                        </a:rPr>
                        <a:t>3.9</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225621854"/>
                  </a:ext>
                </a:extLst>
              </a:tr>
              <a:tr h="248052">
                <a:tc>
                  <a:txBody>
                    <a:bodyPr/>
                    <a:lstStyle/>
                    <a:p>
                      <a:pPr algn="just">
                        <a:spcAft>
                          <a:spcPts val="0"/>
                        </a:spcAft>
                      </a:pPr>
                      <a:r>
                        <a:rPr lang="ja-JP" sz="1600" kern="100" dirty="0">
                          <a:solidFill>
                            <a:schemeClr val="tx1"/>
                          </a:solidFill>
                          <a:effectLst/>
                        </a:rPr>
                        <a:t>びっくり</a:t>
                      </a:r>
                      <a:endParaRPr lang="ja-JP" sz="16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US" sz="1400" kern="100" dirty="0">
                          <a:effectLst/>
                        </a:rPr>
                        <a:t>0</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US" sz="1400" kern="100" dirty="0">
                          <a:solidFill>
                            <a:srgbClr val="FF0000"/>
                          </a:solidFill>
                          <a:effectLst/>
                        </a:rPr>
                        <a:t>0.0</a:t>
                      </a:r>
                      <a:endParaRPr lang="ja-JP" sz="1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US" sz="1400" kern="100" dirty="0">
                          <a:effectLst/>
                        </a:rPr>
                        <a:t>1</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US" sz="1400" kern="100" dirty="0">
                          <a:effectLst/>
                        </a:rPr>
                        <a:t>0.7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286918103"/>
                  </a:ext>
                </a:extLst>
              </a:tr>
              <a:tr h="248052">
                <a:tc>
                  <a:txBody>
                    <a:bodyPr/>
                    <a:lstStyle/>
                    <a:p>
                      <a:pPr algn="just">
                        <a:spcAft>
                          <a:spcPts val="0"/>
                        </a:spcAft>
                      </a:pPr>
                      <a:r>
                        <a:rPr lang="ja-JP" sz="1600" kern="100" dirty="0">
                          <a:effectLst/>
                        </a:rPr>
                        <a:t>大切に育てる（世話する）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US" sz="1400" kern="100">
                          <a:effectLst/>
                        </a:rPr>
                        <a:t>17</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latinLnBrk="1">
                        <a:spcAft>
                          <a:spcPts val="0"/>
                        </a:spcAft>
                      </a:pPr>
                      <a:r>
                        <a:rPr lang="en-US" sz="1400" kern="100">
                          <a:effectLst/>
                        </a:rPr>
                        <a:t>22.1</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US" sz="1400" kern="100">
                          <a:effectLst/>
                        </a:rPr>
                        <a:t>34</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US" sz="1400" kern="100">
                          <a:effectLst/>
                        </a:rPr>
                        <a:t>22.2</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2254227191"/>
                  </a:ext>
                </a:extLst>
              </a:tr>
              <a:tr h="248052">
                <a:tc>
                  <a:txBody>
                    <a:bodyPr/>
                    <a:lstStyle/>
                    <a:p>
                      <a:pPr algn="just">
                        <a:spcAft>
                          <a:spcPts val="0"/>
                        </a:spcAft>
                      </a:pPr>
                      <a:r>
                        <a:rPr lang="ja-JP" sz="1600" kern="100">
                          <a:effectLst/>
                        </a:rPr>
                        <a:t>回想の中の出来事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16</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20.8</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41</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26.8</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xmlns="" val="3964791705"/>
                  </a:ext>
                </a:extLst>
              </a:tr>
              <a:tr h="248052">
                <a:tc>
                  <a:txBody>
                    <a:bodyPr/>
                    <a:lstStyle/>
                    <a:p>
                      <a:pPr algn="just">
                        <a:spcAft>
                          <a:spcPts val="0"/>
                        </a:spcAft>
                      </a:pPr>
                      <a:r>
                        <a:rPr lang="ja-JP" sz="1600" kern="100" dirty="0">
                          <a:solidFill>
                            <a:srgbClr val="FF0000"/>
                          </a:solidFill>
                          <a:effectLst/>
                        </a:rPr>
                        <a:t>死別体験</a:t>
                      </a:r>
                      <a:endParaRPr lang="ja-JP" sz="16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a:spcAft>
                          <a:spcPts val="0"/>
                        </a:spcAft>
                      </a:pPr>
                      <a:r>
                        <a:rPr lang="en-US" sz="1400" kern="100">
                          <a:effectLst/>
                        </a:rPr>
                        <a:t>8</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a:spcAft>
                          <a:spcPts val="0"/>
                        </a:spcAft>
                      </a:pPr>
                      <a:r>
                        <a:rPr lang="en-US" sz="1400" kern="100" dirty="0">
                          <a:solidFill>
                            <a:schemeClr val="accent2">
                              <a:lumMod val="75000"/>
                            </a:schemeClr>
                          </a:solidFill>
                          <a:effectLst/>
                        </a:rPr>
                        <a:t>10.4</a:t>
                      </a:r>
                      <a:endParaRPr lang="ja-JP" sz="1400" kern="100" dirty="0">
                        <a:solidFill>
                          <a:schemeClr val="accent2">
                            <a:lumMod val="75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algn="r">
                        <a:spcAft>
                          <a:spcPts val="0"/>
                        </a:spcAft>
                      </a:pPr>
                      <a:r>
                        <a:rPr lang="en-US" sz="1400" kern="100">
                          <a:effectLst/>
                        </a:rPr>
                        <a:t>9</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a:spcAft>
                          <a:spcPts val="0"/>
                        </a:spcAft>
                      </a:pPr>
                      <a:r>
                        <a:rPr lang="en-US" sz="1400" kern="100" dirty="0">
                          <a:solidFill>
                            <a:schemeClr val="accent2">
                              <a:lumMod val="75000"/>
                            </a:schemeClr>
                          </a:solidFill>
                          <a:effectLst/>
                        </a:rPr>
                        <a:t>5.9</a:t>
                      </a:r>
                      <a:endParaRPr lang="ja-JP" sz="1400" kern="100" dirty="0">
                        <a:solidFill>
                          <a:schemeClr val="accent2">
                            <a:lumMod val="75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099870521"/>
                  </a:ext>
                </a:extLst>
              </a:tr>
              <a:tr h="248052">
                <a:tc>
                  <a:txBody>
                    <a:bodyPr/>
                    <a:lstStyle/>
                    <a:p>
                      <a:pPr algn="just">
                        <a:spcAft>
                          <a:spcPts val="0"/>
                        </a:spcAft>
                      </a:pPr>
                      <a:r>
                        <a:rPr lang="ja-JP" sz="1600" kern="100" dirty="0">
                          <a:solidFill>
                            <a:schemeClr val="tx1"/>
                          </a:solidFill>
                          <a:effectLst/>
                        </a:rPr>
                        <a:t>寿命</a:t>
                      </a:r>
                      <a:r>
                        <a:rPr lang="ja-JP" altLang="en-US" sz="1600" kern="100" dirty="0">
                          <a:solidFill>
                            <a:schemeClr val="tx1"/>
                          </a:solidFill>
                          <a:effectLst/>
                        </a:rPr>
                        <a:t>（</a:t>
                      </a:r>
                      <a:r>
                        <a:rPr lang="ja-JP" sz="1600" kern="100" dirty="0">
                          <a:solidFill>
                            <a:schemeClr val="tx1"/>
                          </a:solidFill>
                          <a:effectLst/>
                        </a:rPr>
                        <a:t>として折り合いをつける</a:t>
                      </a:r>
                      <a:r>
                        <a:rPr lang="ja-JP" altLang="en-US" sz="1600" kern="100" dirty="0">
                          <a:solidFill>
                            <a:schemeClr val="tx1"/>
                          </a:solidFill>
                          <a:effectLst/>
                        </a:rPr>
                        <a:t>）</a:t>
                      </a:r>
                      <a:endParaRPr lang="ja-JP" sz="16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US" sz="1400" kern="100">
                          <a:effectLst/>
                        </a:rPr>
                        <a:t>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US" sz="1400" kern="100" dirty="0">
                          <a:solidFill>
                            <a:srgbClr val="FF0000"/>
                          </a:solidFill>
                          <a:effectLst/>
                        </a:rPr>
                        <a:t>0.0</a:t>
                      </a:r>
                      <a:endParaRPr lang="ja-JP" sz="1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US" sz="1400" kern="100">
                          <a:effectLst/>
                        </a:rPr>
                        <a:t>7</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US" sz="1400" kern="100" dirty="0">
                          <a:effectLst/>
                        </a:rPr>
                        <a:t>4.6</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990600834"/>
                  </a:ext>
                </a:extLst>
              </a:tr>
              <a:tr h="248052">
                <a:tc>
                  <a:txBody>
                    <a:bodyPr/>
                    <a:lstStyle/>
                    <a:p>
                      <a:pPr algn="just">
                        <a:spcAft>
                          <a:spcPts val="0"/>
                        </a:spcAft>
                      </a:pPr>
                      <a:r>
                        <a:rPr lang="ja-JP" sz="1600" kern="100" dirty="0">
                          <a:effectLst/>
                        </a:rPr>
                        <a:t>動物はいつか死ぬ（という理解）</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US" sz="1400" kern="100">
                          <a:effectLst/>
                        </a:rPr>
                        <a:t>2</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US" sz="1400" kern="100">
                          <a:effectLst/>
                        </a:rPr>
                        <a:t>2.6</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r">
                        <a:spcAft>
                          <a:spcPts val="0"/>
                        </a:spcAft>
                      </a:pPr>
                      <a:r>
                        <a:rPr lang="en-US" sz="1400" kern="100">
                          <a:effectLst/>
                        </a:rPr>
                        <a:t>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US" sz="1400" kern="100">
                          <a:effectLst/>
                        </a:rPr>
                        <a:t>2.0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2480377100"/>
                  </a:ext>
                </a:extLst>
              </a:tr>
              <a:tr h="248052">
                <a:tc>
                  <a:txBody>
                    <a:bodyPr/>
                    <a:lstStyle/>
                    <a:p>
                      <a:pPr algn="just">
                        <a:spcAft>
                          <a:spcPts val="0"/>
                        </a:spcAft>
                      </a:pPr>
                      <a:r>
                        <a:rPr lang="ja-JP" sz="1600" kern="100" dirty="0">
                          <a:solidFill>
                            <a:srgbClr val="FF0000"/>
                          </a:solidFill>
                          <a:effectLst/>
                        </a:rPr>
                        <a:t>生と死の体験</a:t>
                      </a:r>
                      <a:r>
                        <a:rPr lang="en-US" sz="1600" kern="100" dirty="0">
                          <a:solidFill>
                            <a:srgbClr val="FF0000"/>
                          </a:solidFill>
                          <a:effectLst/>
                        </a:rPr>
                        <a:t>=</a:t>
                      </a:r>
                      <a:r>
                        <a:rPr lang="ja-JP" sz="1600" kern="100" dirty="0">
                          <a:solidFill>
                            <a:srgbClr val="FF0000"/>
                          </a:solidFill>
                          <a:effectLst/>
                        </a:rPr>
                        <a:t>命の大切さ</a:t>
                      </a:r>
                      <a:endParaRPr lang="ja-JP" sz="16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8</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solidFill>
                            <a:schemeClr val="accent2">
                              <a:lumMod val="75000"/>
                            </a:schemeClr>
                          </a:solidFill>
                          <a:effectLst/>
                        </a:rPr>
                        <a:t>10.4</a:t>
                      </a:r>
                      <a:endParaRPr lang="ja-JP" sz="1400" kern="100" dirty="0">
                        <a:solidFill>
                          <a:schemeClr val="accent2">
                            <a:lumMod val="75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8</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solidFill>
                            <a:schemeClr val="accent2">
                              <a:lumMod val="75000"/>
                            </a:schemeClr>
                          </a:solidFill>
                          <a:effectLst/>
                        </a:rPr>
                        <a:t>5.2</a:t>
                      </a:r>
                      <a:endParaRPr lang="ja-JP" sz="1400" kern="100" dirty="0">
                        <a:solidFill>
                          <a:schemeClr val="accent2">
                            <a:lumMod val="75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xmlns="" val="3936522157"/>
                  </a:ext>
                </a:extLst>
              </a:tr>
              <a:tr h="248052">
                <a:tc>
                  <a:txBody>
                    <a:bodyPr/>
                    <a:lstStyle/>
                    <a:p>
                      <a:pPr algn="just">
                        <a:spcAft>
                          <a:spcPts val="0"/>
                        </a:spcAft>
                      </a:pPr>
                      <a:r>
                        <a:rPr lang="ja-JP" sz="1600" kern="100" dirty="0">
                          <a:effectLst/>
                        </a:rPr>
                        <a:t>忘れない・大好き・ありがとう</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1</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1.3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2</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1.3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xmlns="" val="3800385682"/>
                  </a:ext>
                </a:extLst>
              </a:tr>
              <a:tr h="248052">
                <a:tc>
                  <a:txBody>
                    <a:bodyPr/>
                    <a:lstStyle/>
                    <a:p>
                      <a:pPr algn="just">
                        <a:spcAft>
                          <a:spcPts val="0"/>
                        </a:spcAft>
                      </a:pPr>
                      <a:r>
                        <a:rPr lang="ja-JP" sz="1600" kern="100" dirty="0">
                          <a:effectLst/>
                        </a:rPr>
                        <a:t>責任</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2</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2.6</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2.0.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xmlns="" val="4264170935"/>
                  </a:ext>
                </a:extLst>
              </a:tr>
              <a:tr h="248052">
                <a:tc>
                  <a:txBody>
                    <a:bodyPr/>
                    <a:lstStyle/>
                    <a:p>
                      <a:pPr algn="just">
                        <a:spcAft>
                          <a:spcPts val="0"/>
                        </a:spcAft>
                      </a:pPr>
                      <a:r>
                        <a:rPr lang="ja-JP" sz="1600" kern="100" dirty="0">
                          <a:effectLst/>
                        </a:rPr>
                        <a:t>動物の擬人化（忘れないで・天国に行く）</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3.9</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5</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3.3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xmlns="" val="3209869439"/>
                  </a:ext>
                </a:extLst>
              </a:tr>
              <a:tr h="248052">
                <a:tc>
                  <a:txBody>
                    <a:bodyPr/>
                    <a:lstStyle/>
                    <a:p>
                      <a:pPr algn="just">
                        <a:spcAft>
                          <a:spcPts val="0"/>
                        </a:spcAft>
                      </a:pPr>
                      <a:r>
                        <a:rPr lang="ja-JP" sz="1600" kern="100" dirty="0">
                          <a:effectLst/>
                        </a:rPr>
                        <a:t>観察</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a:spcAft>
                          <a:spcPts val="0"/>
                        </a:spcAft>
                      </a:pPr>
                      <a:r>
                        <a:rPr lang="en-US" sz="1400" kern="100">
                          <a:effectLst/>
                        </a:rPr>
                        <a:t>1</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a:spcAft>
                          <a:spcPts val="0"/>
                        </a:spcAft>
                      </a:pPr>
                      <a:r>
                        <a:rPr lang="en-US" sz="1400" kern="100">
                          <a:effectLst/>
                        </a:rPr>
                        <a:t>1.3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algn="r">
                        <a:spcAft>
                          <a:spcPts val="0"/>
                        </a:spcAft>
                      </a:pPr>
                      <a:r>
                        <a:rPr lang="en-US" sz="1400" kern="100">
                          <a:effectLst/>
                        </a:rPr>
                        <a:t>1</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a:spcAft>
                          <a:spcPts val="0"/>
                        </a:spcAft>
                      </a:pPr>
                      <a:r>
                        <a:rPr lang="en-US" sz="1400" kern="100">
                          <a:effectLst/>
                        </a:rPr>
                        <a:t>0.7</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595227649"/>
                  </a:ext>
                </a:extLst>
              </a:tr>
              <a:tr h="248052">
                <a:tc>
                  <a:txBody>
                    <a:bodyPr/>
                    <a:lstStyle/>
                    <a:p>
                      <a:pPr algn="just">
                        <a:spcAft>
                          <a:spcPts val="0"/>
                        </a:spcAft>
                      </a:pPr>
                      <a:r>
                        <a:rPr lang="ja-JP" sz="1600" kern="100" dirty="0">
                          <a:solidFill>
                            <a:schemeClr val="tx1"/>
                          </a:solidFill>
                          <a:effectLst/>
                        </a:rPr>
                        <a:t>社会問題（提起）</a:t>
                      </a:r>
                      <a:endParaRPr lang="ja-JP" sz="16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US" sz="1400" kern="100">
                          <a:effectLst/>
                        </a:rPr>
                        <a:t>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US" sz="1400" kern="100" dirty="0">
                          <a:solidFill>
                            <a:srgbClr val="FF0000"/>
                          </a:solidFill>
                          <a:effectLst/>
                        </a:rPr>
                        <a:t>0.0</a:t>
                      </a:r>
                      <a:endParaRPr lang="ja-JP" sz="1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US" sz="1400" kern="100">
                          <a:effectLst/>
                        </a:rPr>
                        <a:t>2</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US" sz="1400" kern="100" dirty="0">
                          <a:effectLst/>
                        </a:rPr>
                        <a:t>1.3</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136764536"/>
                  </a:ext>
                </a:extLst>
              </a:tr>
              <a:tr h="237067">
                <a:tc>
                  <a:txBody>
                    <a:bodyPr/>
                    <a:lstStyle/>
                    <a:p>
                      <a:pPr algn="ctr">
                        <a:spcAft>
                          <a:spcPts val="0"/>
                        </a:spcAft>
                      </a:pPr>
                      <a:r>
                        <a:rPr lang="ja-JP" sz="1400" kern="100" dirty="0">
                          <a:effectLst/>
                        </a:rPr>
                        <a:t>合　　　計</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US" sz="1400" kern="100" dirty="0">
                          <a:effectLst/>
                        </a:rPr>
                        <a:t>77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r">
                        <a:spcAft>
                          <a:spcPts val="0"/>
                        </a:spcAft>
                      </a:pPr>
                      <a:r>
                        <a:rPr lang="en-US" sz="1400" kern="100" dirty="0">
                          <a:effectLst/>
                        </a:rPr>
                        <a:t>153</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857409780"/>
                  </a:ext>
                </a:extLst>
              </a:tr>
            </a:tbl>
          </a:graphicData>
        </a:graphic>
      </p:graphicFrame>
      <p:sp>
        <p:nvSpPr>
          <p:cNvPr id="11" name="テキスト ボックス 10">
            <a:extLst>
              <a:ext uri="{FF2B5EF4-FFF2-40B4-BE49-F238E27FC236}">
                <a16:creationId xmlns:a16="http://schemas.microsoft.com/office/drawing/2014/main" xmlns="" id="{07061315-FC9E-46CC-B37A-CB3420882311}"/>
              </a:ext>
            </a:extLst>
          </p:cNvPr>
          <p:cNvSpPr txBox="1"/>
          <p:nvPr/>
        </p:nvSpPr>
        <p:spPr>
          <a:xfrm>
            <a:off x="2555264" y="1440200"/>
            <a:ext cx="3744416" cy="369332"/>
          </a:xfrm>
          <a:prstGeom prst="rect">
            <a:avLst/>
          </a:prstGeom>
          <a:noFill/>
        </p:spPr>
        <p:txBody>
          <a:bodyPr wrap="square" rtlCol="0">
            <a:spAutoFit/>
          </a:bodyPr>
          <a:lstStyle/>
          <a:p>
            <a:pPr algn="ctr"/>
            <a:r>
              <a:rPr kumimoji="1" lang="ja-JP" altLang="en-US" u="sng" dirty="0"/>
              <a:t>表</a:t>
            </a:r>
            <a:r>
              <a:rPr kumimoji="1" lang="en-US" altLang="ja-JP" u="sng" dirty="0"/>
              <a:t>2.</a:t>
            </a:r>
            <a:r>
              <a:rPr kumimoji="1" lang="ja-JP" altLang="en-US" u="sng" dirty="0"/>
              <a:t>原文参照による「死」の表現</a:t>
            </a:r>
          </a:p>
        </p:txBody>
      </p:sp>
    </p:spTree>
    <p:extLst>
      <p:ext uri="{BB962C8B-B14F-4D97-AF65-F5344CB8AC3E}">
        <p14:creationId xmlns:p14="http://schemas.microsoft.com/office/powerpoint/2010/main" val="133930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63D47AD-7A06-4309-AF51-C527983A5711}"/>
              </a:ext>
            </a:extLst>
          </p:cNvPr>
          <p:cNvSpPr>
            <a:spLocks noGrp="1"/>
          </p:cNvSpPr>
          <p:nvPr>
            <p:ph type="title"/>
          </p:nvPr>
        </p:nvSpPr>
        <p:spPr>
          <a:xfrm>
            <a:off x="457200" y="274638"/>
            <a:ext cx="8229600" cy="706090"/>
          </a:xfrm>
          <a:ln>
            <a:solidFill>
              <a:schemeClr val="tx1"/>
            </a:solidFill>
          </a:ln>
        </p:spPr>
        <p:txBody>
          <a:bodyPr>
            <a:normAutofit/>
          </a:bodyPr>
          <a:lstStyle/>
          <a:p>
            <a:r>
              <a:rPr kumimoji="1" lang="ja-JP" altLang="en-US" sz="3200" dirty="0"/>
              <a:t>考察３．「死」の表現の性差について</a:t>
            </a:r>
          </a:p>
        </p:txBody>
      </p:sp>
      <p:sp>
        <p:nvSpPr>
          <p:cNvPr id="3" name="コンテンツ プレースホルダー 2">
            <a:extLst>
              <a:ext uri="{FF2B5EF4-FFF2-40B4-BE49-F238E27FC236}">
                <a16:creationId xmlns:a16="http://schemas.microsoft.com/office/drawing/2014/main" xmlns="" id="{5F50F255-C703-4C75-B890-8DCC00D5C8B7}"/>
              </a:ext>
            </a:extLst>
          </p:cNvPr>
          <p:cNvSpPr>
            <a:spLocks noGrp="1"/>
          </p:cNvSpPr>
          <p:nvPr>
            <p:ph idx="1"/>
          </p:nvPr>
        </p:nvSpPr>
        <p:spPr>
          <a:xfrm>
            <a:off x="457200" y="1386068"/>
            <a:ext cx="8435280" cy="4525963"/>
          </a:xfrm>
        </p:spPr>
        <p:txBody>
          <a:bodyPr>
            <a:normAutofit fontScale="92500"/>
          </a:bodyPr>
          <a:lstStyle/>
          <a:p>
            <a:pPr marL="0" indent="0">
              <a:buNone/>
            </a:pPr>
            <a:r>
              <a:rPr kumimoji="1" lang="ja-JP" altLang="en-US" sz="2800" dirty="0"/>
              <a:t>＠カイ二乗検定による性差は</a:t>
            </a:r>
            <a:r>
              <a:rPr lang="ja-JP" altLang="en-US" sz="2800" dirty="0"/>
              <a:t>認められなかったが、</a:t>
            </a:r>
            <a:endParaRPr kumimoji="1" lang="en-US" altLang="ja-JP" dirty="0"/>
          </a:p>
          <a:p>
            <a:pPr marL="0" indent="0">
              <a:buNone/>
            </a:pPr>
            <a:r>
              <a:rPr kumimoji="1" lang="ja-JP" altLang="en-US" sz="2800" dirty="0"/>
              <a:t>＠</a:t>
            </a:r>
            <a:r>
              <a:rPr lang="ja-JP" altLang="en-US" sz="2800" dirty="0"/>
              <a:t>寿命（と折り合いをつける）は</a:t>
            </a:r>
            <a:r>
              <a:rPr lang="en-US" altLang="ja-JP" sz="2800" dirty="0"/>
              <a:t>p</a:t>
            </a:r>
            <a:r>
              <a:rPr lang="ja-JP" altLang="en-US" sz="2800" dirty="0"/>
              <a:t>値→</a:t>
            </a:r>
            <a:r>
              <a:rPr lang="en-US" altLang="ja-JP" sz="2800" dirty="0"/>
              <a:t>0.06</a:t>
            </a:r>
            <a:endParaRPr kumimoji="1" lang="en-US" altLang="ja-JP" sz="2800" dirty="0"/>
          </a:p>
          <a:p>
            <a:pPr marL="0" indent="0">
              <a:buNone/>
            </a:pPr>
            <a:r>
              <a:rPr kumimoji="1" lang="ja-JP" altLang="en-US" sz="2800" dirty="0"/>
              <a:t>　 男子児童に表現が見られなかった項目</a:t>
            </a:r>
            <a:endParaRPr kumimoji="1" lang="en-US" altLang="ja-JP" sz="2800" dirty="0"/>
          </a:p>
          <a:p>
            <a:pPr marL="0" indent="0">
              <a:buNone/>
            </a:pPr>
            <a:r>
              <a:rPr lang="ja-JP" altLang="en-US" sz="2800" dirty="0"/>
              <a:t>　 男子児童の表現が女子児童の約</a:t>
            </a:r>
            <a:r>
              <a:rPr lang="en-US" altLang="ja-JP" sz="2800" dirty="0"/>
              <a:t>2</a:t>
            </a:r>
            <a:r>
              <a:rPr lang="ja-JP" altLang="en-US" sz="2800" dirty="0"/>
              <a:t>倍の項目</a:t>
            </a:r>
            <a:endParaRPr lang="en-US" altLang="ja-JP" sz="2800" dirty="0"/>
          </a:p>
          <a:p>
            <a:pPr marL="0" indent="0">
              <a:buNone/>
            </a:pPr>
            <a:r>
              <a:rPr lang="ja-JP" altLang="en-US" sz="2800" dirty="0"/>
              <a:t>　 から</a:t>
            </a:r>
            <a:r>
              <a:rPr lang="ja-JP" altLang="en-US" sz="2800" dirty="0" err="1"/>
              <a:t>、、、</a:t>
            </a:r>
            <a:endParaRPr lang="en-US" altLang="ja-JP" sz="2800" dirty="0"/>
          </a:p>
          <a:p>
            <a:pPr marL="0" indent="0">
              <a:buNone/>
            </a:pPr>
            <a:r>
              <a:rPr lang="ja-JP" altLang="en-US" sz="2800" dirty="0"/>
              <a:t>　　　</a:t>
            </a:r>
            <a:endParaRPr lang="en-US" altLang="ja-JP" sz="2800" dirty="0"/>
          </a:p>
          <a:p>
            <a:pPr marL="0" indent="0">
              <a:buNone/>
            </a:pPr>
            <a:r>
              <a:rPr lang="ja-JP" altLang="en-US" sz="2800" dirty="0"/>
              <a:t>　　　男子児童は動物の死を「寿命（だと折り合いをつける）</a:t>
            </a:r>
            <a:endParaRPr lang="en-US" altLang="ja-JP" sz="2800" dirty="0"/>
          </a:p>
          <a:p>
            <a:pPr marL="0" indent="0">
              <a:buNone/>
            </a:pPr>
            <a:r>
              <a:rPr lang="ja-JP" altLang="en-US" sz="2800" dirty="0"/>
              <a:t>　　　ことなく、</a:t>
            </a:r>
            <a:r>
              <a:rPr lang="ja-JP" altLang="ja-JP" sz="2800" dirty="0"/>
              <a:t>「</a:t>
            </a:r>
            <a:r>
              <a:rPr lang="en-US" altLang="ja-JP" sz="2800" dirty="0"/>
              <a:t>(</a:t>
            </a:r>
            <a:r>
              <a:rPr lang="ja-JP" altLang="ja-JP" sz="2800" dirty="0"/>
              <a:t>日常とは違う</a:t>
            </a:r>
            <a:r>
              <a:rPr lang="en-US" altLang="ja-JP" sz="2800" dirty="0"/>
              <a:t>)</a:t>
            </a:r>
            <a:r>
              <a:rPr lang="ja-JP" altLang="ja-JP" sz="2800" dirty="0"/>
              <a:t>死別体験」に</a:t>
            </a:r>
            <a:endParaRPr lang="en-US" altLang="ja-JP" sz="2800" dirty="0"/>
          </a:p>
          <a:p>
            <a:pPr marL="0" indent="0">
              <a:buNone/>
            </a:pPr>
            <a:r>
              <a:rPr lang="ja-JP" altLang="en-US" sz="2800" dirty="0"/>
              <a:t>　　　</a:t>
            </a:r>
            <a:r>
              <a:rPr lang="ja-JP" altLang="ja-JP" sz="2800" dirty="0"/>
              <a:t>「びっくりする」</a:t>
            </a:r>
            <a:r>
              <a:rPr lang="ja-JP" altLang="en-US" sz="2800" dirty="0"/>
              <a:t>様子が推測された</a:t>
            </a:r>
            <a:endParaRPr lang="en-US" altLang="ja-JP" sz="2800" dirty="0"/>
          </a:p>
          <a:p>
            <a:pPr marL="0" indent="0">
              <a:buNone/>
            </a:pPr>
            <a:endParaRPr lang="en-US" altLang="ja-JP" sz="2800" dirty="0"/>
          </a:p>
        </p:txBody>
      </p:sp>
      <p:sp>
        <p:nvSpPr>
          <p:cNvPr id="4" name="スライド番号プレースホルダー 3">
            <a:extLst>
              <a:ext uri="{FF2B5EF4-FFF2-40B4-BE49-F238E27FC236}">
                <a16:creationId xmlns:a16="http://schemas.microsoft.com/office/drawing/2014/main" xmlns="" id="{9595F6AA-41D4-4F5A-B55D-410438A3E731}"/>
              </a:ext>
            </a:extLst>
          </p:cNvPr>
          <p:cNvSpPr>
            <a:spLocks noGrp="1"/>
          </p:cNvSpPr>
          <p:nvPr>
            <p:ph type="sldNum" sz="quarter" idx="12"/>
          </p:nvPr>
        </p:nvSpPr>
        <p:spPr/>
        <p:txBody>
          <a:bodyPr/>
          <a:lstStyle/>
          <a:p>
            <a:fld id="{3649BEFE-598D-476C-98D5-434708800035}" type="slidenum">
              <a:rPr kumimoji="1" lang="ja-JP" altLang="en-US" smtClean="0"/>
              <a:t>11</a:t>
            </a:fld>
            <a:endParaRPr kumimoji="1" lang="ja-JP" altLang="en-US"/>
          </a:p>
        </p:txBody>
      </p:sp>
    </p:spTree>
    <p:extLst>
      <p:ext uri="{BB962C8B-B14F-4D97-AF65-F5344CB8AC3E}">
        <p14:creationId xmlns:p14="http://schemas.microsoft.com/office/powerpoint/2010/main" val="1829550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7504" y="1268760"/>
            <a:ext cx="8795320" cy="4968552"/>
          </a:xfrm>
        </p:spPr>
        <p:txBody>
          <a:bodyPr>
            <a:normAutofit lnSpcReduction="10000"/>
          </a:bodyPr>
          <a:lstStyle/>
          <a:p>
            <a:pPr marL="0" indent="0">
              <a:buNone/>
            </a:pPr>
            <a:r>
              <a:rPr lang="ja-JP" altLang="ja-JP" sz="2800" dirty="0"/>
              <a:t>「学校動物飼育教育モデル校</a:t>
            </a:r>
            <a:r>
              <a:rPr lang="ja-JP" altLang="en-US" sz="2800" dirty="0"/>
              <a:t>」の児童の様子として確認：</a:t>
            </a:r>
            <a:endParaRPr lang="en-US" altLang="ja-JP" sz="2800" dirty="0"/>
          </a:p>
          <a:p>
            <a:pPr marL="0" indent="0">
              <a:buNone/>
            </a:pPr>
            <a:r>
              <a:rPr lang="ja-JP" altLang="en-US" sz="2800" dirty="0"/>
              <a:t>　</a:t>
            </a:r>
            <a:r>
              <a:rPr lang="ja-JP" altLang="ja-JP" sz="2800" dirty="0"/>
              <a:t>達成感と飼育好き</a:t>
            </a:r>
            <a:r>
              <a:rPr lang="ja-JP" altLang="en-US" sz="2800" dirty="0"/>
              <a:t>、</a:t>
            </a:r>
            <a:r>
              <a:rPr lang="ja-JP" altLang="ja-JP" sz="2800" dirty="0"/>
              <a:t>労働参加と動物理解</a:t>
            </a:r>
            <a:endParaRPr lang="en-US" altLang="ja-JP" sz="2800" dirty="0"/>
          </a:p>
          <a:p>
            <a:pPr marL="0" indent="0">
              <a:buNone/>
            </a:pPr>
            <a:r>
              <a:rPr lang="ja-JP" altLang="en-US" sz="2800" dirty="0"/>
              <a:t>　</a:t>
            </a:r>
            <a:r>
              <a:rPr lang="ja-JP" altLang="ja-JP" sz="2800" dirty="0"/>
              <a:t>動物と他者への思いやり</a:t>
            </a:r>
            <a:r>
              <a:rPr lang="ja-JP" altLang="en-US" sz="2800" dirty="0"/>
              <a:t>、</a:t>
            </a:r>
            <a:r>
              <a:rPr lang="ja-JP" altLang="ja-JP" sz="2800" dirty="0"/>
              <a:t>動物接触の楽しみ</a:t>
            </a:r>
            <a:endParaRPr lang="en-US" altLang="ja-JP" sz="2800" dirty="0"/>
          </a:p>
          <a:p>
            <a:pPr marL="0" indent="0">
              <a:buNone/>
            </a:pPr>
            <a:r>
              <a:rPr lang="ja-JP" altLang="en-US" sz="2800" dirty="0"/>
              <a:t>　</a:t>
            </a:r>
            <a:r>
              <a:rPr lang="ja-JP" altLang="ja-JP" sz="2800" dirty="0"/>
              <a:t>動物の喜びという擬人的な捉え方</a:t>
            </a:r>
            <a:endParaRPr lang="en-US" altLang="ja-JP" sz="2800" dirty="0"/>
          </a:p>
          <a:p>
            <a:pPr marL="0" indent="0">
              <a:buNone/>
            </a:pPr>
            <a:r>
              <a:rPr lang="ja-JP" altLang="en-US" sz="2800" dirty="0"/>
              <a:t>　</a:t>
            </a:r>
            <a:r>
              <a:rPr lang="ja-JP" altLang="ja-JP" sz="2800" dirty="0"/>
              <a:t>自分の喜び、自分の振り返り</a:t>
            </a:r>
            <a:endParaRPr lang="en-US" altLang="ja-JP" sz="2800" dirty="0"/>
          </a:p>
          <a:p>
            <a:pPr marL="0" indent="0">
              <a:buNone/>
            </a:pPr>
            <a:r>
              <a:rPr kumimoji="1" lang="ja-JP" altLang="en-US" sz="2800" dirty="0"/>
              <a:t>　「死」の表現に男女児童に違いが見られた</a:t>
            </a:r>
            <a:endParaRPr kumimoji="1" lang="en-US" altLang="ja-JP" sz="2800" dirty="0"/>
          </a:p>
          <a:p>
            <a:pPr marL="0" indent="0">
              <a:buNone/>
            </a:pPr>
            <a:endParaRPr kumimoji="1" lang="en-US" altLang="ja-JP" sz="2800" dirty="0"/>
          </a:p>
          <a:p>
            <a:pPr marL="0" indent="0">
              <a:buNone/>
            </a:pPr>
            <a:r>
              <a:rPr lang="ja-JP" altLang="en-US" sz="2800" dirty="0"/>
              <a:t>今後の課題：</a:t>
            </a:r>
            <a:endParaRPr lang="en-US" altLang="ja-JP" sz="2800" dirty="0"/>
          </a:p>
          <a:p>
            <a:pPr marL="0" indent="0">
              <a:buNone/>
            </a:pPr>
            <a:r>
              <a:rPr lang="ja-JP" altLang="en-US" sz="2800" dirty="0"/>
              <a:t>　社会情勢の変化→直近の</a:t>
            </a:r>
            <a:r>
              <a:rPr lang="en-US" altLang="ja-JP" sz="2800" dirty="0"/>
              <a:t>4</a:t>
            </a:r>
            <a:r>
              <a:rPr lang="ja-JP" altLang="en-US" sz="2800" dirty="0"/>
              <a:t>年間の作文と比較検討</a:t>
            </a:r>
            <a:endParaRPr lang="en-US" altLang="ja-JP" sz="2800" dirty="0"/>
          </a:p>
          <a:p>
            <a:pPr marL="0" indent="0">
              <a:buNone/>
            </a:pPr>
            <a:r>
              <a:rPr kumimoji="1" lang="ja-JP" altLang="en-US" sz="2800" dirty="0"/>
              <a:t>　考察③は推察の域を出ない→原文参照の対象を拡げる</a:t>
            </a:r>
          </a:p>
        </p:txBody>
      </p:sp>
      <p:sp>
        <p:nvSpPr>
          <p:cNvPr id="4" name="タイトル 1"/>
          <p:cNvSpPr>
            <a:spLocks noGrp="1"/>
          </p:cNvSpPr>
          <p:nvPr>
            <p:ph type="title"/>
          </p:nvPr>
        </p:nvSpPr>
        <p:spPr>
          <a:xfrm>
            <a:off x="457200" y="274638"/>
            <a:ext cx="8229600" cy="562074"/>
          </a:xfrm>
        </p:spPr>
        <p:txBody>
          <a:bodyPr>
            <a:normAutofit fontScale="90000"/>
          </a:bodyPr>
          <a:lstStyle/>
          <a:p>
            <a:r>
              <a:rPr lang="ja-JP" altLang="en-US" sz="4000" dirty="0"/>
              <a:t>まとめと今後の課題</a:t>
            </a:r>
            <a:endParaRPr kumimoji="1" lang="ja-JP" altLang="en-US" sz="4000" dirty="0"/>
          </a:p>
        </p:txBody>
      </p:sp>
      <p:cxnSp>
        <p:nvCxnSpPr>
          <p:cNvPr id="5" name="直線コネクタ 4"/>
          <p:cNvCxnSpPr/>
          <p:nvPr/>
        </p:nvCxnSpPr>
        <p:spPr>
          <a:xfrm>
            <a:off x="107504" y="980728"/>
            <a:ext cx="89289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3649BEFE-598D-476C-98D5-434708800035}" type="slidenum">
              <a:rPr kumimoji="1" lang="ja-JP" altLang="en-US" smtClean="0"/>
              <a:t>12</a:t>
            </a:fld>
            <a:endParaRPr kumimoji="1" lang="ja-JP" altLang="en-US"/>
          </a:p>
        </p:txBody>
      </p:sp>
    </p:spTree>
    <p:extLst>
      <p:ext uri="{BB962C8B-B14F-4D97-AF65-F5344CB8AC3E}">
        <p14:creationId xmlns:p14="http://schemas.microsoft.com/office/powerpoint/2010/main" val="3305677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3760170718"/>
              </p:ext>
            </p:extLst>
          </p:nvPr>
        </p:nvGraphicFramePr>
        <p:xfrm>
          <a:off x="452027" y="1462414"/>
          <a:ext cx="8229595" cy="2087880"/>
        </p:xfrm>
        <a:graphic>
          <a:graphicData uri="http://schemas.openxmlformats.org/drawingml/2006/table">
            <a:tbl>
              <a:tblPr firstRow="1" bandRow="1">
                <a:tableStyleId>{5C22544A-7EE6-4342-B048-85BDC9FD1C3A}</a:tableStyleId>
              </a:tblPr>
              <a:tblGrid>
                <a:gridCol w="748145">
                  <a:extLst>
                    <a:ext uri="{9D8B030D-6E8A-4147-A177-3AD203B41FA5}">
                      <a16:colId xmlns:a16="http://schemas.microsoft.com/office/drawing/2014/main" xmlns="" val="4047539057"/>
                    </a:ext>
                  </a:extLst>
                </a:gridCol>
                <a:gridCol w="748145">
                  <a:extLst>
                    <a:ext uri="{9D8B030D-6E8A-4147-A177-3AD203B41FA5}">
                      <a16:colId xmlns:a16="http://schemas.microsoft.com/office/drawing/2014/main" xmlns="" val="2984200463"/>
                    </a:ext>
                  </a:extLst>
                </a:gridCol>
                <a:gridCol w="748145">
                  <a:extLst>
                    <a:ext uri="{9D8B030D-6E8A-4147-A177-3AD203B41FA5}">
                      <a16:colId xmlns:a16="http://schemas.microsoft.com/office/drawing/2014/main" xmlns="" val="2173728544"/>
                    </a:ext>
                  </a:extLst>
                </a:gridCol>
                <a:gridCol w="748145">
                  <a:extLst>
                    <a:ext uri="{9D8B030D-6E8A-4147-A177-3AD203B41FA5}">
                      <a16:colId xmlns:a16="http://schemas.microsoft.com/office/drawing/2014/main" xmlns="" val="3736581964"/>
                    </a:ext>
                  </a:extLst>
                </a:gridCol>
                <a:gridCol w="748145">
                  <a:extLst>
                    <a:ext uri="{9D8B030D-6E8A-4147-A177-3AD203B41FA5}">
                      <a16:colId xmlns:a16="http://schemas.microsoft.com/office/drawing/2014/main" xmlns="" val="3715315161"/>
                    </a:ext>
                  </a:extLst>
                </a:gridCol>
                <a:gridCol w="748145">
                  <a:extLst>
                    <a:ext uri="{9D8B030D-6E8A-4147-A177-3AD203B41FA5}">
                      <a16:colId xmlns:a16="http://schemas.microsoft.com/office/drawing/2014/main" xmlns="" val="2983644661"/>
                    </a:ext>
                  </a:extLst>
                </a:gridCol>
                <a:gridCol w="748145">
                  <a:extLst>
                    <a:ext uri="{9D8B030D-6E8A-4147-A177-3AD203B41FA5}">
                      <a16:colId xmlns:a16="http://schemas.microsoft.com/office/drawing/2014/main" xmlns="" val="4028194187"/>
                    </a:ext>
                  </a:extLst>
                </a:gridCol>
                <a:gridCol w="748145">
                  <a:extLst>
                    <a:ext uri="{9D8B030D-6E8A-4147-A177-3AD203B41FA5}">
                      <a16:colId xmlns:a16="http://schemas.microsoft.com/office/drawing/2014/main" xmlns="" val="388978023"/>
                    </a:ext>
                  </a:extLst>
                </a:gridCol>
                <a:gridCol w="748145">
                  <a:extLst>
                    <a:ext uri="{9D8B030D-6E8A-4147-A177-3AD203B41FA5}">
                      <a16:colId xmlns:a16="http://schemas.microsoft.com/office/drawing/2014/main" xmlns="" val="919390642"/>
                    </a:ext>
                  </a:extLst>
                </a:gridCol>
                <a:gridCol w="748145">
                  <a:extLst>
                    <a:ext uri="{9D8B030D-6E8A-4147-A177-3AD203B41FA5}">
                      <a16:colId xmlns:a16="http://schemas.microsoft.com/office/drawing/2014/main" xmlns="" val="2624196043"/>
                    </a:ext>
                  </a:extLst>
                </a:gridCol>
                <a:gridCol w="748145">
                  <a:extLst>
                    <a:ext uri="{9D8B030D-6E8A-4147-A177-3AD203B41FA5}">
                      <a16:colId xmlns:a16="http://schemas.microsoft.com/office/drawing/2014/main" xmlns="" val="3059814993"/>
                    </a:ext>
                  </a:extLst>
                </a:gridCol>
              </a:tblGrid>
              <a:tr h="601868">
                <a:tc>
                  <a:txBody>
                    <a:bodyPr/>
                    <a:lstStyle/>
                    <a:p>
                      <a:pPr algn="ctr"/>
                      <a:r>
                        <a:rPr kumimoji="1" lang="ja-JP" altLang="en-US" dirty="0">
                          <a:solidFill>
                            <a:schemeClr val="tx1"/>
                          </a:solidFill>
                        </a:rPr>
                        <a:t>単語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思う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a:solidFill>
                            <a:schemeClr val="tx1"/>
                          </a:solidFill>
                        </a:rPr>
                        <a:t>ウサギ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言う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動物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チャボ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掃除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世話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可愛い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617124579"/>
                  </a:ext>
                </a:extLst>
              </a:tr>
              <a:tr h="601868">
                <a:tc>
                  <a:txBody>
                    <a:bodyPr/>
                    <a:lstStyle/>
                    <a:p>
                      <a:pPr algn="ctr"/>
                      <a:r>
                        <a:rPr kumimoji="1" lang="ja-JP" altLang="en-US" dirty="0">
                          <a:solidFill>
                            <a:schemeClr val="tx1"/>
                          </a:solidFill>
                        </a:rPr>
                        <a:t>品詞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動詞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名詞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動詞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動詞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動詞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名詞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名詞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名詞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名詞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形容詞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837697823"/>
                  </a:ext>
                </a:extLst>
              </a:tr>
              <a:tr h="736729">
                <a:tc>
                  <a:txBody>
                    <a:bodyPr/>
                    <a:lstStyle/>
                    <a:p>
                      <a:pPr algn="ctr"/>
                      <a:r>
                        <a:rPr kumimoji="1" lang="ja-JP" altLang="en-US" dirty="0">
                          <a:solidFill>
                            <a:schemeClr val="tx1"/>
                          </a:solidFill>
                        </a:rPr>
                        <a:t>出現頻度</a:t>
                      </a:r>
                      <a:r>
                        <a:rPr kumimoji="1" lang="ja-JP" altLang="en-US" sz="1100" dirty="0">
                          <a:solidFill>
                            <a:schemeClr val="tx1"/>
                          </a:solidFill>
                        </a:rPr>
                        <a:t>（単語数）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1185</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1116</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434</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424</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400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365</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357</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317</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298</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293</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40911023"/>
                  </a:ext>
                </a:extLst>
              </a:tr>
            </a:tbl>
          </a:graphicData>
        </a:graphic>
      </p:graphicFrame>
      <p:sp>
        <p:nvSpPr>
          <p:cNvPr id="6" name="Shape 69"/>
          <p:cNvSpPr txBox="1">
            <a:spLocks/>
          </p:cNvSpPr>
          <p:nvPr/>
        </p:nvSpPr>
        <p:spPr>
          <a:xfrm>
            <a:off x="457200" y="274638"/>
            <a:ext cx="8229600" cy="850105"/>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sz="1800"/>
            </a:pPr>
            <a:r>
              <a:rPr lang="ja-JP" altLang="en-US" sz="3600" dirty="0"/>
              <a:t>資料①高出現単語＆使用人数多数単語</a:t>
            </a:r>
          </a:p>
        </p:txBody>
      </p:sp>
      <p:sp>
        <p:nvSpPr>
          <p:cNvPr id="7" name="Shape 71"/>
          <p:cNvSpPr/>
          <p:nvPr/>
        </p:nvSpPr>
        <p:spPr>
          <a:xfrm>
            <a:off x="107503" y="972304"/>
            <a:ext cx="8928994" cy="1"/>
          </a:xfrm>
          <a:prstGeom prst="line">
            <a:avLst/>
          </a:prstGeom>
          <a:ln w="19050">
            <a:solidFill/>
          </a:ln>
        </p:spPr>
        <p:txBody>
          <a:bodyPr lIns="0" tIns="0" rIns="0" bIns="0"/>
          <a:lstStyle/>
          <a:p>
            <a:pPr lvl="0" defTabSz="457200">
              <a:defRPr sz="1200">
                <a:latin typeface="+mj-lt"/>
                <a:ea typeface="+mj-ea"/>
                <a:cs typeface="+mj-cs"/>
                <a:sym typeface="Helvetica"/>
              </a:defRPr>
            </a:pPr>
            <a:endParaRPr/>
          </a:p>
        </p:txBody>
      </p:sp>
      <p:sp>
        <p:nvSpPr>
          <p:cNvPr id="10" name="テキスト ボックス 9"/>
          <p:cNvSpPr txBox="1"/>
          <p:nvPr/>
        </p:nvSpPr>
        <p:spPr>
          <a:xfrm>
            <a:off x="3455876" y="1008859"/>
            <a:ext cx="2376264" cy="461665"/>
          </a:xfrm>
          <a:prstGeom prst="rect">
            <a:avLst/>
          </a:prstGeom>
          <a:noFill/>
        </p:spPr>
        <p:txBody>
          <a:bodyPr wrap="square" rtlCol="0">
            <a:spAutoFit/>
          </a:bodyPr>
          <a:lstStyle/>
          <a:p>
            <a:r>
              <a:rPr kumimoji="1" lang="ja-JP" altLang="en-US" sz="2400" u="sng" dirty="0"/>
              <a:t>表１</a:t>
            </a:r>
            <a:r>
              <a:rPr lang="en-US" altLang="ja-JP" sz="2400" u="sng" dirty="0"/>
              <a:t>.</a:t>
            </a:r>
            <a:r>
              <a:rPr lang="ja-JP" altLang="en-US" sz="2400" u="sng" dirty="0"/>
              <a:t>高</a:t>
            </a:r>
            <a:r>
              <a:rPr kumimoji="1" lang="ja-JP" altLang="en-US" sz="2400" u="sng" dirty="0"/>
              <a:t>出現単語</a:t>
            </a:r>
          </a:p>
        </p:txBody>
      </p:sp>
      <p:sp>
        <p:nvSpPr>
          <p:cNvPr id="11" name="テキスト ボックス 10"/>
          <p:cNvSpPr txBox="1"/>
          <p:nvPr/>
        </p:nvSpPr>
        <p:spPr>
          <a:xfrm>
            <a:off x="2987824" y="4047455"/>
            <a:ext cx="3312368" cy="461665"/>
          </a:xfrm>
          <a:prstGeom prst="rect">
            <a:avLst/>
          </a:prstGeom>
          <a:noFill/>
        </p:spPr>
        <p:txBody>
          <a:bodyPr wrap="square" rtlCol="0">
            <a:spAutoFit/>
          </a:bodyPr>
          <a:lstStyle/>
          <a:p>
            <a:r>
              <a:rPr kumimoji="1" lang="ja-JP" altLang="en-US" sz="2400" u="sng" dirty="0"/>
              <a:t>表２</a:t>
            </a:r>
            <a:r>
              <a:rPr lang="en-US" altLang="ja-JP" sz="2400" u="sng" dirty="0"/>
              <a:t>.</a:t>
            </a:r>
            <a:r>
              <a:rPr lang="ja-JP" altLang="en-US" sz="2400" u="sng" dirty="0"/>
              <a:t>使用人数多数</a:t>
            </a:r>
            <a:r>
              <a:rPr kumimoji="1" lang="ja-JP" altLang="en-US" sz="2400" u="sng" dirty="0"/>
              <a:t>単語</a:t>
            </a:r>
          </a:p>
        </p:txBody>
      </p:sp>
      <p:graphicFrame>
        <p:nvGraphicFramePr>
          <p:cNvPr id="14" name="表 13"/>
          <p:cNvGraphicFramePr>
            <a:graphicFrameLocks noGrp="1"/>
          </p:cNvGraphicFramePr>
          <p:nvPr>
            <p:extLst>
              <p:ext uri="{D42A27DB-BD31-4B8C-83A1-F6EECF244321}">
                <p14:modId xmlns:p14="http://schemas.microsoft.com/office/powerpoint/2010/main" val="3140152325"/>
              </p:ext>
            </p:extLst>
          </p:nvPr>
        </p:nvGraphicFramePr>
        <p:xfrm>
          <a:off x="452027" y="4509120"/>
          <a:ext cx="8225659" cy="1863568"/>
        </p:xfrm>
        <a:graphic>
          <a:graphicData uri="http://schemas.openxmlformats.org/drawingml/2006/table">
            <a:tbl>
              <a:tblPr firstRow="1" firstCol="1" bandRow="1"/>
              <a:tblGrid>
                <a:gridCol w="1332090">
                  <a:extLst>
                    <a:ext uri="{9D8B030D-6E8A-4147-A177-3AD203B41FA5}">
                      <a16:colId xmlns:a16="http://schemas.microsoft.com/office/drawing/2014/main" xmlns="" val="2599948277"/>
                    </a:ext>
                  </a:extLst>
                </a:gridCol>
                <a:gridCol w="689101">
                  <a:extLst>
                    <a:ext uri="{9D8B030D-6E8A-4147-A177-3AD203B41FA5}">
                      <a16:colId xmlns:a16="http://schemas.microsoft.com/office/drawing/2014/main" xmlns="" val="4194729454"/>
                    </a:ext>
                  </a:extLst>
                </a:gridCol>
                <a:gridCol w="689101">
                  <a:extLst>
                    <a:ext uri="{9D8B030D-6E8A-4147-A177-3AD203B41FA5}">
                      <a16:colId xmlns:a16="http://schemas.microsoft.com/office/drawing/2014/main" xmlns="" val="2782902114"/>
                    </a:ext>
                  </a:extLst>
                </a:gridCol>
                <a:gridCol w="689101">
                  <a:extLst>
                    <a:ext uri="{9D8B030D-6E8A-4147-A177-3AD203B41FA5}">
                      <a16:colId xmlns:a16="http://schemas.microsoft.com/office/drawing/2014/main" xmlns="" val="2926490531"/>
                    </a:ext>
                  </a:extLst>
                </a:gridCol>
                <a:gridCol w="689954">
                  <a:extLst>
                    <a:ext uri="{9D8B030D-6E8A-4147-A177-3AD203B41FA5}">
                      <a16:colId xmlns:a16="http://schemas.microsoft.com/office/drawing/2014/main" xmlns="" val="3928039136"/>
                    </a:ext>
                  </a:extLst>
                </a:gridCol>
                <a:gridCol w="689101">
                  <a:extLst>
                    <a:ext uri="{9D8B030D-6E8A-4147-A177-3AD203B41FA5}">
                      <a16:colId xmlns:a16="http://schemas.microsoft.com/office/drawing/2014/main" xmlns="" val="840729918"/>
                    </a:ext>
                  </a:extLst>
                </a:gridCol>
                <a:gridCol w="689101">
                  <a:extLst>
                    <a:ext uri="{9D8B030D-6E8A-4147-A177-3AD203B41FA5}">
                      <a16:colId xmlns:a16="http://schemas.microsoft.com/office/drawing/2014/main" xmlns="" val="2838619450"/>
                    </a:ext>
                  </a:extLst>
                </a:gridCol>
                <a:gridCol w="689954">
                  <a:extLst>
                    <a:ext uri="{9D8B030D-6E8A-4147-A177-3AD203B41FA5}">
                      <a16:colId xmlns:a16="http://schemas.microsoft.com/office/drawing/2014/main" xmlns="" val="2500919984"/>
                    </a:ext>
                  </a:extLst>
                </a:gridCol>
                <a:gridCol w="689101">
                  <a:extLst>
                    <a:ext uri="{9D8B030D-6E8A-4147-A177-3AD203B41FA5}">
                      <a16:colId xmlns:a16="http://schemas.microsoft.com/office/drawing/2014/main" xmlns="" val="890270606"/>
                    </a:ext>
                  </a:extLst>
                </a:gridCol>
                <a:gridCol w="689101">
                  <a:extLst>
                    <a:ext uri="{9D8B030D-6E8A-4147-A177-3AD203B41FA5}">
                      <a16:colId xmlns:a16="http://schemas.microsoft.com/office/drawing/2014/main" xmlns="" val="1782459997"/>
                    </a:ext>
                  </a:extLst>
                </a:gridCol>
                <a:gridCol w="689954">
                  <a:extLst>
                    <a:ext uri="{9D8B030D-6E8A-4147-A177-3AD203B41FA5}">
                      <a16:colId xmlns:a16="http://schemas.microsoft.com/office/drawing/2014/main" xmlns="" val="354327904"/>
                    </a:ext>
                  </a:extLst>
                </a:gridCol>
              </a:tblGrid>
              <a:tr h="626984">
                <a:tc>
                  <a:txBody>
                    <a:bodyPr/>
                    <a:lstStyle/>
                    <a:p>
                      <a:pPr algn="ctr">
                        <a:spcAft>
                          <a:spcPts val="0"/>
                        </a:spcAft>
                      </a:pPr>
                      <a:r>
                        <a:rPr lang="ja-JP" sz="2000" b="1" kern="100" dirty="0">
                          <a:effectLst/>
                          <a:latin typeface="Century" panose="02040604050505020304" pitchFamily="18" charset="0"/>
                          <a:ea typeface="ＭＳ 明朝" panose="02020609040205080304" pitchFamily="17" charset="-128"/>
                          <a:cs typeface="Times New Roman" panose="02020603050405020304" pitchFamily="18" charset="0"/>
                        </a:rPr>
                        <a:t>単語</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思う</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ウサギ</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いる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やる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言う</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可愛い</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a:effectLst/>
                          <a:latin typeface="Century" panose="02040604050505020304" pitchFamily="18" charset="0"/>
                          <a:ea typeface="ＭＳ 明朝" panose="02020609040205080304" pitchFamily="17" charset="-128"/>
                          <a:cs typeface="Times New Roman" panose="02020603050405020304" pitchFamily="18" charset="0"/>
                        </a:rPr>
                        <a:t>する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見る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良い</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学校</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94860487"/>
                  </a:ext>
                </a:extLst>
              </a:tr>
              <a:tr h="626984">
                <a:tc>
                  <a:txBody>
                    <a:bodyPr/>
                    <a:lstStyle/>
                    <a:p>
                      <a:pPr algn="ctr">
                        <a:spcAft>
                          <a:spcPts val="0"/>
                        </a:spcAft>
                      </a:pPr>
                      <a:r>
                        <a:rPr lang="ja-JP" sz="2000" b="1" kern="100">
                          <a:effectLst/>
                          <a:latin typeface="Century" panose="02040604050505020304" pitchFamily="18" charset="0"/>
                          <a:ea typeface="ＭＳ 明朝" panose="02020609040205080304" pitchFamily="17" charset="-128"/>
                          <a:cs typeface="Times New Roman" panose="02020603050405020304" pitchFamily="18" charset="0"/>
                        </a:rPr>
                        <a:t>品詞</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動詞</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名詞</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動詞</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動詞</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動詞</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a:effectLst/>
                          <a:latin typeface="Century" panose="02040604050505020304" pitchFamily="18" charset="0"/>
                          <a:ea typeface="ＭＳ 明朝" panose="02020609040205080304" pitchFamily="17" charset="-128"/>
                          <a:cs typeface="Times New Roman" panose="02020603050405020304" pitchFamily="18" charset="0"/>
                        </a:rPr>
                        <a:t>形容詞</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a:effectLst/>
                          <a:latin typeface="Century" panose="02040604050505020304" pitchFamily="18" charset="0"/>
                          <a:ea typeface="ＭＳ 明朝" panose="02020609040205080304" pitchFamily="17" charset="-128"/>
                          <a:cs typeface="Times New Roman" panose="02020603050405020304" pitchFamily="18" charset="0"/>
                        </a:rPr>
                        <a:t>動詞</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動詞</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形容詞</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名詞</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30855542"/>
                  </a:ext>
                </a:extLst>
              </a:tr>
              <a:tr h="597128">
                <a:tc>
                  <a:txBody>
                    <a:bodyPr/>
                    <a:lstStyle/>
                    <a:p>
                      <a:pPr algn="ctr">
                        <a:spcAft>
                          <a:spcPts val="0"/>
                        </a:spcAft>
                      </a:pPr>
                      <a:r>
                        <a:rPr lang="ja-JP" sz="2000" b="1" kern="100">
                          <a:effectLst/>
                          <a:latin typeface="Century" panose="02040604050505020304" pitchFamily="18" charset="0"/>
                          <a:ea typeface="ＭＳ 明朝" panose="02020609040205080304" pitchFamily="17" charset="-128"/>
                          <a:cs typeface="Times New Roman" panose="02020603050405020304" pitchFamily="18" charset="0"/>
                        </a:rPr>
                        <a:t>使用人数（人）</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310</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215</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209</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183</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182</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181</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161</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158</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156</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152</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75953339"/>
                  </a:ext>
                </a:extLst>
              </a:tr>
            </a:tbl>
          </a:graphicData>
        </a:graphic>
      </p:graphicFrame>
      <p:sp>
        <p:nvSpPr>
          <p:cNvPr id="3" name="スライド番号プレースホルダー 2"/>
          <p:cNvSpPr>
            <a:spLocks noGrp="1"/>
          </p:cNvSpPr>
          <p:nvPr>
            <p:ph type="sldNum" sz="quarter" idx="12"/>
          </p:nvPr>
        </p:nvSpPr>
        <p:spPr/>
        <p:txBody>
          <a:bodyPr/>
          <a:lstStyle/>
          <a:p>
            <a:fld id="{3649BEFE-598D-476C-98D5-434708800035}" type="slidenum">
              <a:rPr kumimoji="1" lang="ja-JP" altLang="en-US" smtClean="0"/>
              <a:t>13</a:t>
            </a:fld>
            <a:endParaRPr kumimoji="1" lang="ja-JP" altLang="en-US"/>
          </a:p>
        </p:txBody>
      </p:sp>
    </p:spTree>
    <p:extLst>
      <p:ext uri="{BB962C8B-B14F-4D97-AF65-F5344CB8AC3E}">
        <p14:creationId xmlns:p14="http://schemas.microsoft.com/office/powerpoint/2010/main" val="1081995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54881"/>
            <a:ext cx="9144000" cy="609824"/>
          </a:xfrm>
          <a:prstGeom prst="rect">
            <a:avLst/>
          </a:prstGeom>
        </p:spPr>
        <p:txBody>
          <a:bodyPr>
            <a:normAutofit fontScale="77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t>資料②：高・低学年別動詞使用頻度</a:t>
            </a:r>
            <a:endParaRPr lang="en-US" altLang="ja-JP" sz="2800" dirty="0"/>
          </a:p>
          <a:p>
            <a:r>
              <a:rPr lang="ja-JP" altLang="en-US" sz="2300" dirty="0"/>
              <a:t>人数比から割り出した動詞使用頻度の期待値と実測値のズレの大きさからみた使用頻度高群</a:t>
            </a:r>
          </a:p>
        </p:txBody>
      </p:sp>
      <p:cxnSp>
        <p:nvCxnSpPr>
          <p:cNvPr id="7" name="直線コネクタ 6"/>
          <p:cNvCxnSpPr/>
          <p:nvPr/>
        </p:nvCxnSpPr>
        <p:spPr>
          <a:xfrm>
            <a:off x="107504" y="692696"/>
            <a:ext cx="89289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ー 8"/>
          <p:cNvSpPr>
            <a:spLocks noGrp="1"/>
          </p:cNvSpPr>
          <p:nvPr>
            <p:ph type="sldNum" sz="quarter" idx="12"/>
          </p:nvPr>
        </p:nvSpPr>
        <p:spPr/>
        <p:txBody>
          <a:bodyPr/>
          <a:lstStyle/>
          <a:p>
            <a:fld id="{3649BEFE-598D-476C-98D5-434708800035}" type="slidenum">
              <a:rPr kumimoji="1" lang="ja-JP" altLang="en-US" smtClean="0"/>
              <a:t>14</a:t>
            </a:fld>
            <a:endParaRPr kumimoji="1" lang="ja-JP" altLang="en-US"/>
          </a:p>
        </p:txBody>
      </p:sp>
      <p:sp>
        <p:nvSpPr>
          <p:cNvPr id="10" name="テキスト ボックス 9"/>
          <p:cNvSpPr txBox="1"/>
          <p:nvPr/>
        </p:nvSpPr>
        <p:spPr>
          <a:xfrm>
            <a:off x="1924412" y="750577"/>
            <a:ext cx="5295175" cy="400110"/>
          </a:xfrm>
          <a:prstGeom prst="rect">
            <a:avLst/>
          </a:prstGeom>
          <a:noFill/>
        </p:spPr>
        <p:txBody>
          <a:bodyPr wrap="square" rtlCol="0">
            <a:spAutoFit/>
          </a:bodyPr>
          <a:lstStyle/>
          <a:p>
            <a:pPr algn="ctr"/>
            <a:r>
              <a:rPr kumimoji="1" lang="ja-JP" altLang="en-US" sz="2000" u="sng" dirty="0"/>
              <a:t>表３</a:t>
            </a:r>
            <a:r>
              <a:rPr lang="en-US" altLang="ja-JP" sz="2000" u="sng" dirty="0"/>
              <a:t>.</a:t>
            </a:r>
            <a:r>
              <a:rPr lang="ja-JP" altLang="en-US" sz="2000" u="sng" dirty="0"/>
              <a:t>高・低学年別動詞使用頻度</a:t>
            </a:r>
            <a:endParaRPr kumimoji="1" lang="ja-JP" altLang="en-US" sz="2000" u="sng" dirty="0"/>
          </a:p>
        </p:txBody>
      </p:sp>
      <p:graphicFrame>
        <p:nvGraphicFramePr>
          <p:cNvPr id="8" name="表 7">
            <a:extLst>
              <a:ext uri="{FF2B5EF4-FFF2-40B4-BE49-F238E27FC236}">
                <a16:creationId xmlns:a16="http://schemas.microsoft.com/office/drawing/2014/main" xmlns="" id="{18197D2D-7B07-49F1-B5D2-6820064B9604}"/>
              </a:ext>
            </a:extLst>
          </p:cNvPr>
          <p:cNvGraphicFramePr>
            <a:graphicFrameLocks noGrp="1"/>
          </p:cNvGraphicFramePr>
          <p:nvPr>
            <p:extLst>
              <p:ext uri="{D42A27DB-BD31-4B8C-83A1-F6EECF244321}">
                <p14:modId xmlns:p14="http://schemas.microsoft.com/office/powerpoint/2010/main" val="4252502185"/>
              </p:ext>
            </p:extLst>
          </p:nvPr>
        </p:nvGraphicFramePr>
        <p:xfrm>
          <a:off x="233754" y="1150687"/>
          <a:ext cx="4248472" cy="5608320"/>
        </p:xfrm>
        <a:graphic>
          <a:graphicData uri="http://schemas.openxmlformats.org/drawingml/2006/table">
            <a:tbl>
              <a:tblPr firstRow="1" firstCol="1" bandRow="1">
                <a:tableStyleId>{5C22544A-7EE6-4342-B048-85BDC9FD1C3A}</a:tableStyleId>
              </a:tblPr>
              <a:tblGrid>
                <a:gridCol w="439497">
                  <a:extLst>
                    <a:ext uri="{9D8B030D-6E8A-4147-A177-3AD203B41FA5}">
                      <a16:colId xmlns:a16="http://schemas.microsoft.com/office/drawing/2014/main" xmlns="" val="3551263337"/>
                    </a:ext>
                  </a:extLst>
                </a:gridCol>
                <a:gridCol w="1000663">
                  <a:extLst>
                    <a:ext uri="{9D8B030D-6E8A-4147-A177-3AD203B41FA5}">
                      <a16:colId xmlns:a16="http://schemas.microsoft.com/office/drawing/2014/main" xmlns="" val="3493873342"/>
                    </a:ext>
                  </a:extLst>
                </a:gridCol>
                <a:gridCol w="936104">
                  <a:extLst>
                    <a:ext uri="{9D8B030D-6E8A-4147-A177-3AD203B41FA5}">
                      <a16:colId xmlns:a16="http://schemas.microsoft.com/office/drawing/2014/main" xmlns="" val="1763606182"/>
                    </a:ext>
                  </a:extLst>
                </a:gridCol>
                <a:gridCol w="1070518">
                  <a:extLst>
                    <a:ext uri="{9D8B030D-6E8A-4147-A177-3AD203B41FA5}">
                      <a16:colId xmlns:a16="http://schemas.microsoft.com/office/drawing/2014/main" xmlns="" val="2366124345"/>
                    </a:ext>
                  </a:extLst>
                </a:gridCol>
                <a:gridCol w="801690">
                  <a:extLst>
                    <a:ext uri="{9D8B030D-6E8A-4147-A177-3AD203B41FA5}">
                      <a16:colId xmlns:a16="http://schemas.microsoft.com/office/drawing/2014/main" xmlns="" val="2909327354"/>
                    </a:ext>
                  </a:extLst>
                </a:gridCol>
              </a:tblGrid>
              <a:tr h="241805">
                <a:tc gridSpan="5">
                  <a:txBody>
                    <a:bodyPr/>
                    <a:lstStyle/>
                    <a:p>
                      <a:pPr algn="ctr">
                        <a:spcAft>
                          <a:spcPts val="0"/>
                        </a:spcAft>
                      </a:pPr>
                      <a:r>
                        <a:rPr lang="ja-JP" sz="1600" kern="100" dirty="0">
                          <a:effectLst/>
                        </a:rPr>
                        <a:t>低学年頻出動詞（カイ二乗検定、</a:t>
                      </a:r>
                      <a:r>
                        <a:rPr lang="en-US" sz="1600" kern="100" dirty="0">
                          <a:effectLst/>
                        </a:rPr>
                        <a:t>p&lt;.05</a:t>
                      </a:r>
                      <a:r>
                        <a:rPr lang="ja-JP" sz="1600" kern="100" dirty="0">
                          <a:effectLst/>
                        </a:rPr>
                        <a:t>）</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160247903"/>
                  </a:ext>
                </a:extLst>
              </a:tr>
              <a:tr h="483609">
                <a:tc>
                  <a:txBody>
                    <a:bodyPr/>
                    <a:lstStyle/>
                    <a:p>
                      <a:pPr algn="ctr">
                        <a:spcAft>
                          <a:spcPts val="0"/>
                        </a:spcAft>
                      </a:pPr>
                      <a:r>
                        <a:rPr lang="ja-JP" sz="1600" kern="100" dirty="0">
                          <a:effectLst/>
                        </a:rPr>
                        <a:t>順位</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600" kern="100">
                          <a:effectLst/>
                        </a:rPr>
                        <a:t>単語</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400" kern="100" dirty="0">
                          <a:effectLst/>
                        </a:rPr>
                        <a:t>属性頻度</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400" kern="100" dirty="0">
                          <a:effectLst/>
                        </a:rPr>
                        <a:t>全体頻度</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600" kern="100">
                          <a:effectLst/>
                        </a:rPr>
                        <a:t>指標値</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1981294879"/>
                  </a:ext>
                </a:extLst>
              </a:tr>
              <a:tr h="241805">
                <a:tc>
                  <a:txBody>
                    <a:bodyPr/>
                    <a:lstStyle/>
                    <a:p>
                      <a:pPr algn="ctr">
                        <a:spcAft>
                          <a:spcPts val="0"/>
                        </a:spcAft>
                      </a:pPr>
                      <a:r>
                        <a:rPr lang="en-US" sz="1600" kern="100">
                          <a:effectLst/>
                        </a:rPr>
                        <a:t>1</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さわる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dirty="0">
                          <a:effectLst/>
                        </a:rPr>
                        <a:t>35</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83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44.0</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2306875074"/>
                  </a:ext>
                </a:extLst>
              </a:tr>
              <a:tr h="241805">
                <a:tc>
                  <a:txBody>
                    <a:bodyPr/>
                    <a:lstStyle/>
                    <a:p>
                      <a:pPr algn="ctr">
                        <a:spcAft>
                          <a:spcPts val="0"/>
                        </a:spcAft>
                      </a:pPr>
                      <a:r>
                        <a:rPr lang="en-US" sz="1600" kern="100" dirty="0">
                          <a:effectLst/>
                        </a:rPr>
                        <a:t>2</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遊ぶ</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27</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74</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28.2</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1285138384"/>
                  </a:ext>
                </a:extLst>
              </a:tr>
              <a:tr h="241805">
                <a:tc>
                  <a:txBody>
                    <a:bodyPr/>
                    <a:lstStyle/>
                    <a:p>
                      <a:pPr algn="ctr">
                        <a:spcAft>
                          <a:spcPts val="0"/>
                        </a:spcAft>
                      </a:pPr>
                      <a:r>
                        <a:rPr lang="en-US" sz="1600" kern="100">
                          <a:effectLst/>
                        </a:rPr>
                        <a:t>3</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いく</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22</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59</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24.2</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4030860206"/>
                  </a:ext>
                </a:extLst>
              </a:tr>
              <a:tr h="241805">
                <a:tc>
                  <a:txBody>
                    <a:bodyPr/>
                    <a:lstStyle/>
                    <a:p>
                      <a:pPr algn="ctr">
                        <a:spcAft>
                          <a:spcPts val="0"/>
                        </a:spcAft>
                      </a:pPr>
                      <a:r>
                        <a:rPr lang="en-US" sz="1600" kern="100" dirty="0">
                          <a:effectLst/>
                        </a:rPr>
                        <a:t>4</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おく</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17</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38</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22.5</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1361550402"/>
                  </a:ext>
                </a:extLst>
              </a:tr>
              <a:tr h="241805">
                <a:tc>
                  <a:txBody>
                    <a:bodyPr/>
                    <a:lstStyle/>
                    <a:p>
                      <a:pPr algn="ctr">
                        <a:spcAft>
                          <a:spcPts val="0"/>
                        </a:spcAft>
                      </a:pPr>
                      <a:r>
                        <a:rPr lang="en-US" sz="1600" kern="100">
                          <a:effectLst/>
                        </a:rPr>
                        <a:t>5</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あげる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32</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115</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20.2</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4128404470"/>
                  </a:ext>
                </a:extLst>
              </a:tr>
              <a:tr h="241805">
                <a:tc>
                  <a:txBody>
                    <a:bodyPr/>
                    <a:lstStyle/>
                    <a:p>
                      <a:pPr algn="ctr">
                        <a:spcAft>
                          <a:spcPts val="0"/>
                        </a:spcAft>
                      </a:pPr>
                      <a:r>
                        <a:rPr lang="en-US" sz="1600" kern="100" dirty="0">
                          <a:effectLst/>
                        </a:rPr>
                        <a:t>6</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いう</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22</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68</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20.0</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2898327687"/>
                  </a:ext>
                </a:extLst>
              </a:tr>
              <a:tr h="241805">
                <a:tc>
                  <a:txBody>
                    <a:bodyPr/>
                    <a:lstStyle/>
                    <a:p>
                      <a:pPr algn="ctr">
                        <a:spcAft>
                          <a:spcPts val="0"/>
                        </a:spcAft>
                      </a:pPr>
                      <a:r>
                        <a:rPr lang="en-US" sz="1600" kern="100" dirty="0">
                          <a:effectLst/>
                        </a:rPr>
                        <a:t>7</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来る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40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156</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19.0</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1654506476"/>
                  </a:ext>
                </a:extLst>
              </a:tr>
              <a:tr h="241805">
                <a:tc>
                  <a:txBody>
                    <a:bodyPr/>
                    <a:lstStyle/>
                    <a:p>
                      <a:pPr algn="ctr">
                        <a:spcAft>
                          <a:spcPts val="0"/>
                        </a:spcAft>
                      </a:pPr>
                      <a:r>
                        <a:rPr lang="en-US" sz="1600" kern="100">
                          <a:effectLst/>
                        </a:rPr>
                        <a:t>8</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いる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50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209</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16.6</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100879946"/>
                  </a:ext>
                </a:extLst>
              </a:tr>
              <a:tr h="241805">
                <a:tc>
                  <a:txBody>
                    <a:bodyPr/>
                    <a:lstStyle/>
                    <a:p>
                      <a:pPr algn="ctr">
                        <a:spcAft>
                          <a:spcPts val="0"/>
                        </a:spcAft>
                      </a:pPr>
                      <a:r>
                        <a:rPr lang="en-US" sz="1600" kern="100" dirty="0">
                          <a:effectLst/>
                        </a:rPr>
                        <a:t>9</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rPr>
                        <a:t>する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30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113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16.3</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997723995"/>
                  </a:ext>
                </a:extLst>
              </a:tr>
              <a:tr h="241805">
                <a:tc>
                  <a:txBody>
                    <a:bodyPr/>
                    <a:lstStyle/>
                    <a:p>
                      <a:pPr algn="ctr">
                        <a:spcAft>
                          <a:spcPts val="0"/>
                        </a:spcAft>
                      </a:pPr>
                      <a:r>
                        <a:rPr lang="en-US" sz="1600" kern="100">
                          <a:effectLst/>
                        </a:rPr>
                        <a:t>10</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見る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36</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144</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15.3</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1821442638"/>
                  </a:ext>
                </a:extLst>
              </a:tr>
              <a:tr h="241805">
                <a:tc>
                  <a:txBody>
                    <a:bodyPr/>
                    <a:lstStyle/>
                    <a:p>
                      <a:pPr algn="ctr">
                        <a:spcAft>
                          <a:spcPts val="0"/>
                        </a:spcAft>
                      </a:pPr>
                      <a:r>
                        <a:rPr lang="en-US" sz="1600" kern="100">
                          <a:effectLst/>
                        </a:rPr>
                        <a:t>11</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rPr>
                        <a:t>たつ</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14</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41</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13.6</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2352003143"/>
                  </a:ext>
                </a:extLst>
              </a:tr>
              <a:tr h="241805">
                <a:tc>
                  <a:txBody>
                    <a:bodyPr/>
                    <a:lstStyle/>
                    <a:p>
                      <a:pPr algn="ctr">
                        <a:spcAft>
                          <a:spcPts val="0"/>
                        </a:spcAft>
                      </a:pPr>
                      <a:r>
                        <a:rPr lang="en-US" sz="1600" kern="100">
                          <a:effectLst/>
                        </a:rPr>
                        <a:t>12</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rPr>
                        <a:t>ふるえる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8</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13</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13/1</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860465153"/>
                  </a:ext>
                </a:extLst>
              </a:tr>
              <a:tr h="241805">
                <a:tc>
                  <a:txBody>
                    <a:bodyPr/>
                    <a:lstStyle/>
                    <a:p>
                      <a:pPr algn="ctr">
                        <a:spcAft>
                          <a:spcPts val="0"/>
                        </a:spcAft>
                      </a:pPr>
                      <a:r>
                        <a:rPr lang="en-US" sz="1600" kern="100">
                          <a:effectLst/>
                        </a:rPr>
                        <a:t>13</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rPr>
                        <a:t>ねる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10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23</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12.9</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53190427"/>
                  </a:ext>
                </a:extLst>
              </a:tr>
              <a:tr h="241805">
                <a:tc>
                  <a:txBody>
                    <a:bodyPr/>
                    <a:lstStyle/>
                    <a:p>
                      <a:pPr algn="ctr">
                        <a:spcAft>
                          <a:spcPts val="0"/>
                        </a:spcAft>
                      </a:pPr>
                      <a:r>
                        <a:rPr lang="en-US" sz="1600" kern="100">
                          <a:effectLst/>
                        </a:rPr>
                        <a:t>14</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rPr>
                        <a:t>なでる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11</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28</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12/8</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820551435"/>
                  </a:ext>
                </a:extLst>
              </a:tr>
              <a:tr h="241805">
                <a:tc>
                  <a:txBody>
                    <a:bodyPr/>
                    <a:lstStyle/>
                    <a:p>
                      <a:pPr algn="ctr">
                        <a:spcAft>
                          <a:spcPts val="0"/>
                        </a:spcAft>
                      </a:pPr>
                      <a:r>
                        <a:rPr lang="en-US" sz="1600" kern="100">
                          <a:effectLst/>
                        </a:rPr>
                        <a:t>15</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rPr>
                        <a:t>おわる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11</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30</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11.8</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2449889202"/>
                  </a:ext>
                </a:extLst>
              </a:tr>
              <a:tr h="241805">
                <a:tc>
                  <a:txBody>
                    <a:bodyPr/>
                    <a:lstStyle/>
                    <a:p>
                      <a:pPr algn="ctr">
                        <a:spcAft>
                          <a:spcPts val="0"/>
                        </a:spcAft>
                      </a:pPr>
                      <a:r>
                        <a:rPr lang="en-US" sz="1600" kern="100">
                          <a:effectLst/>
                        </a:rPr>
                        <a:t>16</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rPr>
                        <a:t>つれる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10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26</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11.4</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662464880"/>
                  </a:ext>
                </a:extLst>
              </a:tr>
              <a:tr h="241805">
                <a:tc>
                  <a:txBody>
                    <a:bodyPr/>
                    <a:lstStyle/>
                    <a:p>
                      <a:pPr algn="ctr">
                        <a:spcAft>
                          <a:spcPts val="0"/>
                        </a:spcAft>
                      </a:pPr>
                      <a:r>
                        <a:rPr lang="en-US" sz="1600" kern="100">
                          <a:effectLst/>
                        </a:rPr>
                        <a:t>17</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rPr>
                        <a:t>はしる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6</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11.2</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101704909"/>
                  </a:ext>
                </a:extLst>
              </a:tr>
              <a:tr h="241805">
                <a:tc>
                  <a:txBody>
                    <a:bodyPr/>
                    <a:lstStyle/>
                    <a:p>
                      <a:pPr algn="ctr">
                        <a:spcAft>
                          <a:spcPts val="0"/>
                        </a:spcAft>
                      </a:pPr>
                      <a:r>
                        <a:rPr lang="en-US" sz="1600" kern="100">
                          <a:effectLst/>
                        </a:rPr>
                        <a:t>18</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rPr>
                        <a:t>みる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12</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36</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11.2</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863663955"/>
                  </a:ext>
                </a:extLst>
              </a:tr>
              <a:tr h="241805">
                <a:tc>
                  <a:txBody>
                    <a:bodyPr/>
                    <a:lstStyle/>
                    <a:p>
                      <a:pPr algn="ctr">
                        <a:spcAft>
                          <a:spcPts val="0"/>
                        </a:spcAft>
                      </a:pPr>
                      <a:r>
                        <a:rPr lang="en-US" sz="1600" kern="100">
                          <a:effectLst/>
                        </a:rPr>
                        <a:t>19</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600" kern="100" dirty="0">
                          <a:effectLst/>
                        </a:rPr>
                        <a:t>遊びたい</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7</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dirty="0">
                          <a:effectLst/>
                        </a:rPr>
                        <a:t>12</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600" kern="100">
                          <a:effectLst/>
                        </a:rPr>
                        <a:t>11.1</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xmlns="" val="1384907068"/>
                  </a:ext>
                </a:extLst>
              </a:tr>
              <a:tr h="241805">
                <a:tc>
                  <a:txBody>
                    <a:bodyPr/>
                    <a:lstStyle/>
                    <a:p>
                      <a:pPr algn="ctr">
                        <a:spcAft>
                          <a:spcPts val="0"/>
                        </a:spcAft>
                      </a:pPr>
                      <a:r>
                        <a:rPr lang="en-US" sz="1600" kern="100">
                          <a:effectLst/>
                        </a:rPr>
                        <a:t>20</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600" kern="100" dirty="0">
                          <a:effectLst/>
                        </a:rPr>
                        <a:t>よろこぶ</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dirty="0">
                          <a:effectLst/>
                        </a:rPr>
                        <a:t>8</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dirty="0">
                          <a:effectLst/>
                        </a:rPr>
                        <a:t>17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600" kern="100" dirty="0">
                          <a:effectLst/>
                        </a:rPr>
                        <a:t>11.1</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xmlns="" val="2151954730"/>
                  </a:ext>
                </a:extLst>
              </a:tr>
            </a:tbl>
          </a:graphicData>
        </a:graphic>
      </p:graphicFrame>
      <p:graphicFrame>
        <p:nvGraphicFramePr>
          <p:cNvPr id="11" name="表 10">
            <a:extLst>
              <a:ext uri="{FF2B5EF4-FFF2-40B4-BE49-F238E27FC236}">
                <a16:creationId xmlns:a16="http://schemas.microsoft.com/office/drawing/2014/main" xmlns="" id="{11634C50-77EB-4259-8787-D0225A3E9F21}"/>
              </a:ext>
            </a:extLst>
          </p:cNvPr>
          <p:cNvGraphicFramePr>
            <a:graphicFrameLocks noGrp="1"/>
          </p:cNvGraphicFramePr>
          <p:nvPr>
            <p:extLst>
              <p:ext uri="{D42A27DB-BD31-4B8C-83A1-F6EECF244321}">
                <p14:modId xmlns:p14="http://schemas.microsoft.com/office/powerpoint/2010/main" val="1330583959"/>
              </p:ext>
            </p:extLst>
          </p:nvPr>
        </p:nvGraphicFramePr>
        <p:xfrm>
          <a:off x="4661775" y="1129448"/>
          <a:ext cx="4392487" cy="5662397"/>
        </p:xfrm>
        <a:graphic>
          <a:graphicData uri="http://schemas.openxmlformats.org/drawingml/2006/table">
            <a:tbl>
              <a:tblPr firstRow="1" firstCol="1" bandRow="1">
                <a:tableStyleId>{5C22544A-7EE6-4342-B048-85BDC9FD1C3A}</a:tableStyleId>
              </a:tblPr>
              <a:tblGrid>
                <a:gridCol w="527255">
                  <a:extLst>
                    <a:ext uri="{9D8B030D-6E8A-4147-A177-3AD203B41FA5}">
                      <a16:colId xmlns:a16="http://schemas.microsoft.com/office/drawing/2014/main" xmlns="" val="2151656962"/>
                    </a:ext>
                  </a:extLst>
                </a:gridCol>
                <a:gridCol w="1304800">
                  <a:extLst>
                    <a:ext uri="{9D8B030D-6E8A-4147-A177-3AD203B41FA5}">
                      <a16:colId xmlns:a16="http://schemas.microsoft.com/office/drawing/2014/main" xmlns="" val="1756374804"/>
                    </a:ext>
                  </a:extLst>
                </a:gridCol>
                <a:gridCol w="884076">
                  <a:extLst>
                    <a:ext uri="{9D8B030D-6E8A-4147-A177-3AD203B41FA5}">
                      <a16:colId xmlns:a16="http://schemas.microsoft.com/office/drawing/2014/main" xmlns="" val="3881687317"/>
                    </a:ext>
                  </a:extLst>
                </a:gridCol>
                <a:gridCol w="907186">
                  <a:extLst>
                    <a:ext uri="{9D8B030D-6E8A-4147-A177-3AD203B41FA5}">
                      <a16:colId xmlns:a16="http://schemas.microsoft.com/office/drawing/2014/main" xmlns="" val="3033122633"/>
                    </a:ext>
                  </a:extLst>
                </a:gridCol>
                <a:gridCol w="769170">
                  <a:extLst>
                    <a:ext uri="{9D8B030D-6E8A-4147-A177-3AD203B41FA5}">
                      <a16:colId xmlns:a16="http://schemas.microsoft.com/office/drawing/2014/main" xmlns="" val="2271293954"/>
                    </a:ext>
                  </a:extLst>
                </a:gridCol>
              </a:tblGrid>
              <a:tr h="246298">
                <a:tc gridSpan="5">
                  <a:txBody>
                    <a:bodyPr/>
                    <a:lstStyle/>
                    <a:p>
                      <a:pPr algn="ctr">
                        <a:spcAft>
                          <a:spcPts val="0"/>
                        </a:spcAft>
                      </a:pPr>
                      <a:r>
                        <a:rPr lang="ja-JP" sz="1600" kern="100" dirty="0">
                          <a:effectLst/>
                        </a:rPr>
                        <a:t>高学年頻出動詞（カイ二乗検定、</a:t>
                      </a:r>
                      <a:r>
                        <a:rPr lang="en-US" sz="1600" kern="100" dirty="0">
                          <a:effectLst/>
                        </a:rPr>
                        <a:t>p&lt;.05</a:t>
                      </a:r>
                      <a:r>
                        <a:rPr lang="ja-JP" sz="1600" kern="100" dirty="0">
                          <a:effectLst/>
                        </a:rPr>
                        <a:t>）</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9585734"/>
                  </a:ext>
                </a:extLst>
              </a:tr>
              <a:tr h="492597">
                <a:tc>
                  <a:txBody>
                    <a:bodyPr/>
                    <a:lstStyle/>
                    <a:p>
                      <a:pPr algn="ctr">
                        <a:spcAft>
                          <a:spcPts val="0"/>
                        </a:spcAft>
                      </a:pPr>
                      <a:r>
                        <a:rPr lang="ja-JP" sz="1600" kern="100" dirty="0">
                          <a:effectLst/>
                        </a:rPr>
                        <a:t>順位</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600" kern="100">
                          <a:effectLst/>
                        </a:rPr>
                        <a:t>単語</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400" kern="100" dirty="0">
                          <a:effectLst/>
                        </a:rPr>
                        <a:t>属性頻度</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400" kern="100" dirty="0">
                          <a:effectLst/>
                        </a:rPr>
                        <a:t>全体頻度</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600" kern="100">
                          <a:effectLst/>
                        </a:rPr>
                        <a:t>指標値</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614706338"/>
                  </a:ext>
                </a:extLst>
              </a:tr>
              <a:tr h="246298">
                <a:tc>
                  <a:txBody>
                    <a:bodyPr/>
                    <a:lstStyle/>
                    <a:p>
                      <a:pPr algn="ctr">
                        <a:spcAft>
                          <a:spcPts val="0"/>
                        </a:spcAft>
                      </a:pPr>
                      <a:r>
                        <a:rPr lang="en-US" sz="1600" kern="100">
                          <a:effectLst/>
                        </a:rPr>
                        <a:t>1</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入る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dirty="0">
                          <a:effectLst/>
                        </a:rPr>
                        <a:t>122</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130</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46.7</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804510448"/>
                  </a:ext>
                </a:extLst>
              </a:tr>
              <a:tr h="246298">
                <a:tc>
                  <a:txBody>
                    <a:bodyPr/>
                    <a:lstStyle/>
                    <a:p>
                      <a:pPr algn="ctr">
                        <a:spcAft>
                          <a:spcPts val="0"/>
                        </a:spcAft>
                      </a:pPr>
                      <a:r>
                        <a:rPr lang="en-US" sz="1600" kern="100" dirty="0">
                          <a:effectLst/>
                        </a:rPr>
                        <a:t>2</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やる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160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182</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38.7</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042730700"/>
                  </a:ext>
                </a:extLst>
              </a:tr>
              <a:tr h="246298">
                <a:tc>
                  <a:txBody>
                    <a:bodyPr/>
                    <a:lstStyle/>
                    <a:p>
                      <a:pPr algn="ctr">
                        <a:spcAft>
                          <a:spcPts val="0"/>
                        </a:spcAft>
                      </a:pPr>
                      <a:r>
                        <a:rPr lang="en-US" sz="1600" kern="100">
                          <a:effectLst/>
                        </a:rPr>
                        <a:t>3</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終わる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50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50</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25/5</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255167918"/>
                  </a:ext>
                </a:extLst>
              </a:tr>
              <a:tr h="246298">
                <a:tc>
                  <a:txBody>
                    <a:bodyPr/>
                    <a:lstStyle/>
                    <a:p>
                      <a:pPr algn="ctr">
                        <a:spcAft>
                          <a:spcPts val="0"/>
                        </a:spcAft>
                      </a:pPr>
                      <a:r>
                        <a:rPr lang="en-US" sz="1600" kern="100" dirty="0">
                          <a:effectLst/>
                        </a:rPr>
                        <a:t>4</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思う</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95</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109</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21.1</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2207943880"/>
                  </a:ext>
                </a:extLst>
              </a:tr>
              <a:tr h="246298">
                <a:tc>
                  <a:txBody>
                    <a:bodyPr/>
                    <a:lstStyle/>
                    <a:p>
                      <a:pPr algn="ctr">
                        <a:spcAft>
                          <a:spcPts val="0"/>
                        </a:spcAft>
                      </a:pPr>
                      <a:r>
                        <a:rPr lang="en-US" sz="1600" kern="100">
                          <a:effectLst/>
                        </a:rPr>
                        <a:t>5</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決める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38</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38</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19.4</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686638521"/>
                  </a:ext>
                </a:extLst>
              </a:tr>
              <a:tr h="246298">
                <a:tc>
                  <a:txBody>
                    <a:bodyPr/>
                    <a:lstStyle/>
                    <a:p>
                      <a:pPr algn="ctr">
                        <a:spcAft>
                          <a:spcPts val="0"/>
                        </a:spcAft>
                      </a:pPr>
                      <a:r>
                        <a:rPr lang="en-US" sz="1600" kern="100" dirty="0">
                          <a:effectLst/>
                        </a:rPr>
                        <a:t>6</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持つ</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33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34</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14.9</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2998886665"/>
                  </a:ext>
                </a:extLst>
              </a:tr>
              <a:tr h="246298">
                <a:tc>
                  <a:txBody>
                    <a:bodyPr/>
                    <a:lstStyle/>
                    <a:p>
                      <a:pPr algn="ctr">
                        <a:spcAft>
                          <a:spcPts val="0"/>
                        </a:spcAft>
                      </a:pPr>
                      <a:r>
                        <a:rPr lang="en-US" sz="1600" kern="100" dirty="0">
                          <a:effectLst/>
                        </a:rPr>
                        <a:t>7</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考える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31</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32</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13.9</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552964307"/>
                  </a:ext>
                </a:extLst>
              </a:tr>
              <a:tr h="246298">
                <a:tc>
                  <a:txBody>
                    <a:bodyPr/>
                    <a:lstStyle/>
                    <a:p>
                      <a:pPr algn="ctr">
                        <a:spcAft>
                          <a:spcPts val="0"/>
                        </a:spcAft>
                      </a:pPr>
                      <a:r>
                        <a:rPr lang="en-US" sz="1600" kern="100" dirty="0">
                          <a:effectLst/>
                        </a:rPr>
                        <a:t>8</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教える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44</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49</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12.7</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2133423649"/>
                  </a:ext>
                </a:extLst>
              </a:tr>
              <a:tr h="238345">
                <a:tc>
                  <a:txBody>
                    <a:bodyPr/>
                    <a:lstStyle/>
                    <a:p>
                      <a:pPr algn="ctr">
                        <a:spcAft>
                          <a:spcPts val="0"/>
                        </a:spcAft>
                      </a:pPr>
                      <a:r>
                        <a:rPr lang="en-US" sz="1600" kern="100" dirty="0">
                          <a:effectLst/>
                        </a:rPr>
                        <a:t>9</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rPr>
                        <a:t>がんばりたい</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31</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33</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11.9</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4208348425"/>
                  </a:ext>
                </a:extLst>
              </a:tr>
              <a:tr h="246298">
                <a:tc>
                  <a:txBody>
                    <a:bodyPr/>
                    <a:lstStyle/>
                    <a:p>
                      <a:pPr algn="ctr">
                        <a:spcAft>
                          <a:spcPts val="0"/>
                        </a:spcAft>
                      </a:pPr>
                      <a:r>
                        <a:rPr lang="en-US" sz="1600" kern="100" dirty="0">
                          <a:effectLst/>
                        </a:rPr>
                        <a:t>10</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したい</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38</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42</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11.6</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68884231"/>
                  </a:ext>
                </a:extLst>
              </a:tr>
              <a:tr h="246298">
                <a:tc>
                  <a:txBody>
                    <a:bodyPr/>
                    <a:lstStyle/>
                    <a:p>
                      <a:pPr algn="ctr">
                        <a:spcAft>
                          <a:spcPts val="0"/>
                        </a:spcAft>
                      </a:pPr>
                      <a:r>
                        <a:rPr lang="en-US" sz="1600" kern="100">
                          <a:effectLst/>
                        </a:rPr>
                        <a:t>11</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知る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26</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27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11.3</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989380317"/>
                  </a:ext>
                </a:extLst>
              </a:tr>
              <a:tr h="246298">
                <a:tc>
                  <a:txBody>
                    <a:bodyPr/>
                    <a:lstStyle/>
                    <a:p>
                      <a:pPr algn="ctr">
                        <a:spcAft>
                          <a:spcPts val="0"/>
                        </a:spcAft>
                      </a:pPr>
                      <a:r>
                        <a:rPr lang="en-US" sz="1600" kern="100" dirty="0">
                          <a:effectLst/>
                        </a:rPr>
                        <a:t>12</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入れる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71</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84</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10.8</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2421984819"/>
                  </a:ext>
                </a:extLst>
              </a:tr>
              <a:tr h="246298">
                <a:tc>
                  <a:txBody>
                    <a:bodyPr/>
                    <a:lstStyle/>
                    <a:p>
                      <a:pPr algn="ctr">
                        <a:spcAft>
                          <a:spcPts val="0"/>
                        </a:spcAft>
                      </a:pPr>
                      <a:r>
                        <a:rPr lang="en-US" sz="1600" kern="100">
                          <a:effectLst/>
                        </a:rPr>
                        <a:t>13</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がんばる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74</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a:effectLst/>
                        </a:rPr>
                        <a:t>88</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10.4</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1796748337"/>
                  </a:ext>
                </a:extLst>
              </a:tr>
              <a:tr h="246298">
                <a:tc>
                  <a:txBody>
                    <a:bodyPr/>
                    <a:lstStyle/>
                    <a:p>
                      <a:pPr algn="ctr">
                        <a:spcAft>
                          <a:spcPts val="0"/>
                        </a:spcAft>
                      </a:pPr>
                      <a:r>
                        <a:rPr lang="en-US" sz="1600" kern="100" dirty="0">
                          <a:effectLst/>
                        </a:rPr>
                        <a:t>14</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出す</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38</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43</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9.6</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346112815"/>
                  </a:ext>
                </a:extLst>
              </a:tr>
              <a:tr h="246298">
                <a:tc>
                  <a:txBody>
                    <a:bodyPr/>
                    <a:lstStyle/>
                    <a:p>
                      <a:pPr algn="ctr">
                        <a:spcAft>
                          <a:spcPts val="0"/>
                        </a:spcAft>
                      </a:pPr>
                      <a:r>
                        <a:rPr lang="en-US" sz="1600" kern="100" dirty="0">
                          <a:effectLst/>
                        </a:rPr>
                        <a:t>15</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やらない</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22</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23</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9.3</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4239869588"/>
                  </a:ext>
                </a:extLst>
              </a:tr>
              <a:tr h="246298">
                <a:tc>
                  <a:txBody>
                    <a:bodyPr/>
                    <a:lstStyle/>
                    <a:p>
                      <a:pPr algn="ctr">
                        <a:spcAft>
                          <a:spcPts val="0"/>
                        </a:spcAft>
                      </a:pPr>
                      <a:r>
                        <a:rPr lang="en-US" sz="1600" kern="100" dirty="0">
                          <a:effectLst/>
                        </a:rPr>
                        <a:t>16</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産む</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17</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17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8.7</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619873005"/>
                  </a:ext>
                </a:extLst>
              </a:tr>
              <a:tr h="246298">
                <a:tc>
                  <a:txBody>
                    <a:bodyPr/>
                    <a:lstStyle/>
                    <a:p>
                      <a:pPr algn="ctr">
                        <a:spcAft>
                          <a:spcPts val="0"/>
                        </a:spcAft>
                      </a:pPr>
                      <a:r>
                        <a:rPr lang="en-US" sz="1600" kern="100" dirty="0">
                          <a:effectLst/>
                        </a:rPr>
                        <a:t>17</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始まる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17</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17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8.7</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49707003"/>
                  </a:ext>
                </a:extLst>
              </a:tr>
              <a:tr h="246298">
                <a:tc>
                  <a:txBody>
                    <a:bodyPr/>
                    <a:lstStyle/>
                    <a:p>
                      <a:pPr algn="ctr">
                        <a:spcAft>
                          <a:spcPts val="0"/>
                        </a:spcAft>
                      </a:pPr>
                      <a:r>
                        <a:rPr lang="en-US" sz="1600" kern="100" dirty="0">
                          <a:effectLst/>
                        </a:rPr>
                        <a:t>18</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600" kern="100">
                          <a:effectLst/>
                        </a:rPr>
                        <a:t>取る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dirty="0">
                          <a:effectLst/>
                        </a:rPr>
                        <a:t>17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17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8.7</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119591194"/>
                  </a:ext>
                </a:extLst>
              </a:tr>
              <a:tr h="246298">
                <a:tc>
                  <a:txBody>
                    <a:bodyPr/>
                    <a:lstStyle/>
                    <a:p>
                      <a:pPr algn="ctr">
                        <a:spcAft>
                          <a:spcPts val="0"/>
                        </a:spcAft>
                      </a:pPr>
                      <a:r>
                        <a:rPr lang="en-US" sz="1600" kern="100" dirty="0">
                          <a:effectLst/>
                        </a:rPr>
                        <a:t>19</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600" kern="100" dirty="0">
                          <a:effectLst/>
                        </a:rPr>
                        <a:t>わかる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dirty="0">
                          <a:effectLst/>
                        </a:rPr>
                        <a:t>55</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400" kern="100" dirty="0">
                          <a:effectLst/>
                        </a:rPr>
                        <a:t>65</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1600" kern="100">
                          <a:effectLst/>
                        </a:rPr>
                        <a:t>8.5</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1870664016"/>
                  </a:ext>
                </a:extLst>
              </a:tr>
              <a:tr h="246298">
                <a:tc>
                  <a:txBody>
                    <a:bodyPr/>
                    <a:lstStyle/>
                    <a:p>
                      <a:pPr algn="ctr">
                        <a:spcAft>
                          <a:spcPts val="0"/>
                        </a:spcAft>
                      </a:pPr>
                      <a:r>
                        <a:rPr lang="en-US" sz="1600" kern="100" dirty="0">
                          <a:effectLst/>
                        </a:rPr>
                        <a:t>20</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600" kern="100" dirty="0">
                          <a:effectLst/>
                        </a:rPr>
                        <a:t>生まれる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a:effectLst/>
                        </a:rPr>
                        <a:t>28</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400" kern="100" dirty="0">
                          <a:effectLst/>
                        </a:rPr>
                        <a:t>31</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spcAft>
                          <a:spcPts val="0"/>
                        </a:spcAft>
                      </a:pPr>
                      <a:r>
                        <a:rPr lang="en-US" sz="1600" kern="100" dirty="0">
                          <a:effectLst/>
                        </a:rPr>
                        <a:t>8.4</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xmlns="" val="3733433738"/>
                  </a:ext>
                </a:extLst>
              </a:tr>
            </a:tbl>
          </a:graphicData>
        </a:graphic>
      </p:graphicFrame>
    </p:spTree>
    <p:extLst>
      <p:ext uri="{BB962C8B-B14F-4D97-AF65-F5344CB8AC3E}">
        <p14:creationId xmlns:p14="http://schemas.microsoft.com/office/powerpoint/2010/main" val="404505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p:nvPr/>
        </p:nvPicPr>
        <p:blipFill>
          <a:blip r:embed="rId2"/>
          <a:stretch>
            <a:fillRect/>
          </a:stretch>
        </p:blipFill>
        <p:spPr>
          <a:xfrm>
            <a:off x="333872" y="1072001"/>
            <a:ext cx="8352928" cy="5279457"/>
          </a:xfrm>
          <a:prstGeom prst="rect">
            <a:avLst/>
          </a:prstGeom>
        </p:spPr>
      </p:pic>
      <p:sp>
        <p:nvSpPr>
          <p:cNvPr id="3" name="タイトル 1"/>
          <p:cNvSpPr txBox="1">
            <a:spLocks/>
          </p:cNvSpPr>
          <p:nvPr/>
        </p:nvSpPr>
        <p:spPr>
          <a:xfrm>
            <a:off x="1115616" y="276011"/>
            <a:ext cx="7200800" cy="689353"/>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a:t>資料③：主語述語組み合わせ頻度</a:t>
            </a:r>
          </a:p>
        </p:txBody>
      </p:sp>
      <p:cxnSp>
        <p:nvCxnSpPr>
          <p:cNvPr id="4" name="直線コネクタ 3"/>
          <p:cNvCxnSpPr/>
          <p:nvPr/>
        </p:nvCxnSpPr>
        <p:spPr>
          <a:xfrm>
            <a:off x="1259632" y="940015"/>
            <a:ext cx="70567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377835" y="6396335"/>
            <a:ext cx="4265002" cy="461665"/>
          </a:xfrm>
          <a:prstGeom prst="rect">
            <a:avLst/>
          </a:prstGeom>
          <a:noFill/>
        </p:spPr>
        <p:txBody>
          <a:bodyPr wrap="square" rtlCol="0">
            <a:spAutoFit/>
          </a:bodyPr>
          <a:lstStyle/>
          <a:p>
            <a:r>
              <a:rPr lang="ja-JP" altLang="en-US" sz="2400" u="sng" dirty="0"/>
              <a:t>図１</a:t>
            </a:r>
            <a:r>
              <a:rPr lang="en-US" altLang="ja-JP" sz="2400" u="sng" dirty="0"/>
              <a:t>.</a:t>
            </a:r>
            <a:r>
              <a:rPr lang="ja-JP" altLang="en-US" sz="2400" u="sng" dirty="0"/>
              <a:t>主語述語組み合わせ頻度</a:t>
            </a:r>
            <a:endParaRPr kumimoji="1" lang="ja-JP" altLang="en-US" sz="2400" u="sng" dirty="0"/>
          </a:p>
        </p:txBody>
      </p:sp>
      <p:sp>
        <p:nvSpPr>
          <p:cNvPr id="7" name="スライド番号プレースホルダー 6"/>
          <p:cNvSpPr>
            <a:spLocks noGrp="1"/>
          </p:cNvSpPr>
          <p:nvPr>
            <p:ph type="sldNum" sz="quarter" idx="12"/>
          </p:nvPr>
        </p:nvSpPr>
        <p:spPr/>
        <p:txBody>
          <a:bodyPr/>
          <a:lstStyle/>
          <a:p>
            <a:fld id="{3649BEFE-598D-476C-98D5-434708800035}" type="slidenum">
              <a:rPr kumimoji="1" lang="ja-JP" altLang="en-US" smtClean="0"/>
              <a:t>15</a:t>
            </a:fld>
            <a:endParaRPr kumimoji="1" lang="ja-JP" altLang="en-US"/>
          </a:p>
        </p:txBody>
      </p:sp>
    </p:spTree>
    <p:extLst>
      <p:ext uri="{BB962C8B-B14F-4D97-AF65-F5344CB8AC3E}">
        <p14:creationId xmlns:p14="http://schemas.microsoft.com/office/powerpoint/2010/main" val="1623879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p:nvPr/>
        </p:nvPicPr>
        <p:blipFill>
          <a:blip r:embed="rId2"/>
          <a:stretch>
            <a:fillRect/>
          </a:stretch>
        </p:blipFill>
        <p:spPr>
          <a:xfrm>
            <a:off x="971600" y="1059954"/>
            <a:ext cx="7272808" cy="4817317"/>
          </a:xfrm>
          <a:prstGeom prst="rect">
            <a:avLst/>
          </a:prstGeom>
        </p:spPr>
      </p:pic>
      <p:sp>
        <p:nvSpPr>
          <p:cNvPr id="3" name="タイトル 1"/>
          <p:cNvSpPr txBox="1">
            <a:spLocks/>
          </p:cNvSpPr>
          <p:nvPr/>
        </p:nvSpPr>
        <p:spPr>
          <a:xfrm>
            <a:off x="683568" y="281857"/>
            <a:ext cx="7704856" cy="778098"/>
          </a:xfrm>
          <a:prstGeom prst="rect">
            <a:avLst/>
          </a:prstGeom>
        </p:spPr>
        <p:txBody>
          <a:bodyP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dirty="0"/>
              <a:t>資料④：一般名詞表現のポジティブ・ネガティブ</a:t>
            </a:r>
          </a:p>
        </p:txBody>
      </p:sp>
      <p:cxnSp>
        <p:nvCxnSpPr>
          <p:cNvPr id="4" name="直線コネクタ 3"/>
          <p:cNvCxnSpPr/>
          <p:nvPr/>
        </p:nvCxnSpPr>
        <p:spPr>
          <a:xfrm>
            <a:off x="683568" y="836712"/>
            <a:ext cx="765353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1619672" y="6021288"/>
            <a:ext cx="5547202" cy="461665"/>
          </a:xfrm>
          <a:prstGeom prst="rect">
            <a:avLst/>
          </a:prstGeom>
          <a:noFill/>
        </p:spPr>
        <p:txBody>
          <a:bodyPr wrap="square" rtlCol="0">
            <a:spAutoFit/>
          </a:bodyPr>
          <a:lstStyle/>
          <a:p>
            <a:r>
              <a:rPr lang="ja-JP" altLang="en-US" sz="2400" u="sng" dirty="0"/>
              <a:t>図２</a:t>
            </a:r>
            <a:r>
              <a:rPr lang="en-US" altLang="ja-JP" sz="2400" u="sng" dirty="0"/>
              <a:t>.</a:t>
            </a:r>
            <a:r>
              <a:rPr lang="ja-JP" altLang="en-US" sz="2400" u="sng" dirty="0"/>
              <a:t>一般名詞表現のポジティブネガティブ</a:t>
            </a:r>
            <a:endParaRPr kumimoji="1" lang="ja-JP" altLang="en-US" sz="2400" u="sng" dirty="0"/>
          </a:p>
        </p:txBody>
      </p:sp>
      <p:sp>
        <p:nvSpPr>
          <p:cNvPr id="7" name="スライド番号プレースホルダー 6"/>
          <p:cNvSpPr>
            <a:spLocks noGrp="1"/>
          </p:cNvSpPr>
          <p:nvPr>
            <p:ph type="sldNum" sz="quarter" idx="12"/>
          </p:nvPr>
        </p:nvSpPr>
        <p:spPr/>
        <p:txBody>
          <a:bodyPr/>
          <a:lstStyle/>
          <a:p>
            <a:fld id="{3649BEFE-598D-476C-98D5-434708800035}" type="slidenum">
              <a:rPr kumimoji="1" lang="ja-JP" altLang="en-US" smtClean="0"/>
              <a:t>16</a:t>
            </a:fld>
            <a:endParaRPr kumimoji="1" lang="ja-JP" altLang="en-US"/>
          </a:p>
        </p:txBody>
      </p:sp>
    </p:spTree>
    <p:extLst>
      <p:ext uri="{BB962C8B-B14F-4D97-AF65-F5344CB8AC3E}">
        <p14:creationId xmlns:p14="http://schemas.microsoft.com/office/powerpoint/2010/main" val="1775455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4834880" cy="778098"/>
          </a:xfrm>
        </p:spPr>
        <p:txBody>
          <a:bodyPr>
            <a:normAutofit/>
          </a:bodyPr>
          <a:lstStyle/>
          <a:p>
            <a:pPr algn="l"/>
            <a:r>
              <a:rPr lang="ja-JP" altLang="en-US" sz="3200" dirty="0"/>
              <a:t>結果詳細②：動詞＝行為</a:t>
            </a:r>
            <a:endParaRPr kumimoji="1" lang="ja-JP" altLang="en-US" sz="3200" dirty="0"/>
          </a:p>
        </p:txBody>
      </p:sp>
      <p:cxnSp>
        <p:nvCxnSpPr>
          <p:cNvPr id="5" name="直線コネクタ 4"/>
          <p:cNvCxnSpPr/>
          <p:nvPr/>
        </p:nvCxnSpPr>
        <p:spPr>
          <a:xfrm>
            <a:off x="323528" y="980728"/>
            <a:ext cx="441986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図 5"/>
          <p:cNvPicPr/>
          <p:nvPr/>
        </p:nvPicPr>
        <p:blipFill>
          <a:blip r:embed="rId2"/>
          <a:stretch>
            <a:fillRect/>
          </a:stretch>
        </p:blipFill>
        <p:spPr>
          <a:xfrm>
            <a:off x="2547150" y="1412776"/>
            <a:ext cx="4392488" cy="5184576"/>
          </a:xfrm>
          <a:prstGeom prst="rect">
            <a:avLst/>
          </a:prstGeom>
        </p:spPr>
      </p:pic>
      <p:sp>
        <p:nvSpPr>
          <p:cNvPr id="3" name="スライド番号プレースホルダー 2"/>
          <p:cNvSpPr>
            <a:spLocks noGrp="1"/>
          </p:cNvSpPr>
          <p:nvPr>
            <p:ph type="sldNum" sz="quarter" idx="12"/>
          </p:nvPr>
        </p:nvSpPr>
        <p:spPr/>
        <p:txBody>
          <a:bodyPr/>
          <a:lstStyle/>
          <a:p>
            <a:fld id="{3649BEFE-598D-476C-98D5-434708800035}" type="slidenum">
              <a:rPr kumimoji="1" lang="ja-JP" altLang="en-US" smtClean="0"/>
              <a:t>17</a:t>
            </a:fld>
            <a:endParaRPr kumimoji="1" lang="ja-JP" altLang="en-US"/>
          </a:p>
        </p:txBody>
      </p:sp>
    </p:spTree>
    <p:extLst>
      <p:ext uri="{BB962C8B-B14F-4D97-AF65-F5344CB8AC3E}">
        <p14:creationId xmlns:p14="http://schemas.microsoft.com/office/powerpoint/2010/main" val="3229927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57200" y="274638"/>
            <a:ext cx="2962672" cy="994122"/>
          </a:xfrm>
          <a:prstGeom prst="rect">
            <a:avLst/>
          </a:prstGeom>
        </p:spPr>
        <p:txBody>
          <a:bodyPr>
            <a:normAutofit fontScale="85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dirty="0"/>
              <a:t>結果詳細④：名詞</a:t>
            </a:r>
            <a:endParaRPr lang="en-US" altLang="ja-JP" sz="3200" dirty="0"/>
          </a:p>
          <a:p>
            <a:pPr algn="l"/>
            <a:r>
              <a:rPr lang="ja-JP" altLang="en-US" sz="3200" dirty="0"/>
              <a:t>＝話題・テーマ</a:t>
            </a:r>
          </a:p>
        </p:txBody>
      </p:sp>
      <p:cxnSp>
        <p:nvCxnSpPr>
          <p:cNvPr id="3" name="直線コネクタ 2"/>
          <p:cNvCxnSpPr/>
          <p:nvPr/>
        </p:nvCxnSpPr>
        <p:spPr>
          <a:xfrm>
            <a:off x="323528" y="1052736"/>
            <a:ext cx="288032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2122" y="188640"/>
            <a:ext cx="4261926" cy="6506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図 5"/>
          <p:cNvPicPr/>
          <p:nvPr/>
        </p:nvPicPr>
        <p:blipFill>
          <a:blip r:embed="rId3"/>
          <a:stretch>
            <a:fillRect/>
          </a:stretch>
        </p:blipFill>
        <p:spPr>
          <a:xfrm>
            <a:off x="117078" y="1628800"/>
            <a:ext cx="3806850" cy="2592288"/>
          </a:xfrm>
          <a:prstGeom prst="rect">
            <a:avLst/>
          </a:prstGeom>
        </p:spPr>
      </p:pic>
      <p:sp>
        <p:nvSpPr>
          <p:cNvPr id="7" name="テキスト ボックス 6"/>
          <p:cNvSpPr txBox="1"/>
          <p:nvPr/>
        </p:nvSpPr>
        <p:spPr>
          <a:xfrm>
            <a:off x="87662" y="1318562"/>
            <a:ext cx="3707904" cy="307777"/>
          </a:xfrm>
          <a:prstGeom prst="rect">
            <a:avLst/>
          </a:prstGeom>
          <a:noFill/>
        </p:spPr>
        <p:txBody>
          <a:bodyPr wrap="square" rtlCol="0">
            <a:spAutoFit/>
          </a:bodyPr>
          <a:lstStyle/>
          <a:p>
            <a:r>
              <a:rPr kumimoji="1" lang="ja-JP" altLang="en-US" sz="1400" dirty="0"/>
              <a:t>高学年頻出一般名詞</a:t>
            </a:r>
            <a:r>
              <a:rPr lang="ja-JP" altLang="ja-JP" sz="1400" dirty="0"/>
              <a:t>（カイ二乗検定、</a:t>
            </a:r>
            <a:r>
              <a:rPr lang="en-US" altLang="ja-JP" sz="1400" dirty="0"/>
              <a:t>p&lt;.05</a:t>
            </a:r>
            <a:r>
              <a:rPr lang="ja-JP" altLang="ja-JP" sz="1400" dirty="0"/>
              <a:t>）</a:t>
            </a:r>
            <a:endParaRPr kumimoji="1" lang="ja-JP" altLang="en-US" sz="1400" dirty="0"/>
          </a:p>
        </p:txBody>
      </p:sp>
      <p:sp>
        <p:nvSpPr>
          <p:cNvPr id="8" name="テキスト ボックス 7"/>
          <p:cNvSpPr txBox="1"/>
          <p:nvPr/>
        </p:nvSpPr>
        <p:spPr>
          <a:xfrm>
            <a:off x="575170" y="4941168"/>
            <a:ext cx="2438699" cy="523220"/>
          </a:xfrm>
          <a:prstGeom prst="rect">
            <a:avLst/>
          </a:prstGeom>
          <a:noFill/>
        </p:spPr>
        <p:txBody>
          <a:bodyPr wrap="square" rtlCol="0">
            <a:spAutoFit/>
          </a:bodyPr>
          <a:lstStyle/>
          <a:p>
            <a:r>
              <a:rPr lang="ja-JP" altLang="en-US" sz="1400" dirty="0"/>
              <a:t>低</a:t>
            </a:r>
            <a:r>
              <a:rPr kumimoji="1" lang="ja-JP" altLang="en-US" sz="1400" dirty="0"/>
              <a:t>学年頻出一般名詞</a:t>
            </a:r>
            <a:endParaRPr lang="en-US" altLang="ja-JP" sz="1400" dirty="0"/>
          </a:p>
          <a:p>
            <a:r>
              <a:rPr kumimoji="1" lang="ja-JP" altLang="en-US" sz="1400" dirty="0"/>
              <a:t>ことば間に差が出なかった</a:t>
            </a:r>
          </a:p>
        </p:txBody>
      </p:sp>
      <p:sp>
        <p:nvSpPr>
          <p:cNvPr id="9" name="スライド番号プレースホルダー 8"/>
          <p:cNvSpPr>
            <a:spLocks noGrp="1"/>
          </p:cNvSpPr>
          <p:nvPr>
            <p:ph type="sldNum" sz="quarter" idx="12"/>
          </p:nvPr>
        </p:nvSpPr>
        <p:spPr/>
        <p:txBody>
          <a:bodyPr/>
          <a:lstStyle/>
          <a:p>
            <a:fld id="{3649BEFE-598D-476C-98D5-434708800035}" type="slidenum">
              <a:rPr kumimoji="1" lang="ja-JP" altLang="en-US" smtClean="0"/>
              <a:t>18</a:t>
            </a:fld>
            <a:endParaRPr kumimoji="1" lang="ja-JP" altLang="en-US"/>
          </a:p>
        </p:txBody>
      </p:sp>
    </p:spTree>
    <p:extLst>
      <p:ext uri="{BB962C8B-B14F-4D97-AF65-F5344CB8AC3E}">
        <p14:creationId xmlns:p14="http://schemas.microsoft.com/office/powerpoint/2010/main" val="720196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57200" y="274638"/>
            <a:ext cx="2962672" cy="994122"/>
          </a:xfrm>
          <a:prstGeom prst="rect">
            <a:avLst/>
          </a:prstGeom>
        </p:spPr>
        <p:txBody>
          <a:bodyPr>
            <a:normAutofit fontScale="77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a:t>結果詳細⑤：</a:t>
            </a:r>
            <a:r>
              <a:rPr lang="ja-JP" altLang="en-US" sz="3200" dirty="0"/>
              <a:t>形容詞</a:t>
            </a:r>
            <a:endParaRPr lang="en-US" altLang="ja-JP" sz="3200" dirty="0"/>
          </a:p>
          <a:p>
            <a:pPr algn="l"/>
            <a:r>
              <a:rPr lang="ja-JP" altLang="en-US" sz="3200" dirty="0"/>
              <a:t>＝気持ち・評価</a:t>
            </a:r>
          </a:p>
        </p:txBody>
      </p:sp>
      <p:cxnSp>
        <p:nvCxnSpPr>
          <p:cNvPr id="3" name="直線コネクタ 2"/>
          <p:cNvCxnSpPr/>
          <p:nvPr/>
        </p:nvCxnSpPr>
        <p:spPr>
          <a:xfrm>
            <a:off x="457200" y="980728"/>
            <a:ext cx="28186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920" y="131245"/>
            <a:ext cx="3168352" cy="6698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図 4"/>
          <p:cNvPicPr/>
          <p:nvPr/>
        </p:nvPicPr>
        <p:blipFill>
          <a:blip r:embed="rId3"/>
          <a:stretch>
            <a:fillRect/>
          </a:stretch>
        </p:blipFill>
        <p:spPr>
          <a:xfrm>
            <a:off x="158744" y="1626338"/>
            <a:ext cx="3261128" cy="1298605"/>
          </a:xfrm>
          <a:prstGeom prst="rect">
            <a:avLst/>
          </a:prstGeom>
        </p:spPr>
      </p:pic>
      <p:sp>
        <p:nvSpPr>
          <p:cNvPr id="6" name="テキスト ボックス 5"/>
          <p:cNvSpPr txBox="1"/>
          <p:nvPr/>
        </p:nvSpPr>
        <p:spPr>
          <a:xfrm>
            <a:off x="87662" y="1318562"/>
            <a:ext cx="3707904" cy="307777"/>
          </a:xfrm>
          <a:prstGeom prst="rect">
            <a:avLst/>
          </a:prstGeom>
          <a:noFill/>
        </p:spPr>
        <p:txBody>
          <a:bodyPr wrap="square" rtlCol="0">
            <a:spAutoFit/>
          </a:bodyPr>
          <a:lstStyle/>
          <a:p>
            <a:r>
              <a:rPr kumimoji="1" lang="ja-JP" altLang="en-US" sz="1400" dirty="0"/>
              <a:t>高学年頻出形容詞</a:t>
            </a:r>
            <a:r>
              <a:rPr lang="ja-JP" altLang="ja-JP" sz="1400" dirty="0"/>
              <a:t>（カイ二乗検定、</a:t>
            </a:r>
            <a:r>
              <a:rPr lang="en-US" altLang="ja-JP" sz="1400" dirty="0"/>
              <a:t>p&lt;.05</a:t>
            </a:r>
            <a:r>
              <a:rPr lang="ja-JP" altLang="ja-JP" sz="1400" dirty="0"/>
              <a:t>）</a:t>
            </a:r>
            <a:endParaRPr kumimoji="1" lang="ja-JP" altLang="en-US" sz="1400" dirty="0"/>
          </a:p>
        </p:txBody>
      </p:sp>
      <p:sp>
        <p:nvSpPr>
          <p:cNvPr id="7" name="テキスト ボックス 6"/>
          <p:cNvSpPr txBox="1"/>
          <p:nvPr/>
        </p:nvSpPr>
        <p:spPr>
          <a:xfrm>
            <a:off x="158744" y="3480722"/>
            <a:ext cx="3419872" cy="307777"/>
          </a:xfrm>
          <a:prstGeom prst="rect">
            <a:avLst/>
          </a:prstGeom>
          <a:noFill/>
        </p:spPr>
        <p:txBody>
          <a:bodyPr wrap="square" rtlCol="0">
            <a:spAutoFit/>
          </a:bodyPr>
          <a:lstStyle/>
          <a:p>
            <a:r>
              <a:rPr lang="ja-JP" altLang="en-US" sz="1400" dirty="0"/>
              <a:t>低</a:t>
            </a:r>
            <a:r>
              <a:rPr kumimoji="1" lang="ja-JP" altLang="en-US" sz="1400" dirty="0"/>
              <a:t>学年頻出形容詞</a:t>
            </a:r>
            <a:r>
              <a:rPr lang="ja-JP" altLang="ja-JP" sz="1400" dirty="0"/>
              <a:t>（カイ二乗検定、</a:t>
            </a:r>
            <a:r>
              <a:rPr lang="en-US" altLang="ja-JP" sz="1400" dirty="0"/>
              <a:t>p&lt;.05</a:t>
            </a:r>
            <a:r>
              <a:rPr lang="ja-JP" altLang="ja-JP" sz="1400" dirty="0"/>
              <a:t>）</a:t>
            </a:r>
            <a:endParaRPr kumimoji="1" lang="ja-JP" altLang="en-US" sz="1400" dirty="0"/>
          </a:p>
        </p:txBody>
      </p:sp>
      <p:pic>
        <p:nvPicPr>
          <p:cNvPr id="8" name="図 7"/>
          <p:cNvPicPr/>
          <p:nvPr/>
        </p:nvPicPr>
        <p:blipFill>
          <a:blip r:embed="rId4"/>
          <a:stretch>
            <a:fillRect/>
          </a:stretch>
        </p:blipFill>
        <p:spPr>
          <a:xfrm>
            <a:off x="212826" y="3819770"/>
            <a:ext cx="3457575" cy="2129510"/>
          </a:xfrm>
          <a:prstGeom prst="rect">
            <a:avLst/>
          </a:prstGeom>
        </p:spPr>
      </p:pic>
      <p:sp>
        <p:nvSpPr>
          <p:cNvPr id="10" name="スライド番号プレースホルダー 9"/>
          <p:cNvSpPr>
            <a:spLocks noGrp="1"/>
          </p:cNvSpPr>
          <p:nvPr>
            <p:ph type="sldNum" sz="quarter" idx="12"/>
          </p:nvPr>
        </p:nvSpPr>
        <p:spPr/>
        <p:txBody>
          <a:bodyPr/>
          <a:lstStyle/>
          <a:p>
            <a:fld id="{3649BEFE-598D-476C-98D5-434708800035}" type="slidenum">
              <a:rPr kumimoji="1" lang="ja-JP" altLang="en-US" smtClean="0"/>
              <a:t>19</a:t>
            </a:fld>
            <a:endParaRPr kumimoji="1" lang="ja-JP" altLang="en-US"/>
          </a:p>
        </p:txBody>
      </p:sp>
    </p:spTree>
    <p:extLst>
      <p:ext uri="{BB962C8B-B14F-4D97-AF65-F5344CB8AC3E}">
        <p14:creationId xmlns:p14="http://schemas.microsoft.com/office/powerpoint/2010/main" val="4120784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49"/>
          <p:cNvSpPr txBox="1">
            <a:spLocks/>
          </p:cNvSpPr>
          <p:nvPr/>
        </p:nvSpPr>
        <p:spPr>
          <a:xfrm>
            <a:off x="251520" y="274638"/>
            <a:ext cx="8568952" cy="1143001"/>
          </a:xfrm>
          <a:prstGeom prst="rect">
            <a:avLst/>
          </a:prstGeom>
          <a:ln>
            <a:solidFill>
              <a:schemeClr val="tx1"/>
            </a:solidFill>
          </a:ln>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defTabSz="877823">
              <a:defRPr sz="1800"/>
            </a:pPr>
            <a:r>
              <a:rPr lang="ja-JP" altLang="en-US" sz="3200" dirty="0">
                <a:ea typeface="HGPｺﾞｼｯｸE" panose="020B0900000000000000" pitchFamily="50" charset="-128"/>
              </a:rPr>
              <a:t>研究の背景</a:t>
            </a:r>
            <a:br>
              <a:rPr lang="ja-JP" altLang="en-US" sz="3200" dirty="0">
                <a:ea typeface="HGPｺﾞｼｯｸE" panose="020B0900000000000000" pitchFamily="50" charset="-128"/>
              </a:rPr>
            </a:br>
            <a:r>
              <a:rPr lang="ja-JP" altLang="en-US" sz="3200" dirty="0">
                <a:ea typeface="HGPｺﾞｼｯｸE" panose="020B0900000000000000" pitchFamily="50" charset="-128"/>
              </a:rPr>
              <a:t>我が国における学校動物飼育</a:t>
            </a:r>
          </a:p>
        </p:txBody>
      </p:sp>
      <p:sp>
        <p:nvSpPr>
          <p:cNvPr id="5" name="Shape 50"/>
          <p:cNvSpPr txBox="1">
            <a:spLocks/>
          </p:cNvSpPr>
          <p:nvPr/>
        </p:nvSpPr>
        <p:spPr>
          <a:xfrm>
            <a:off x="251520" y="1700808"/>
            <a:ext cx="8712968" cy="468052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630936">
              <a:lnSpc>
                <a:spcPct val="90000"/>
              </a:lnSpc>
              <a:spcBef>
                <a:spcPts val="500"/>
              </a:spcBef>
              <a:buNone/>
              <a:defRPr sz="1800"/>
            </a:pPr>
            <a:r>
              <a:rPr lang="ja-JP" altLang="en-US" sz="2400" dirty="0">
                <a:latin typeface="+mn-ea"/>
              </a:rPr>
              <a:t>我が国における動物の学校飼育</a:t>
            </a:r>
          </a:p>
          <a:p>
            <a:pPr marL="0" indent="0" defTabSz="630936">
              <a:lnSpc>
                <a:spcPct val="90000"/>
              </a:lnSpc>
              <a:spcBef>
                <a:spcPts val="500"/>
              </a:spcBef>
              <a:buFont typeface="Arial" panose="020B0604020202020204" pitchFamily="34" charset="0"/>
              <a:buNone/>
              <a:defRPr sz="1800"/>
            </a:pPr>
            <a:r>
              <a:rPr lang="ja-JP" altLang="en-US" sz="2400" dirty="0">
                <a:latin typeface="+mn-ea"/>
              </a:rPr>
              <a:t>       →明治時代に始まった歴史のある試みだが、</a:t>
            </a:r>
            <a:endParaRPr lang="en-US" altLang="ja-JP" sz="2400" dirty="0">
              <a:latin typeface="+mn-ea"/>
            </a:endParaRPr>
          </a:p>
          <a:p>
            <a:pPr marL="0" indent="0" defTabSz="630936">
              <a:lnSpc>
                <a:spcPct val="90000"/>
              </a:lnSpc>
              <a:spcBef>
                <a:spcPts val="500"/>
              </a:spcBef>
              <a:buFont typeface="Arial" panose="020B0604020202020204" pitchFamily="34" charset="0"/>
              <a:buNone/>
              <a:defRPr sz="1800"/>
            </a:pPr>
            <a:r>
              <a:rPr lang="ja-JP" altLang="en-US" sz="2400" dirty="0">
                <a:latin typeface="+mn-ea"/>
              </a:rPr>
              <a:t>　　　　　学校教育に組み込むための体制は十分ではない</a:t>
            </a:r>
          </a:p>
          <a:p>
            <a:pPr marL="0" indent="0" defTabSz="630936">
              <a:lnSpc>
                <a:spcPct val="90000"/>
              </a:lnSpc>
              <a:spcBef>
                <a:spcPts val="500"/>
              </a:spcBef>
              <a:buFont typeface="Arial" panose="020B0604020202020204" pitchFamily="34" charset="0"/>
              <a:buNone/>
              <a:defRPr sz="1800"/>
            </a:pPr>
            <a:endParaRPr lang="ja-JP" altLang="en-US" sz="2400" dirty="0">
              <a:latin typeface="+mn-ea"/>
            </a:endParaRPr>
          </a:p>
          <a:p>
            <a:pPr marL="0" indent="0" defTabSz="630936">
              <a:lnSpc>
                <a:spcPct val="90000"/>
              </a:lnSpc>
              <a:spcBef>
                <a:spcPts val="500"/>
              </a:spcBef>
              <a:buFont typeface="Arial" panose="020B0604020202020204" pitchFamily="34" charset="0"/>
              <a:buNone/>
              <a:defRPr sz="1800"/>
            </a:pPr>
            <a:r>
              <a:rPr lang="en-US" altLang="ja-JP" sz="2400" dirty="0">
                <a:latin typeface="+mn-ea"/>
              </a:rPr>
              <a:t>1980</a:t>
            </a:r>
            <a:r>
              <a:rPr lang="ja-JP" altLang="en-US" sz="2400" dirty="0">
                <a:latin typeface="+mn-ea"/>
              </a:rPr>
              <a:t>年代頃～</a:t>
            </a:r>
          </a:p>
          <a:p>
            <a:pPr marL="0" indent="0" defTabSz="630936">
              <a:lnSpc>
                <a:spcPct val="90000"/>
              </a:lnSpc>
              <a:spcBef>
                <a:spcPts val="500"/>
              </a:spcBef>
              <a:buFont typeface="Arial" panose="020B0604020202020204" pitchFamily="34" charset="0"/>
              <a:buNone/>
              <a:defRPr sz="1800"/>
            </a:pPr>
            <a:r>
              <a:rPr lang="ja-JP" altLang="en-US" sz="2400" dirty="0">
                <a:latin typeface="+mn-ea"/>
              </a:rPr>
              <a:t>　自然発生的に獣医師による近隣の小学校の動物飼育支援</a:t>
            </a:r>
          </a:p>
          <a:p>
            <a:pPr marL="0" indent="0" defTabSz="630936">
              <a:lnSpc>
                <a:spcPct val="90000"/>
              </a:lnSpc>
              <a:spcBef>
                <a:spcPts val="500"/>
              </a:spcBef>
              <a:buFont typeface="Arial" panose="020B0604020202020204" pitchFamily="34" charset="0"/>
              <a:buNone/>
              <a:defRPr sz="1800"/>
            </a:pPr>
            <a:r>
              <a:rPr lang="ja-JP" altLang="en-US" sz="2400" dirty="0">
                <a:latin typeface="+mn-ea"/>
              </a:rPr>
              <a:t>　例：東京都獣医師会が動物の学校飼育支援</a:t>
            </a:r>
          </a:p>
          <a:p>
            <a:pPr marL="0" indent="0" defTabSz="630936">
              <a:lnSpc>
                <a:spcPct val="90000"/>
              </a:lnSpc>
              <a:spcBef>
                <a:spcPts val="500"/>
              </a:spcBef>
              <a:buFont typeface="Arial" panose="020B0604020202020204" pitchFamily="34" charset="0"/>
              <a:buNone/>
              <a:defRPr sz="1800"/>
            </a:pPr>
            <a:r>
              <a:rPr lang="ja-JP" altLang="en-US" sz="2400" dirty="0">
                <a:latin typeface="+mn-ea"/>
              </a:rPr>
              <a:t>　　　</a:t>
            </a:r>
            <a:r>
              <a:rPr lang="ja-JP" altLang="en-US" sz="2400" b="1" u="sng" dirty="0">
                <a:latin typeface="+mn-ea"/>
              </a:rPr>
              <a:t>→事業の一環としてこれらモデル校の児童作文を収集・出版</a:t>
            </a:r>
            <a:endParaRPr lang="en-US" altLang="ja-JP" sz="2400" b="1" u="sng" dirty="0">
              <a:latin typeface="+mn-ea"/>
            </a:endParaRPr>
          </a:p>
          <a:p>
            <a:pPr marL="0" indent="0" defTabSz="630936">
              <a:lnSpc>
                <a:spcPct val="90000"/>
              </a:lnSpc>
              <a:spcBef>
                <a:spcPts val="500"/>
              </a:spcBef>
              <a:buFont typeface="Arial" panose="020B0604020202020204" pitchFamily="34" charset="0"/>
              <a:buNone/>
              <a:defRPr sz="1800"/>
            </a:pPr>
            <a:endParaRPr lang="en-US" altLang="ja-JP" sz="2400" b="1" u="sng" dirty="0">
              <a:latin typeface="+mn-ea"/>
            </a:endParaRPr>
          </a:p>
          <a:p>
            <a:pPr marL="0" indent="0" defTabSz="630936">
              <a:lnSpc>
                <a:spcPct val="90000"/>
              </a:lnSpc>
              <a:spcBef>
                <a:spcPts val="500"/>
              </a:spcBef>
              <a:buFont typeface="Arial" panose="020B0604020202020204" pitchFamily="34" charset="0"/>
              <a:buNone/>
              <a:defRPr sz="1800"/>
            </a:pPr>
            <a:r>
              <a:rPr lang="ja-JP" altLang="en-US" sz="2400" b="1" dirty="0">
                <a:latin typeface="+mn-ea"/>
              </a:rPr>
              <a:t>学校教育の中の動物飼育活動の意義検討</a:t>
            </a:r>
            <a:endParaRPr lang="en-US" altLang="ja-JP" sz="2400" b="1" dirty="0">
              <a:latin typeface="+mn-ea"/>
            </a:endParaRPr>
          </a:p>
          <a:p>
            <a:pPr marL="0" indent="0" defTabSz="630936">
              <a:lnSpc>
                <a:spcPct val="90000"/>
              </a:lnSpc>
              <a:spcBef>
                <a:spcPts val="500"/>
              </a:spcBef>
              <a:buNone/>
              <a:defRPr sz="1800"/>
            </a:pPr>
            <a:r>
              <a:rPr lang="ja-JP" altLang="en-US" sz="1800" dirty="0"/>
              <a:t>　　　　</a:t>
            </a:r>
            <a:r>
              <a:rPr lang="ja-JP" altLang="en-US" sz="2400" dirty="0"/>
              <a:t>→現存の</a:t>
            </a:r>
            <a:r>
              <a:rPr lang="ja-JP" altLang="ja-JP" sz="2400" dirty="0"/>
              <a:t>児童作文</a:t>
            </a:r>
            <a:r>
              <a:rPr lang="ja-JP" altLang="en-US" sz="2400" dirty="0"/>
              <a:t>が題材として適当ではないか</a:t>
            </a:r>
            <a:endParaRPr lang="ja-JP" altLang="en-US" sz="2400" b="1" u="sng" dirty="0">
              <a:latin typeface="+mn-ea"/>
            </a:endParaRPr>
          </a:p>
        </p:txBody>
      </p:sp>
      <p:sp>
        <p:nvSpPr>
          <p:cNvPr id="3" name="スライド番号プレースホルダー 2"/>
          <p:cNvSpPr>
            <a:spLocks noGrp="1"/>
          </p:cNvSpPr>
          <p:nvPr>
            <p:ph type="sldNum" sz="quarter" idx="12"/>
          </p:nvPr>
        </p:nvSpPr>
        <p:spPr/>
        <p:txBody>
          <a:bodyPr/>
          <a:lstStyle/>
          <a:p>
            <a:fld id="{3649BEFE-598D-476C-98D5-434708800035}" type="slidenum">
              <a:rPr kumimoji="1" lang="ja-JP" altLang="en-US" smtClean="0"/>
              <a:t>2</a:t>
            </a:fld>
            <a:endParaRPr kumimoji="1" lang="ja-JP" altLang="en-US"/>
          </a:p>
        </p:txBody>
      </p:sp>
    </p:spTree>
    <p:extLst>
      <p:ext uri="{BB962C8B-B14F-4D97-AF65-F5344CB8AC3E}">
        <p14:creationId xmlns:p14="http://schemas.microsoft.com/office/powerpoint/2010/main" val="1053981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p:nvPr/>
        </p:nvPicPr>
        <p:blipFill>
          <a:blip r:embed="rId2"/>
          <a:stretch>
            <a:fillRect/>
          </a:stretch>
        </p:blipFill>
        <p:spPr>
          <a:xfrm>
            <a:off x="1259632" y="1118234"/>
            <a:ext cx="6192688" cy="5119077"/>
          </a:xfrm>
          <a:prstGeom prst="rect">
            <a:avLst/>
          </a:prstGeom>
        </p:spPr>
      </p:pic>
      <p:sp>
        <p:nvSpPr>
          <p:cNvPr id="3" name="タイトル 1"/>
          <p:cNvSpPr txBox="1">
            <a:spLocks/>
          </p:cNvSpPr>
          <p:nvPr/>
        </p:nvSpPr>
        <p:spPr>
          <a:xfrm>
            <a:off x="457200" y="274638"/>
            <a:ext cx="7427168" cy="778098"/>
          </a:xfrm>
          <a:prstGeom prst="rect">
            <a:avLst/>
          </a:prstGeom>
        </p:spPr>
        <p:txBody>
          <a:bodyPr>
            <a:normAutofit fontScale="85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dirty="0"/>
              <a:t>結果詳細⑨：形容詞表現のポジティブ・ネガティブ</a:t>
            </a:r>
          </a:p>
        </p:txBody>
      </p:sp>
      <p:cxnSp>
        <p:nvCxnSpPr>
          <p:cNvPr id="4" name="直線コネクタ 3"/>
          <p:cNvCxnSpPr/>
          <p:nvPr/>
        </p:nvCxnSpPr>
        <p:spPr>
          <a:xfrm>
            <a:off x="457200" y="836712"/>
            <a:ext cx="72111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3649BEFE-598D-476C-98D5-434708800035}" type="slidenum">
              <a:rPr kumimoji="1" lang="ja-JP" altLang="en-US" smtClean="0"/>
              <a:t>20</a:t>
            </a:fld>
            <a:endParaRPr kumimoji="1" lang="ja-JP" altLang="en-US"/>
          </a:p>
        </p:txBody>
      </p:sp>
    </p:spTree>
    <p:extLst>
      <p:ext uri="{BB962C8B-B14F-4D97-AF65-F5344CB8AC3E}">
        <p14:creationId xmlns:p14="http://schemas.microsoft.com/office/powerpoint/2010/main" val="891515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p:nvPr/>
        </p:nvPicPr>
        <p:blipFill>
          <a:blip r:embed="rId2"/>
          <a:stretch>
            <a:fillRect/>
          </a:stretch>
        </p:blipFill>
        <p:spPr>
          <a:xfrm>
            <a:off x="1831022" y="1340768"/>
            <a:ext cx="5481955" cy="4680585"/>
          </a:xfrm>
          <a:prstGeom prst="rect">
            <a:avLst/>
          </a:prstGeom>
        </p:spPr>
      </p:pic>
      <p:sp>
        <p:nvSpPr>
          <p:cNvPr id="3" name="タイトル 1"/>
          <p:cNvSpPr txBox="1">
            <a:spLocks/>
          </p:cNvSpPr>
          <p:nvPr/>
        </p:nvSpPr>
        <p:spPr>
          <a:xfrm>
            <a:off x="1547664" y="281857"/>
            <a:ext cx="5915000" cy="778098"/>
          </a:xfrm>
          <a:prstGeom prst="rect">
            <a:avLst/>
          </a:prstGeom>
        </p:spPr>
        <p:txBody>
          <a:bodyP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t>結果詳細⑩：出現言語ネットワーク</a:t>
            </a:r>
          </a:p>
        </p:txBody>
      </p:sp>
      <p:cxnSp>
        <p:nvCxnSpPr>
          <p:cNvPr id="4" name="直線コネクタ 3"/>
          <p:cNvCxnSpPr/>
          <p:nvPr/>
        </p:nvCxnSpPr>
        <p:spPr>
          <a:xfrm>
            <a:off x="755576" y="836712"/>
            <a:ext cx="72111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3649BEFE-598D-476C-98D5-434708800035}" type="slidenum">
              <a:rPr kumimoji="1" lang="ja-JP" altLang="en-US" smtClean="0"/>
              <a:t>21</a:t>
            </a:fld>
            <a:endParaRPr kumimoji="1" lang="ja-JP" altLang="en-US"/>
          </a:p>
        </p:txBody>
      </p:sp>
    </p:spTree>
    <p:extLst>
      <p:ext uri="{BB962C8B-B14F-4D97-AF65-F5344CB8AC3E}">
        <p14:creationId xmlns:p14="http://schemas.microsoft.com/office/powerpoint/2010/main" val="27336818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643192" cy="778098"/>
          </a:xfrm>
        </p:spPr>
        <p:txBody>
          <a:bodyPr>
            <a:normAutofit/>
          </a:bodyPr>
          <a:lstStyle/>
          <a:p>
            <a:r>
              <a:rPr lang="ja-JP" altLang="en-US" sz="3600" dirty="0"/>
              <a:t>結果②：学年別作文数</a:t>
            </a:r>
            <a:endParaRPr kumimoji="1" lang="ja-JP" altLang="en-US" sz="3600" dirty="0"/>
          </a:p>
        </p:txBody>
      </p:sp>
      <p:cxnSp>
        <p:nvCxnSpPr>
          <p:cNvPr id="4" name="直線コネクタ 3"/>
          <p:cNvCxnSpPr/>
          <p:nvPr/>
        </p:nvCxnSpPr>
        <p:spPr>
          <a:xfrm flipV="1">
            <a:off x="457200" y="1052736"/>
            <a:ext cx="8219256"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6" name="表 5"/>
          <p:cNvGraphicFramePr>
            <a:graphicFrameLocks noGrp="1"/>
          </p:cNvGraphicFramePr>
          <p:nvPr>
            <p:extLst>
              <p:ext uri="{D42A27DB-BD31-4B8C-83A1-F6EECF244321}">
                <p14:modId xmlns:p14="http://schemas.microsoft.com/office/powerpoint/2010/main" val="84846951"/>
              </p:ext>
            </p:extLst>
          </p:nvPr>
        </p:nvGraphicFramePr>
        <p:xfrm>
          <a:off x="457200" y="2132856"/>
          <a:ext cx="3456384" cy="3816424"/>
        </p:xfrm>
        <a:graphic>
          <a:graphicData uri="http://schemas.openxmlformats.org/drawingml/2006/table">
            <a:tbl>
              <a:tblPr firstRow="1" firstCol="1" bandRow="1"/>
              <a:tblGrid>
                <a:gridCol w="1724701">
                  <a:extLst>
                    <a:ext uri="{9D8B030D-6E8A-4147-A177-3AD203B41FA5}">
                      <a16:colId xmlns:a16="http://schemas.microsoft.com/office/drawing/2014/main" xmlns="" val="2817571548"/>
                    </a:ext>
                  </a:extLst>
                </a:gridCol>
                <a:gridCol w="1731683">
                  <a:extLst>
                    <a:ext uri="{9D8B030D-6E8A-4147-A177-3AD203B41FA5}">
                      <a16:colId xmlns:a16="http://schemas.microsoft.com/office/drawing/2014/main" xmlns="" val="1168186362"/>
                    </a:ext>
                  </a:extLst>
                </a:gridCol>
              </a:tblGrid>
              <a:tr h="477053">
                <a:tc>
                  <a:txBody>
                    <a:bodyPr/>
                    <a:lstStyle/>
                    <a:p>
                      <a:pPr algn="ctr">
                        <a:spcAft>
                          <a:spcPts val="0"/>
                        </a:spcAft>
                      </a:pPr>
                      <a:r>
                        <a:rPr lang="ja-JP" sz="2800" b="1" kern="100" dirty="0">
                          <a:effectLst/>
                          <a:latin typeface="Century" panose="02040604050505020304" pitchFamily="18" charset="0"/>
                          <a:ea typeface="ＭＳ 明朝" panose="02020609040205080304" pitchFamily="17" charset="-128"/>
                          <a:cs typeface="Times New Roman" panose="02020603050405020304" pitchFamily="18" charset="0"/>
                        </a:rPr>
                        <a:t>学年</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800" b="1" kern="100" dirty="0">
                          <a:effectLst/>
                          <a:latin typeface="Century" panose="02040604050505020304" pitchFamily="18" charset="0"/>
                          <a:ea typeface="ＭＳ 明朝" panose="02020609040205080304" pitchFamily="17" charset="-128"/>
                          <a:cs typeface="Times New Roman" panose="02020603050405020304" pitchFamily="18" charset="0"/>
                        </a:rPr>
                        <a:t>作文数</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02626565"/>
                  </a:ext>
                </a:extLst>
              </a:tr>
              <a:tr h="477053">
                <a:tc>
                  <a:txBody>
                    <a:bodyPr/>
                    <a:lstStyle/>
                    <a:p>
                      <a:pPr algn="ctr">
                        <a:spcAft>
                          <a:spcPts val="0"/>
                        </a:spcAft>
                      </a:pPr>
                      <a:r>
                        <a:rPr lang="en-US" sz="2800" kern="100">
                          <a:effectLst/>
                          <a:latin typeface="Century" panose="02040604050505020304" pitchFamily="18" charset="0"/>
                          <a:ea typeface="ＭＳ 明朝" panose="02020609040205080304" pitchFamily="17" charset="-128"/>
                          <a:cs typeface="Times New Roman" panose="02020603050405020304" pitchFamily="18" charset="0"/>
                        </a:rPr>
                        <a:t>1</a:t>
                      </a:r>
                      <a:r>
                        <a:rPr lang="ja-JP" sz="2800" kern="100">
                          <a:effectLst/>
                          <a:latin typeface="Century" panose="02040604050505020304" pitchFamily="18" charset="0"/>
                          <a:ea typeface="ＭＳ 明朝" panose="02020609040205080304" pitchFamily="17" charset="-128"/>
                          <a:cs typeface="Times New Roman" panose="02020603050405020304" pitchFamily="18" charset="0"/>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kern="100" dirty="0">
                          <a:effectLst/>
                          <a:latin typeface="Century" panose="02040604050505020304" pitchFamily="18" charset="0"/>
                          <a:ea typeface="ＭＳ 明朝" panose="02020609040205080304" pitchFamily="17" charset="-128"/>
                          <a:cs typeface="Times New Roman" panose="02020603050405020304" pitchFamily="18" charset="0"/>
                        </a:rPr>
                        <a:t>41</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28262689"/>
                  </a:ext>
                </a:extLst>
              </a:tr>
              <a:tr h="477053">
                <a:tc>
                  <a:txBody>
                    <a:bodyPr/>
                    <a:lstStyle/>
                    <a:p>
                      <a:pPr algn="ctr">
                        <a:spcAft>
                          <a:spcPts val="0"/>
                        </a:spcAft>
                      </a:pPr>
                      <a:r>
                        <a:rPr lang="en-US" sz="2800" kern="100">
                          <a:effectLst/>
                          <a:latin typeface="Century" panose="02040604050505020304" pitchFamily="18" charset="0"/>
                          <a:ea typeface="ＭＳ 明朝" panose="02020609040205080304" pitchFamily="17" charset="-128"/>
                          <a:cs typeface="Times New Roman" panose="02020603050405020304" pitchFamily="18" charset="0"/>
                        </a:rPr>
                        <a:t>2</a:t>
                      </a:r>
                      <a:r>
                        <a:rPr lang="ja-JP" sz="2800" kern="100">
                          <a:effectLst/>
                          <a:latin typeface="Century" panose="02040604050505020304" pitchFamily="18" charset="0"/>
                          <a:ea typeface="ＭＳ 明朝" panose="02020609040205080304" pitchFamily="17" charset="-128"/>
                          <a:cs typeface="Times New Roman" panose="02020603050405020304" pitchFamily="18" charset="0"/>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54</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12740688"/>
                  </a:ext>
                </a:extLst>
              </a:tr>
              <a:tr h="477053">
                <a:tc>
                  <a:txBody>
                    <a:bodyPr/>
                    <a:lstStyle/>
                    <a:p>
                      <a:pPr algn="ctr">
                        <a:spcAft>
                          <a:spcPts val="0"/>
                        </a:spcAft>
                      </a:pPr>
                      <a:r>
                        <a:rPr lang="en-US" sz="2800" kern="100">
                          <a:effectLst/>
                          <a:latin typeface="Century" panose="02040604050505020304" pitchFamily="18" charset="0"/>
                          <a:ea typeface="ＭＳ 明朝" panose="02020609040205080304" pitchFamily="17" charset="-128"/>
                          <a:cs typeface="Times New Roman" panose="02020603050405020304" pitchFamily="18" charset="0"/>
                        </a:rPr>
                        <a:t>3</a:t>
                      </a:r>
                      <a:r>
                        <a:rPr lang="ja-JP" sz="2800" kern="100">
                          <a:effectLst/>
                          <a:latin typeface="Century" panose="02040604050505020304" pitchFamily="18" charset="0"/>
                          <a:ea typeface="ＭＳ 明朝" panose="02020609040205080304" pitchFamily="17" charset="-128"/>
                          <a:cs typeface="Times New Roman" panose="02020603050405020304" pitchFamily="18" charset="0"/>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kern="100" dirty="0">
                          <a:effectLst/>
                          <a:latin typeface="Century" panose="02040604050505020304" pitchFamily="18" charset="0"/>
                          <a:ea typeface="ＭＳ 明朝" panose="02020609040205080304" pitchFamily="17" charset="-128"/>
                          <a:cs typeface="Times New Roman" panose="02020603050405020304" pitchFamily="18" charset="0"/>
                        </a:rPr>
                        <a:t>26</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00463231"/>
                  </a:ext>
                </a:extLst>
              </a:tr>
              <a:tr h="477053">
                <a:tc>
                  <a:txBody>
                    <a:bodyPr/>
                    <a:lstStyle/>
                    <a:p>
                      <a:pPr algn="ctr">
                        <a:spcAft>
                          <a:spcPts val="0"/>
                        </a:spcAft>
                      </a:pPr>
                      <a:r>
                        <a:rPr lang="en-US" sz="2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800" kern="100" dirty="0">
                          <a:effectLst/>
                          <a:latin typeface="Century" panose="02040604050505020304" pitchFamily="18" charset="0"/>
                          <a:ea typeface="ＭＳ 明朝" panose="02020609040205080304" pitchFamily="17" charset="-128"/>
                          <a:cs typeface="Times New Roman" panose="02020603050405020304" pitchFamily="18" charset="0"/>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kern="100" dirty="0">
                          <a:effectLst/>
                          <a:latin typeface="Century" panose="02040604050505020304" pitchFamily="18" charset="0"/>
                          <a:ea typeface="ＭＳ 明朝" panose="02020609040205080304" pitchFamily="17" charset="-128"/>
                          <a:cs typeface="Times New Roman" panose="02020603050405020304" pitchFamily="18" charset="0"/>
                        </a:rPr>
                        <a:t>87</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85553869"/>
                  </a:ext>
                </a:extLst>
              </a:tr>
              <a:tr h="477053">
                <a:tc>
                  <a:txBody>
                    <a:bodyPr/>
                    <a:lstStyle/>
                    <a:p>
                      <a:pPr algn="ctr">
                        <a:spcAft>
                          <a:spcPts val="0"/>
                        </a:spcAft>
                      </a:pPr>
                      <a:r>
                        <a:rPr lang="en-US" sz="2800" kern="100">
                          <a:effectLst/>
                          <a:latin typeface="Century" panose="02040604050505020304" pitchFamily="18" charset="0"/>
                          <a:ea typeface="ＭＳ 明朝" panose="02020609040205080304" pitchFamily="17" charset="-128"/>
                          <a:cs typeface="Times New Roman" panose="02020603050405020304" pitchFamily="18" charset="0"/>
                        </a:rPr>
                        <a:t>5</a:t>
                      </a:r>
                      <a:r>
                        <a:rPr lang="ja-JP" sz="2800" kern="100">
                          <a:effectLst/>
                          <a:latin typeface="Century" panose="02040604050505020304" pitchFamily="18" charset="0"/>
                          <a:ea typeface="ＭＳ 明朝" panose="02020609040205080304" pitchFamily="17" charset="-128"/>
                          <a:cs typeface="Times New Roman" panose="02020603050405020304" pitchFamily="18" charset="0"/>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95</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66391894"/>
                  </a:ext>
                </a:extLst>
              </a:tr>
              <a:tr h="477053">
                <a:tc>
                  <a:txBody>
                    <a:bodyPr/>
                    <a:lstStyle/>
                    <a:p>
                      <a:pPr algn="ctr">
                        <a:spcAft>
                          <a:spcPts val="0"/>
                        </a:spcAft>
                      </a:pPr>
                      <a:r>
                        <a:rPr lang="en-US" sz="2800" kern="100">
                          <a:effectLst/>
                          <a:latin typeface="Century" panose="02040604050505020304" pitchFamily="18" charset="0"/>
                          <a:ea typeface="ＭＳ 明朝" panose="02020609040205080304" pitchFamily="17" charset="-128"/>
                          <a:cs typeface="Times New Roman" panose="02020603050405020304" pitchFamily="18" charset="0"/>
                        </a:rPr>
                        <a:t>6</a:t>
                      </a:r>
                      <a:r>
                        <a:rPr lang="ja-JP" sz="2800" kern="100">
                          <a:effectLst/>
                          <a:latin typeface="Century" panose="02040604050505020304" pitchFamily="18" charset="0"/>
                          <a:ea typeface="ＭＳ 明朝" panose="02020609040205080304" pitchFamily="17" charset="-128"/>
                          <a:cs typeface="Times New Roman" panose="02020603050405020304" pitchFamily="18" charset="0"/>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kern="100" dirty="0">
                          <a:effectLst/>
                          <a:latin typeface="Century" panose="02040604050505020304" pitchFamily="18" charset="0"/>
                          <a:ea typeface="ＭＳ 明朝" panose="02020609040205080304" pitchFamily="17" charset="-128"/>
                          <a:cs typeface="Times New Roman" panose="02020603050405020304" pitchFamily="18" charset="0"/>
                        </a:rPr>
                        <a:t>82</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59777250"/>
                  </a:ext>
                </a:extLst>
              </a:tr>
              <a:tr h="477053">
                <a:tc>
                  <a:txBody>
                    <a:bodyPr/>
                    <a:lstStyle/>
                    <a:p>
                      <a:pPr algn="ctr">
                        <a:spcAft>
                          <a:spcPts val="0"/>
                        </a:spcAft>
                      </a:pPr>
                      <a:r>
                        <a:rPr lang="ja-JP" sz="2800" kern="100">
                          <a:effectLst/>
                          <a:latin typeface="Century" panose="02040604050505020304" pitchFamily="18" charset="0"/>
                          <a:ea typeface="ＭＳ 明朝" panose="02020609040205080304" pitchFamily="17" charset="-128"/>
                          <a:cs typeface="Times New Roman" panose="02020603050405020304" pitchFamily="18" charset="0"/>
                        </a:rPr>
                        <a:t>不明</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800" kern="100" dirty="0">
                          <a:effectLst/>
                          <a:latin typeface="Century" panose="02040604050505020304" pitchFamily="18" charset="0"/>
                          <a:ea typeface="ＭＳ 明朝" panose="02020609040205080304" pitchFamily="17" charset="-128"/>
                          <a:cs typeface="Times New Roman" panose="02020603050405020304" pitchFamily="18" charset="0"/>
                        </a:rPr>
                        <a:t>１</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8224217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620820039"/>
              </p:ext>
            </p:extLst>
          </p:nvPr>
        </p:nvGraphicFramePr>
        <p:xfrm>
          <a:off x="4499992" y="2132856"/>
          <a:ext cx="4392488" cy="1800200"/>
        </p:xfrm>
        <a:graphic>
          <a:graphicData uri="http://schemas.openxmlformats.org/drawingml/2006/table">
            <a:tbl>
              <a:tblPr firstRow="1" firstCol="1" bandRow="1"/>
              <a:tblGrid>
                <a:gridCol w="2787539">
                  <a:extLst>
                    <a:ext uri="{9D8B030D-6E8A-4147-A177-3AD203B41FA5}">
                      <a16:colId xmlns:a16="http://schemas.microsoft.com/office/drawing/2014/main" xmlns="" val="3397924215"/>
                    </a:ext>
                  </a:extLst>
                </a:gridCol>
                <a:gridCol w="1604949">
                  <a:extLst>
                    <a:ext uri="{9D8B030D-6E8A-4147-A177-3AD203B41FA5}">
                      <a16:colId xmlns:a16="http://schemas.microsoft.com/office/drawing/2014/main" xmlns="" val="2706235544"/>
                    </a:ext>
                  </a:extLst>
                </a:gridCol>
              </a:tblGrid>
              <a:tr h="450050">
                <a:tc>
                  <a:txBody>
                    <a:bodyPr/>
                    <a:lstStyle/>
                    <a:p>
                      <a:pPr algn="ctr">
                        <a:spcAft>
                          <a:spcPts val="0"/>
                        </a:spcAft>
                      </a:pPr>
                      <a:r>
                        <a:rPr lang="ja-JP" sz="2800" b="1" kern="100">
                          <a:effectLst/>
                          <a:latin typeface="Century" panose="02040604050505020304" pitchFamily="18" charset="0"/>
                          <a:ea typeface="ＭＳ 明朝" panose="02020609040205080304" pitchFamily="17" charset="-128"/>
                          <a:cs typeface="Times New Roman" panose="02020603050405020304" pitchFamily="18" charset="0"/>
                        </a:rPr>
                        <a:t>学年</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800" b="1" kern="100">
                          <a:effectLst/>
                          <a:latin typeface="Century" panose="02040604050505020304" pitchFamily="18" charset="0"/>
                          <a:ea typeface="ＭＳ 明朝" panose="02020609040205080304" pitchFamily="17" charset="-128"/>
                          <a:cs typeface="Times New Roman" panose="02020603050405020304" pitchFamily="18" charset="0"/>
                        </a:rPr>
                        <a:t>作文数</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04554028"/>
                  </a:ext>
                </a:extLst>
              </a:tr>
              <a:tr h="450050">
                <a:tc>
                  <a:txBody>
                    <a:bodyPr/>
                    <a:lstStyle/>
                    <a:p>
                      <a:pPr algn="ctr">
                        <a:spcAft>
                          <a:spcPts val="0"/>
                        </a:spcAft>
                      </a:pPr>
                      <a:r>
                        <a:rPr lang="ja-JP" altLang="en-US" sz="2800" kern="100" dirty="0">
                          <a:effectLst/>
                          <a:latin typeface="Century" panose="02040604050505020304" pitchFamily="18" charset="0"/>
                          <a:ea typeface="ＭＳ 明朝" panose="02020609040205080304" pitchFamily="17" charset="-128"/>
                          <a:cs typeface="Times New Roman" panose="02020603050405020304" pitchFamily="18" charset="0"/>
                        </a:rPr>
                        <a:t>低</a:t>
                      </a:r>
                      <a:r>
                        <a:rPr lang="ja-JP" sz="2800" kern="100" dirty="0">
                          <a:effectLst/>
                          <a:latin typeface="Century" panose="02040604050505020304" pitchFamily="18" charset="0"/>
                          <a:ea typeface="ＭＳ 明朝" panose="02020609040205080304" pitchFamily="17" charset="-128"/>
                          <a:cs typeface="Times New Roman" panose="02020603050405020304" pitchFamily="18" charset="0"/>
                        </a:rPr>
                        <a:t>学年</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121</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85430294"/>
                  </a:ext>
                </a:extLst>
              </a:tr>
              <a:tr h="450050">
                <a:tc>
                  <a:txBody>
                    <a:bodyPr/>
                    <a:lstStyle/>
                    <a:p>
                      <a:pPr algn="ctr">
                        <a:spcAft>
                          <a:spcPts val="0"/>
                        </a:spcAft>
                      </a:pPr>
                      <a:r>
                        <a:rPr lang="ja-JP" sz="2800" kern="100" dirty="0">
                          <a:effectLst/>
                          <a:latin typeface="Century" panose="02040604050505020304" pitchFamily="18" charset="0"/>
                          <a:ea typeface="ＭＳ 明朝" panose="02020609040205080304" pitchFamily="17" charset="-128"/>
                          <a:cs typeface="Times New Roman" panose="02020603050405020304" pitchFamily="18" charset="0"/>
                        </a:rPr>
                        <a:t>高学年</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24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2400" kern="100" dirty="0">
                          <a:effectLst/>
                          <a:latin typeface="Century" panose="02040604050505020304" pitchFamily="18" charset="0"/>
                          <a:ea typeface="ＭＳ 明朝" panose="02020609040205080304" pitchFamily="17" charset="-128"/>
                          <a:cs typeface="Times New Roman" panose="02020603050405020304" pitchFamily="18" charset="0"/>
                        </a:rPr>
                        <a:t>6</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u="none"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en-US" altLang="ja-JP" sz="2800" u="none" kern="100" dirty="0">
                          <a:effectLst/>
                          <a:latin typeface="Century" panose="02040604050505020304" pitchFamily="18" charset="0"/>
                          <a:ea typeface="ＭＳ 明朝" panose="02020609040205080304" pitchFamily="17" charset="-128"/>
                          <a:cs typeface="Times New Roman" panose="02020603050405020304" pitchFamily="18" charset="0"/>
                        </a:rPr>
                        <a:t>64</a:t>
                      </a:r>
                      <a:endParaRPr lang="ja-JP" sz="2800" u="none"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47036426"/>
                  </a:ext>
                </a:extLst>
              </a:tr>
              <a:tr h="450050">
                <a:tc>
                  <a:txBody>
                    <a:bodyPr/>
                    <a:lstStyle/>
                    <a:p>
                      <a:pPr algn="ctr">
                        <a:spcAft>
                          <a:spcPts val="0"/>
                        </a:spcAft>
                      </a:pPr>
                      <a:r>
                        <a:rPr lang="ja-JP" sz="2800" kern="100">
                          <a:effectLst/>
                          <a:latin typeface="Century" panose="02040604050505020304" pitchFamily="18" charset="0"/>
                          <a:ea typeface="ＭＳ 明朝" panose="02020609040205080304" pitchFamily="17" charset="-128"/>
                          <a:cs typeface="Times New Roman" panose="02020603050405020304" pitchFamily="18" charset="0"/>
                        </a:rPr>
                        <a:t>不明</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kern="100" dirty="0">
                          <a:effectLst/>
                          <a:latin typeface="Century" panose="02040604050505020304" pitchFamily="18" charset="0"/>
                          <a:ea typeface="ＭＳ 明朝" panose="02020609040205080304" pitchFamily="17" charset="-128"/>
                          <a:cs typeface="Times New Roman" panose="02020603050405020304" pitchFamily="18" charset="0"/>
                        </a:rPr>
                        <a:t>1</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08878882"/>
                  </a:ext>
                </a:extLst>
              </a:tr>
            </a:tbl>
          </a:graphicData>
        </a:graphic>
      </p:graphicFrame>
      <p:sp>
        <p:nvSpPr>
          <p:cNvPr id="11" name="テキスト ボックス 10"/>
          <p:cNvSpPr txBox="1"/>
          <p:nvPr/>
        </p:nvSpPr>
        <p:spPr>
          <a:xfrm>
            <a:off x="4932040" y="1724859"/>
            <a:ext cx="3266985" cy="461665"/>
          </a:xfrm>
          <a:prstGeom prst="rect">
            <a:avLst/>
          </a:prstGeom>
          <a:noFill/>
        </p:spPr>
        <p:txBody>
          <a:bodyPr wrap="square" rtlCol="0">
            <a:spAutoFit/>
          </a:bodyPr>
          <a:lstStyle/>
          <a:p>
            <a:r>
              <a:rPr kumimoji="1" lang="ja-JP" altLang="en-US" sz="2400" u="sng" dirty="0"/>
              <a:t>表</a:t>
            </a:r>
            <a:r>
              <a:rPr lang="en-US" altLang="ja-JP" sz="2400" u="sng" dirty="0"/>
              <a:t>2.</a:t>
            </a:r>
            <a:r>
              <a:rPr lang="ja-JP" altLang="en-US" sz="2400" u="sng" dirty="0"/>
              <a:t>高低学年別作文数</a:t>
            </a:r>
            <a:endParaRPr kumimoji="1" lang="ja-JP" altLang="en-US" sz="2400" u="sng" dirty="0"/>
          </a:p>
        </p:txBody>
      </p:sp>
      <p:sp>
        <p:nvSpPr>
          <p:cNvPr id="12" name="テキスト ボックス 11"/>
          <p:cNvSpPr txBox="1"/>
          <p:nvPr/>
        </p:nvSpPr>
        <p:spPr>
          <a:xfrm>
            <a:off x="956254" y="1724859"/>
            <a:ext cx="2763076" cy="461665"/>
          </a:xfrm>
          <a:prstGeom prst="rect">
            <a:avLst/>
          </a:prstGeom>
          <a:noFill/>
        </p:spPr>
        <p:txBody>
          <a:bodyPr wrap="square" rtlCol="0">
            <a:spAutoFit/>
          </a:bodyPr>
          <a:lstStyle/>
          <a:p>
            <a:r>
              <a:rPr kumimoji="1" lang="ja-JP" altLang="en-US" sz="2400" u="sng" dirty="0"/>
              <a:t>表</a:t>
            </a:r>
            <a:r>
              <a:rPr lang="ja-JP" altLang="en-US" sz="2400" u="sng" dirty="0"/>
              <a:t>１</a:t>
            </a:r>
            <a:r>
              <a:rPr lang="en-US" altLang="ja-JP" sz="2400" u="sng" dirty="0"/>
              <a:t>.</a:t>
            </a:r>
            <a:r>
              <a:rPr lang="ja-JP" altLang="en-US" sz="2400" u="sng" dirty="0"/>
              <a:t>学年別作文数</a:t>
            </a:r>
            <a:endParaRPr kumimoji="1" lang="ja-JP" altLang="en-US" sz="2400" u="sng" dirty="0"/>
          </a:p>
        </p:txBody>
      </p:sp>
      <p:sp>
        <p:nvSpPr>
          <p:cNvPr id="5" name="スライド番号プレースホルダー 4"/>
          <p:cNvSpPr>
            <a:spLocks noGrp="1"/>
          </p:cNvSpPr>
          <p:nvPr>
            <p:ph type="sldNum" sz="quarter" idx="12"/>
          </p:nvPr>
        </p:nvSpPr>
        <p:spPr/>
        <p:txBody>
          <a:bodyPr/>
          <a:lstStyle/>
          <a:p>
            <a:fld id="{3649BEFE-598D-476C-98D5-434708800035}" type="slidenum">
              <a:rPr kumimoji="1" lang="ja-JP" altLang="en-US" smtClean="0"/>
              <a:t>22</a:t>
            </a:fld>
            <a:endParaRPr kumimoji="1" lang="ja-JP" altLang="en-US"/>
          </a:p>
        </p:txBody>
      </p:sp>
    </p:spTree>
    <p:extLst>
      <p:ext uri="{BB962C8B-B14F-4D97-AF65-F5344CB8AC3E}">
        <p14:creationId xmlns:p14="http://schemas.microsoft.com/office/powerpoint/2010/main" val="2759844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412776"/>
            <a:ext cx="8638991" cy="5184576"/>
          </a:xfrm>
        </p:spPr>
        <p:txBody>
          <a:bodyPr>
            <a:noAutofit/>
          </a:bodyPr>
          <a:lstStyle/>
          <a:p>
            <a:pPr marL="0" indent="0">
              <a:buNone/>
            </a:pPr>
            <a:r>
              <a:rPr lang="ja-JP" altLang="en-US" sz="2400" dirty="0"/>
              <a:t>作文分析：一般に</a:t>
            </a:r>
            <a:r>
              <a:rPr lang="ja-JP" altLang="ja-JP" sz="2400" dirty="0"/>
              <a:t>文章構成力と認知能力に重点</a:t>
            </a:r>
            <a:endParaRPr lang="en-US" altLang="ja-JP" sz="2400" dirty="0"/>
          </a:p>
          <a:p>
            <a:pPr marL="0" indent="0">
              <a:buNone/>
            </a:pPr>
            <a:r>
              <a:rPr lang="ja-JP" altLang="en-US" sz="2400" dirty="0"/>
              <a:t>　　　　　　　→発達段階により、評価が変化・</a:t>
            </a:r>
            <a:r>
              <a:rPr lang="ja-JP" altLang="en-US" sz="2400" u="sng" dirty="0"/>
              <a:t>比較が困難</a:t>
            </a:r>
            <a:endParaRPr lang="en-US" altLang="ja-JP" sz="2400" u="sng" dirty="0"/>
          </a:p>
          <a:p>
            <a:pPr marL="0" indent="0">
              <a:buNone/>
            </a:pPr>
            <a:endParaRPr lang="en-US" altLang="ja-JP" sz="2400" dirty="0"/>
          </a:p>
          <a:p>
            <a:pPr marL="0" indent="0">
              <a:buNone/>
            </a:pPr>
            <a:r>
              <a:rPr lang="ja-JP" altLang="ja-JP" sz="2400" dirty="0"/>
              <a:t>動物飼育体験の意義</a:t>
            </a:r>
            <a:r>
              <a:rPr lang="ja-JP" altLang="en-US" sz="2400" dirty="0"/>
              <a:t>の検討：子どもたちの実体験を</a:t>
            </a:r>
            <a:endParaRPr lang="en-US" altLang="ja-JP" sz="2400" dirty="0"/>
          </a:p>
          <a:p>
            <a:pPr marL="0" indent="0">
              <a:buNone/>
            </a:pPr>
            <a:r>
              <a:rPr lang="ja-JP" altLang="en-US" sz="2400" dirty="0"/>
              <a:t>　　　　　</a:t>
            </a:r>
            <a:r>
              <a:rPr lang="ja-JP" altLang="en-US" sz="2400" u="sng" dirty="0"/>
              <a:t>発達段階による差異も考慮に入れながらの検証が必要</a:t>
            </a:r>
            <a:endParaRPr lang="en-US" altLang="ja-JP" sz="2400" u="sng" dirty="0"/>
          </a:p>
          <a:p>
            <a:pPr marL="0" indent="0">
              <a:buNone/>
            </a:pPr>
            <a:r>
              <a:rPr lang="ja-JP" altLang="en-US" sz="2400" u="sng" dirty="0"/>
              <a:t>　　　　　　　</a:t>
            </a:r>
            <a:endParaRPr lang="en-US" altLang="ja-JP" sz="2400" u="sng" dirty="0"/>
          </a:p>
          <a:p>
            <a:pPr marL="0" indent="0">
              <a:buNone/>
            </a:pPr>
            <a:r>
              <a:rPr lang="ja-JP" altLang="en-US" sz="2400" dirty="0"/>
              <a:t>　　作文分析による動物飼育体験の意義検討を可能にする方法</a:t>
            </a:r>
            <a:endParaRPr lang="en-US" altLang="ja-JP" sz="2400" dirty="0"/>
          </a:p>
          <a:p>
            <a:pPr marL="0" indent="0">
              <a:buNone/>
            </a:pPr>
            <a:r>
              <a:rPr lang="ja-JP" altLang="en-US" sz="2400" dirty="0"/>
              <a:t>　　　＝</a:t>
            </a:r>
            <a:r>
              <a:rPr lang="ja-JP" altLang="ja-JP" sz="2400" dirty="0"/>
              <a:t>テキストマイニング</a:t>
            </a:r>
            <a:r>
              <a:rPr lang="ja-JP" altLang="en-US" sz="2400" dirty="0"/>
              <a:t>の使用</a:t>
            </a:r>
            <a:endParaRPr lang="en-US" altLang="ja-JP" sz="2400" dirty="0"/>
          </a:p>
          <a:p>
            <a:pPr marL="0" indent="0">
              <a:buNone/>
            </a:pPr>
            <a:r>
              <a:rPr lang="ja-JP" altLang="en-US" sz="2400" dirty="0"/>
              <a:t>　　　　　</a:t>
            </a:r>
            <a:r>
              <a:rPr lang="ja-JP" altLang="ja-JP" sz="2400" dirty="0"/>
              <a:t>動物飼育体験の意義</a:t>
            </a:r>
            <a:r>
              <a:rPr lang="ja-JP" altLang="en-US" sz="2400" dirty="0"/>
              <a:t>、</a:t>
            </a:r>
            <a:r>
              <a:rPr lang="ja-JP" altLang="ja-JP" sz="2400" dirty="0"/>
              <a:t>動物とふれあい、感情や情動発達、</a:t>
            </a:r>
            <a:endParaRPr lang="en-US" altLang="ja-JP" sz="2400" dirty="0"/>
          </a:p>
          <a:p>
            <a:pPr marL="0" indent="0">
              <a:buNone/>
            </a:pPr>
            <a:r>
              <a:rPr lang="ja-JP" altLang="en-US" sz="2400" dirty="0"/>
              <a:t>　　　　　</a:t>
            </a:r>
            <a:r>
              <a:rPr lang="ja-JP" altLang="ja-JP" sz="2400" dirty="0"/>
              <a:t>飼育員活動を</a:t>
            </a:r>
            <a:r>
              <a:rPr lang="ja-JP" altLang="en-US" sz="2400" dirty="0"/>
              <a:t>通しての</a:t>
            </a:r>
            <a:r>
              <a:rPr lang="ja-JP" altLang="ja-JP" sz="2400" dirty="0"/>
              <a:t>対人コミュニケーション能力</a:t>
            </a:r>
            <a:r>
              <a:rPr lang="ja-JP" altLang="en-US" sz="2400" dirty="0"/>
              <a:t>発達等　　　　　　</a:t>
            </a:r>
            <a:endParaRPr lang="en-US" altLang="ja-JP" sz="2400" dirty="0"/>
          </a:p>
          <a:p>
            <a:pPr marL="0" indent="0">
              <a:buNone/>
            </a:pPr>
            <a:r>
              <a:rPr lang="ja-JP" altLang="en-US" sz="2400" dirty="0"/>
              <a:t>　　　　　探索的に検討する可能性がある</a:t>
            </a:r>
          </a:p>
        </p:txBody>
      </p:sp>
      <p:sp>
        <p:nvSpPr>
          <p:cNvPr id="4" name="タイトル 3"/>
          <p:cNvSpPr>
            <a:spLocks noGrp="1"/>
          </p:cNvSpPr>
          <p:nvPr>
            <p:ph type="title"/>
          </p:nvPr>
        </p:nvSpPr>
        <p:spPr>
          <a:xfrm>
            <a:off x="457200" y="274638"/>
            <a:ext cx="8229600" cy="778098"/>
          </a:xfrm>
          <a:ln>
            <a:solidFill>
              <a:schemeClr val="tx1"/>
            </a:solidFill>
          </a:ln>
        </p:spPr>
        <p:txBody>
          <a:bodyPr>
            <a:normAutofit/>
          </a:bodyPr>
          <a:lstStyle/>
          <a:p>
            <a:r>
              <a:rPr kumimoji="1" lang="ja-JP" altLang="en-US" sz="3200" dirty="0"/>
              <a:t>研究の</a:t>
            </a:r>
            <a:r>
              <a:rPr lang="ja-JP" altLang="en-US" sz="3200" dirty="0"/>
              <a:t>意義：作文の分析</a:t>
            </a:r>
            <a:endParaRPr kumimoji="1" lang="ja-JP" altLang="en-US" sz="3200" dirty="0"/>
          </a:p>
        </p:txBody>
      </p:sp>
      <p:sp>
        <p:nvSpPr>
          <p:cNvPr id="2" name="右カーブ矢印 1"/>
          <p:cNvSpPr/>
          <p:nvPr/>
        </p:nvSpPr>
        <p:spPr>
          <a:xfrm>
            <a:off x="251520" y="1916832"/>
            <a:ext cx="709736" cy="295232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右カーブ矢印 5"/>
          <p:cNvSpPr/>
          <p:nvPr/>
        </p:nvSpPr>
        <p:spPr>
          <a:xfrm>
            <a:off x="323528" y="3284984"/>
            <a:ext cx="711696" cy="144016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スライド番号プレースホルダー 7"/>
          <p:cNvSpPr>
            <a:spLocks noGrp="1"/>
          </p:cNvSpPr>
          <p:nvPr>
            <p:ph type="sldNum" sz="quarter" idx="12"/>
          </p:nvPr>
        </p:nvSpPr>
        <p:spPr/>
        <p:txBody>
          <a:bodyPr/>
          <a:lstStyle/>
          <a:p>
            <a:fld id="{3649BEFE-598D-476C-98D5-434708800035}" type="slidenum">
              <a:rPr kumimoji="1" lang="ja-JP" altLang="en-US" smtClean="0"/>
              <a:t>3</a:t>
            </a:fld>
            <a:endParaRPr kumimoji="1" lang="ja-JP" altLang="en-US"/>
          </a:p>
        </p:txBody>
      </p:sp>
    </p:spTree>
    <p:extLst>
      <p:ext uri="{BB962C8B-B14F-4D97-AF65-F5344CB8AC3E}">
        <p14:creationId xmlns:p14="http://schemas.microsoft.com/office/powerpoint/2010/main" val="1471920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62"/>
          <p:cNvSpPr txBox="1">
            <a:spLocks/>
          </p:cNvSpPr>
          <p:nvPr/>
        </p:nvSpPr>
        <p:spPr>
          <a:xfrm>
            <a:off x="395536" y="1484784"/>
            <a:ext cx="8496944" cy="50405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795527">
              <a:spcBef>
                <a:spcPts val="600"/>
              </a:spcBef>
              <a:buFont typeface="Arial" panose="020B0604020202020204" pitchFamily="34" charset="0"/>
              <a:buNone/>
              <a:defRPr sz="1800"/>
            </a:pPr>
            <a:r>
              <a:rPr lang="ja-JP" altLang="en-US" sz="2800" dirty="0"/>
              <a:t>①児童作文の内容を探索的に検討：</a:t>
            </a:r>
            <a:endParaRPr lang="en-US" altLang="ja-JP" sz="2800" dirty="0"/>
          </a:p>
          <a:p>
            <a:pPr marL="0" indent="0" defTabSz="795527">
              <a:spcBef>
                <a:spcPts val="600"/>
              </a:spcBef>
              <a:buFont typeface="Arial" panose="020B0604020202020204" pitchFamily="34" charset="0"/>
              <a:buNone/>
              <a:defRPr sz="1800"/>
            </a:pPr>
            <a:r>
              <a:rPr lang="ja-JP" altLang="en-US" sz="2800" dirty="0"/>
              <a:t>　　児童作文をテキストマイニングによる分析</a:t>
            </a:r>
          </a:p>
          <a:p>
            <a:pPr marL="0" indent="0" defTabSz="795527">
              <a:spcBef>
                <a:spcPts val="600"/>
              </a:spcBef>
              <a:buFont typeface="Arial" panose="020B0604020202020204" pitchFamily="34" charset="0"/>
              <a:buNone/>
              <a:defRPr sz="1800"/>
            </a:pPr>
            <a:r>
              <a:rPr lang="ja-JP" altLang="en-US" sz="2800" dirty="0"/>
              <a:t>　　モデル校となった小学校の児童の</a:t>
            </a:r>
          </a:p>
          <a:p>
            <a:pPr marL="0" indent="0" defTabSz="795527">
              <a:spcBef>
                <a:spcPts val="600"/>
              </a:spcBef>
              <a:buFont typeface="Arial" panose="020B0604020202020204" pitchFamily="34" charset="0"/>
              <a:buNone/>
              <a:defRPr sz="1800"/>
            </a:pPr>
            <a:r>
              <a:rPr lang="ja-JP" altLang="en-US" sz="2800" dirty="0"/>
              <a:t> 　　動物についての興味、活動、得られた感情を対象　　</a:t>
            </a:r>
            <a:endParaRPr lang="en-US" altLang="ja-JP" sz="2800" dirty="0"/>
          </a:p>
          <a:p>
            <a:pPr marL="0" indent="0" defTabSz="795527">
              <a:spcBef>
                <a:spcPts val="600"/>
              </a:spcBef>
              <a:buFont typeface="Arial" panose="020B0604020202020204" pitchFamily="34" charset="0"/>
              <a:buNone/>
              <a:defRPr sz="1800"/>
            </a:pPr>
            <a:r>
              <a:rPr lang="ja-JP" altLang="en-US" sz="2800" dirty="0"/>
              <a:t>　　探索的検討</a:t>
            </a:r>
            <a:endParaRPr lang="en-US" altLang="ja-JP" sz="2800" dirty="0"/>
          </a:p>
          <a:p>
            <a:pPr marL="0" indent="0" defTabSz="795527">
              <a:spcBef>
                <a:spcPts val="600"/>
              </a:spcBef>
              <a:buFont typeface="Arial" panose="020B0604020202020204" pitchFamily="34" charset="0"/>
              <a:buNone/>
              <a:defRPr sz="1800"/>
            </a:pPr>
            <a:endParaRPr lang="en-US" altLang="ja-JP" sz="2800" dirty="0"/>
          </a:p>
          <a:p>
            <a:pPr marL="0" indent="0" defTabSz="795527">
              <a:spcBef>
                <a:spcPts val="600"/>
              </a:spcBef>
              <a:buFont typeface="Arial" panose="020B0604020202020204" pitchFamily="34" charset="0"/>
              <a:buNone/>
              <a:defRPr sz="1800"/>
            </a:pPr>
            <a:r>
              <a:rPr lang="ja-JP" altLang="en-US" sz="2800" dirty="0"/>
              <a:t>②原文参照による検討：</a:t>
            </a:r>
            <a:endParaRPr lang="en-US" altLang="ja-JP" sz="2800" dirty="0"/>
          </a:p>
          <a:p>
            <a:pPr marL="0" indent="0" defTabSz="795527">
              <a:spcBef>
                <a:spcPts val="600"/>
              </a:spcBef>
              <a:buFont typeface="Arial" panose="020B0604020202020204" pitchFamily="34" charset="0"/>
              <a:buNone/>
              <a:defRPr sz="1800"/>
            </a:pPr>
            <a:r>
              <a:rPr lang="ja-JP" altLang="en-US" sz="2800" dirty="0"/>
              <a:t>　　①の結果についてより詳細の分析が必要な項目を</a:t>
            </a:r>
            <a:endParaRPr lang="en-US" altLang="ja-JP" sz="2800" dirty="0"/>
          </a:p>
          <a:p>
            <a:pPr marL="0" indent="0" defTabSz="795527">
              <a:spcBef>
                <a:spcPts val="600"/>
              </a:spcBef>
              <a:buFont typeface="Arial" panose="020B0604020202020204" pitchFamily="34" charset="0"/>
              <a:buNone/>
              <a:defRPr sz="1800"/>
            </a:pPr>
            <a:r>
              <a:rPr lang="ja-JP" altLang="en-US" sz="2800" dirty="0"/>
              <a:t>　　テキストマイニングの原文参照機能を用いて</a:t>
            </a:r>
            <a:endParaRPr lang="en-US" altLang="ja-JP" sz="2800" dirty="0"/>
          </a:p>
          <a:p>
            <a:pPr marL="0" indent="0" defTabSz="795527">
              <a:spcBef>
                <a:spcPts val="600"/>
              </a:spcBef>
              <a:buFont typeface="Arial" panose="020B0604020202020204" pitchFamily="34" charset="0"/>
              <a:buNone/>
              <a:defRPr sz="1800"/>
            </a:pPr>
            <a:r>
              <a:rPr lang="ja-JP" altLang="en-US" sz="2800" dirty="0"/>
              <a:t>　　さらに分析し、考察する</a:t>
            </a:r>
            <a:endParaRPr lang="en-US" altLang="ja-JP" sz="2800" dirty="0"/>
          </a:p>
          <a:p>
            <a:pPr marL="0" indent="0" defTabSz="795527">
              <a:spcBef>
                <a:spcPts val="600"/>
              </a:spcBef>
              <a:buFont typeface="Arial" panose="020B0604020202020204" pitchFamily="34" charset="0"/>
              <a:buNone/>
              <a:defRPr sz="1800"/>
            </a:pPr>
            <a:endParaRPr lang="ja-JP" altLang="en-US" sz="2800" dirty="0"/>
          </a:p>
        </p:txBody>
      </p:sp>
      <p:sp>
        <p:nvSpPr>
          <p:cNvPr id="7" name="タイトル 1"/>
          <p:cNvSpPr txBox="1">
            <a:spLocks/>
          </p:cNvSpPr>
          <p:nvPr/>
        </p:nvSpPr>
        <p:spPr>
          <a:xfrm>
            <a:off x="457200" y="274638"/>
            <a:ext cx="8229600" cy="681923"/>
          </a:xfrm>
          <a:prstGeom prst="rect">
            <a:avLst/>
          </a:prstGeom>
          <a:ln>
            <a:solidFill>
              <a:schemeClr val="tx1"/>
            </a:solidFill>
          </a:ln>
        </p:spPr>
        <p:txBody>
          <a:bodyP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t>目　　的</a:t>
            </a:r>
          </a:p>
        </p:txBody>
      </p:sp>
      <p:sp>
        <p:nvSpPr>
          <p:cNvPr id="3" name="スライド番号プレースホルダー 2"/>
          <p:cNvSpPr>
            <a:spLocks noGrp="1"/>
          </p:cNvSpPr>
          <p:nvPr>
            <p:ph type="sldNum" sz="quarter" idx="12"/>
          </p:nvPr>
        </p:nvSpPr>
        <p:spPr/>
        <p:txBody>
          <a:bodyPr/>
          <a:lstStyle/>
          <a:p>
            <a:fld id="{3649BEFE-598D-476C-98D5-434708800035}" type="slidenum">
              <a:rPr kumimoji="1" lang="ja-JP" altLang="en-US" smtClean="0"/>
              <a:t>4</a:t>
            </a:fld>
            <a:endParaRPr kumimoji="1" lang="ja-JP" altLang="en-US"/>
          </a:p>
        </p:txBody>
      </p:sp>
    </p:spTree>
    <p:extLst>
      <p:ext uri="{BB962C8B-B14F-4D97-AF65-F5344CB8AC3E}">
        <p14:creationId xmlns:p14="http://schemas.microsoft.com/office/powerpoint/2010/main" val="196634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82352" y="1879434"/>
            <a:ext cx="8579296" cy="3989040"/>
          </a:xfrm>
        </p:spPr>
        <p:txBody>
          <a:bodyPr/>
          <a:lstStyle/>
          <a:p>
            <a:pPr marL="0" indent="0">
              <a:buNone/>
            </a:pPr>
            <a:r>
              <a:rPr lang="ja-JP" altLang="en-US" sz="2800" dirty="0"/>
              <a:t>対象：</a:t>
            </a:r>
            <a:r>
              <a:rPr lang="ja-JP" altLang="ja-JP" sz="2800" dirty="0"/>
              <a:t>『学校動物飼育モデル校事業の作文集』</a:t>
            </a:r>
            <a:endParaRPr lang="en-US" altLang="ja-JP" sz="2800" dirty="0"/>
          </a:p>
          <a:p>
            <a:pPr marL="0" indent="0">
              <a:buNone/>
            </a:pPr>
            <a:r>
              <a:rPr lang="ja-JP" altLang="en-US" sz="2800" dirty="0"/>
              <a:t>　　　　</a:t>
            </a:r>
            <a:r>
              <a:rPr lang="en-US" altLang="ja-JP" sz="2800" dirty="0"/>
              <a:t>4</a:t>
            </a:r>
            <a:r>
              <a:rPr lang="ja-JP" altLang="en-US" sz="2800" dirty="0"/>
              <a:t>冊（</a:t>
            </a:r>
            <a:r>
              <a:rPr lang="en-US" altLang="ja-JP" sz="2800" dirty="0"/>
              <a:t>2001</a:t>
            </a:r>
            <a:r>
              <a:rPr lang="ja-JP" altLang="ja-JP" sz="2800" dirty="0"/>
              <a:t>年</a:t>
            </a:r>
            <a:r>
              <a:rPr lang="en-US" altLang="ja-JP" sz="2800" dirty="0"/>
              <a:t>-2004</a:t>
            </a:r>
            <a:r>
              <a:rPr lang="ja-JP" altLang="ja-JP" sz="2800" dirty="0"/>
              <a:t>年</a:t>
            </a:r>
            <a:r>
              <a:rPr lang="ja-JP" altLang="en-US" sz="2800" dirty="0"/>
              <a:t>）</a:t>
            </a:r>
            <a:r>
              <a:rPr lang="ja-JP" altLang="ja-JP" sz="2800" dirty="0"/>
              <a:t>掲載</a:t>
            </a:r>
            <a:r>
              <a:rPr lang="ja-JP" altLang="en-US" sz="2800" dirty="0"/>
              <a:t>の</a:t>
            </a:r>
            <a:r>
              <a:rPr lang="ja-JP" altLang="ja-JP" sz="2800" dirty="0"/>
              <a:t>小学</a:t>
            </a:r>
            <a:r>
              <a:rPr lang="ja-JP" altLang="en-US" sz="2800" dirty="0"/>
              <a:t>生</a:t>
            </a:r>
            <a:r>
              <a:rPr lang="ja-JP" altLang="ja-JP" sz="2800" dirty="0"/>
              <a:t>作文</a:t>
            </a:r>
            <a:r>
              <a:rPr lang="en-US" altLang="ja-JP" sz="2800" dirty="0"/>
              <a:t>386</a:t>
            </a:r>
            <a:r>
              <a:rPr lang="ja-JP" altLang="ja-JP" sz="2800" dirty="0"/>
              <a:t>編</a:t>
            </a:r>
            <a:endParaRPr lang="en-US" altLang="ja-JP" sz="2800" dirty="0"/>
          </a:p>
          <a:p>
            <a:pPr marL="0" indent="0">
              <a:buNone/>
            </a:pPr>
            <a:endParaRPr lang="en-US" altLang="ja-JP" dirty="0"/>
          </a:p>
          <a:p>
            <a:pPr marL="0" indent="0">
              <a:buNone/>
            </a:pPr>
            <a:r>
              <a:rPr lang="ja-JP" altLang="en-US" sz="2800" dirty="0"/>
              <a:t>方法：</a:t>
            </a:r>
            <a:r>
              <a:rPr lang="ja-JP" altLang="ja-JP" sz="2800" dirty="0"/>
              <a:t>作文内容をテキスト化し、</a:t>
            </a:r>
            <a:endParaRPr lang="en-US" altLang="ja-JP" sz="2800" dirty="0"/>
          </a:p>
          <a:p>
            <a:pPr marL="0" indent="0">
              <a:buNone/>
            </a:pPr>
            <a:r>
              <a:rPr lang="ja-JP" altLang="en-US" sz="2800" dirty="0"/>
              <a:t>　　　　</a:t>
            </a:r>
            <a:r>
              <a:rPr lang="ja-JP" altLang="ja-JP" sz="2800" dirty="0"/>
              <a:t>テキストマイニングの手法を用いて内容語</a:t>
            </a:r>
            <a:r>
              <a:rPr lang="ja-JP" altLang="en-US" sz="2800" dirty="0"/>
              <a:t>を</a:t>
            </a:r>
            <a:r>
              <a:rPr lang="ja-JP" altLang="ja-JP" sz="2800" dirty="0"/>
              <a:t>分析</a:t>
            </a:r>
            <a:endParaRPr lang="en-US" altLang="ja-JP" sz="2800" dirty="0"/>
          </a:p>
          <a:p>
            <a:pPr marL="0" indent="0">
              <a:buNone/>
            </a:pPr>
            <a:r>
              <a:rPr kumimoji="1" lang="ja-JP" altLang="en-US" sz="2800" dirty="0"/>
              <a:t>　　　　使用ソフト：</a:t>
            </a:r>
            <a:r>
              <a:rPr lang="en-US" altLang="ja-JP" sz="2800" dirty="0"/>
              <a:t> Text Mining Studio Ver.4.1</a:t>
            </a:r>
          </a:p>
          <a:p>
            <a:pPr marL="0" indent="0">
              <a:buNone/>
            </a:pPr>
            <a:r>
              <a:rPr lang="ja-JP" altLang="en-US" sz="2800" dirty="0"/>
              <a:t>　　　　　　　　　　　　</a:t>
            </a:r>
            <a:r>
              <a:rPr lang="ja-JP" altLang="ja-JP" sz="2800" dirty="0"/>
              <a:t>（株式会社 数理システム）</a:t>
            </a:r>
            <a:endParaRPr kumimoji="1" lang="ja-JP" altLang="en-US" sz="2800" dirty="0"/>
          </a:p>
        </p:txBody>
      </p:sp>
      <p:sp>
        <p:nvSpPr>
          <p:cNvPr id="4" name="タイトル 1"/>
          <p:cNvSpPr>
            <a:spLocks noGrp="1"/>
          </p:cNvSpPr>
          <p:nvPr>
            <p:ph type="title"/>
          </p:nvPr>
        </p:nvSpPr>
        <p:spPr>
          <a:xfrm>
            <a:off x="457200" y="274638"/>
            <a:ext cx="8229600" cy="714883"/>
          </a:xfrm>
          <a:ln>
            <a:solidFill>
              <a:schemeClr val="tx1"/>
            </a:solidFill>
          </a:ln>
        </p:spPr>
        <p:txBody>
          <a:bodyPr>
            <a:normAutofit/>
          </a:bodyPr>
          <a:lstStyle/>
          <a:p>
            <a:r>
              <a:rPr lang="ja-JP" altLang="en-US" sz="3200" dirty="0"/>
              <a:t>方　　法</a:t>
            </a:r>
            <a:endParaRPr kumimoji="1" lang="ja-JP" altLang="en-US" sz="3200" dirty="0"/>
          </a:p>
        </p:txBody>
      </p:sp>
      <p:sp>
        <p:nvSpPr>
          <p:cNvPr id="6" name="スライド番号プレースホルダー 5"/>
          <p:cNvSpPr>
            <a:spLocks noGrp="1"/>
          </p:cNvSpPr>
          <p:nvPr>
            <p:ph type="sldNum" sz="quarter" idx="12"/>
          </p:nvPr>
        </p:nvSpPr>
        <p:spPr/>
        <p:txBody>
          <a:bodyPr/>
          <a:lstStyle/>
          <a:p>
            <a:fld id="{3649BEFE-598D-476C-98D5-434708800035}" type="slidenum">
              <a:rPr kumimoji="1" lang="ja-JP" altLang="en-US" smtClean="0"/>
              <a:t>5</a:t>
            </a:fld>
            <a:endParaRPr kumimoji="1" lang="ja-JP" altLang="en-US"/>
          </a:p>
        </p:txBody>
      </p:sp>
    </p:spTree>
    <p:extLst>
      <p:ext uri="{BB962C8B-B14F-4D97-AF65-F5344CB8AC3E}">
        <p14:creationId xmlns:p14="http://schemas.microsoft.com/office/powerpoint/2010/main" val="2769436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69"/>
          <p:cNvSpPr txBox="1">
            <a:spLocks/>
          </p:cNvSpPr>
          <p:nvPr/>
        </p:nvSpPr>
        <p:spPr>
          <a:xfrm>
            <a:off x="457200" y="274639"/>
            <a:ext cx="8229600" cy="634082"/>
          </a:xfrm>
          <a:prstGeom prst="rect">
            <a:avLst/>
          </a:prstGeom>
          <a:ln>
            <a:solidFill>
              <a:schemeClr val="tx1"/>
            </a:solidFill>
          </a:ln>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sz="1800"/>
            </a:pPr>
            <a:r>
              <a:rPr lang="ja-JP" altLang="en-US" sz="3200" dirty="0"/>
              <a:t>結果１．基本情報</a:t>
            </a:r>
          </a:p>
        </p:txBody>
      </p:sp>
      <p:sp>
        <p:nvSpPr>
          <p:cNvPr id="5" name="Shape 70"/>
          <p:cNvSpPr txBox="1">
            <a:spLocks/>
          </p:cNvSpPr>
          <p:nvPr/>
        </p:nvSpPr>
        <p:spPr>
          <a:xfrm>
            <a:off x="755576" y="1628800"/>
            <a:ext cx="8064896" cy="410445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243459" indent="-243459" defTabSz="649223">
              <a:lnSpc>
                <a:spcPct val="80000"/>
              </a:lnSpc>
              <a:spcBef>
                <a:spcPts val="400"/>
              </a:spcBef>
              <a:defRPr sz="1800"/>
            </a:pPr>
            <a:r>
              <a:rPr lang="ja-JP" altLang="en-US" sz="2800" dirty="0"/>
              <a:t>対象となった作文</a:t>
            </a:r>
            <a:r>
              <a:rPr lang="en-US" altLang="ja-JP" sz="2800" dirty="0"/>
              <a:t>:386</a:t>
            </a:r>
            <a:r>
              <a:rPr lang="ja-JP" altLang="en-US" sz="2800" dirty="0"/>
              <a:t>名分</a:t>
            </a:r>
            <a:endParaRPr lang="en-US" altLang="ja-JP" sz="2800" dirty="0"/>
          </a:p>
          <a:p>
            <a:pPr marL="0" indent="0" defTabSz="649223">
              <a:lnSpc>
                <a:spcPct val="80000"/>
              </a:lnSpc>
              <a:spcBef>
                <a:spcPts val="400"/>
              </a:spcBef>
              <a:buNone/>
              <a:defRPr sz="1800"/>
            </a:pPr>
            <a:r>
              <a:rPr lang="ja-JP" altLang="en-US" sz="2800" dirty="0"/>
              <a:t>　　</a:t>
            </a:r>
            <a:r>
              <a:rPr lang="ja-JP" altLang="en-US" sz="2400" dirty="0"/>
              <a:t>（低学年</a:t>
            </a:r>
            <a:r>
              <a:rPr lang="en-US" altLang="ja-JP" sz="2400" dirty="0"/>
              <a:t>1</a:t>
            </a:r>
            <a:r>
              <a:rPr lang="ja-JP" altLang="en-US" sz="2400" dirty="0"/>
              <a:t>～</a:t>
            </a:r>
            <a:r>
              <a:rPr lang="en-US" altLang="ja-JP" sz="2400" dirty="0"/>
              <a:t>3</a:t>
            </a:r>
            <a:r>
              <a:rPr lang="ja-JP" altLang="en-US" sz="2400" dirty="0"/>
              <a:t>年：</a:t>
            </a:r>
            <a:r>
              <a:rPr lang="en-US" altLang="ja-JP" sz="2400" dirty="0"/>
              <a:t>121</a:t>
            </a:r>
            <a:r>
              <a:rPr lang="ja-JP" altLang="en-US" sz="2400" dirty="0"/>
              <a:t>編、高学年</a:t>
            </a:r>
            <a:r>
              <a:rPr lang="en-US" altLang="ja-JP" sz="2400" dirty="0"/>
              <a:t>4</a:t>
            </a:r>
            <a:r>
              <a:rPr lang="ja-JP" altLang="en-US" sz="2400" dirty="0"/>
              <a:t>～</a:t>
            </a:r>
            <a:r>
              <a:rPr lang="en-US" altLang="ja-JP" sz="2400" dirty="0"/>
              <a:t>6</a:t>
            </a:r>
            <a:r>
              <a:rPr lang="ja-JP" altLang="en-US" sz="2400" dirty="0"/>
              <a:t>年：</a:t>
            </a:r>
            <a:r>
              <a:rPr lang="en-US" altLang="ja-JP" sz="2400" dirty="0"/>
              <a:t>264</a:t>
            </a:r>
            <a:r>
              <a:rPr lang="ja-JP" altLang="en-US" sz="2400" dirty="0"/>
              <a:t>編、不明</a:t>
            </a:r>
            <a:r>
              <a:rPr lang="en-US" altLang="ja-JP" sz="2400" dirty="0"/>
              <a:t>1</a:t>
            </a:r>
            <a:r>
              <a:rPr lang="ja-JP" altLang="en-US" sz="2400" dirty="0"/>
              <a:t>編）</a:t>
            </a:r>
            <a:endParaRPr lang="en-US" altLang="ja-JP" sz="2400" dirty="0"/>
          </a:p>
          <a:p>
            <a:pPr marL="0" indent="0" defTabSz="649223">
              <a:lnSpc>
                <a:spcPct val="80000"/>
              </a:lnSpc>
              <a:spcBef>
                <a:spcPts val="400"/>
              </a:spcBef>
              <a:buNone/>
              <a:defRPr sz="1800"/>
            </a:pPr>
            <a:endParaRPr lang="ja-JP" altLang="en-US" sz="2800" dirty="0"/>
          </a:p>
          <a:p>
            <a:pPr marL="243459" indent="-243459" defTabSz="649223">
              <a:lnSpc>
                <a:spcPct val="80000"/>
              </a:lnSpc>
              <a:spcBef>
                <a:spcPts val="400"/>
              </a:spcBef>
              <a:defRPr sz="1800"/>
            </a:pPr>
            <a:r>
              <a:rPr lang="ja-JP" altLang="en-US" sz="2800" dirty="0"/>
              <a:t>一人当たりの作文の文字数：</a:t>
            </a:r>
            <a:r>
              <a:rPr lang="en-US" altLang="ja-JP" sz="2800" dirty="0"/>
              <a:t>326.3</a:t>
            </a:r>
            <a:r>
              <a:rPr lang="ja-JP" altLang="en-US" sz="2800" dirty="0"/>
              <a:t>文字</a:t>
            </a:r>
            <a:endParaRPr lang="en-US" altLang="ja-JP" sz="2800" dirty="0"/>
          </a:p>
          <a:p>
            <a:pPr marL="0" indent="0" defTabSz="649223">
              <a:lnSpc>
                <a:spcPct val="80000"/>
              </a:lnSpc>
              <a:spcBef>
                <a:spcPts val="400"/>
              </a:spcBef>
              <a:buNone/>
              <a:defRPr sz="1800"/>
            </a:pPr>
            <a:endParaRPr lang="ja-JP" altLang="en-US" sz="2800" dirty="0"/>
          </a:p>
          <a:p>
            <a:pPr marL="243459" indent="-243459" defTabSz="649223">
              <a:lnSpc>
                <a:spcPct val="80000"/>
              </a:lnSpc>
              <a:spcBef>
                <a:spcPts val="400"/>
              </a:spcBef>
              <a:defRPr sz="1800"/>
            </a:pPr>
            <a:r>
              <a:rPr lang="ja-JP" altLang="en-US" sz="2800" dirty="0"/>
              <a:t>平均文長：</a:t>
            </a:r>
            <a:r>
              <a:rPr lang="en-US" altLang="ja-JP" sz="2800" dirty="0"/>
              <a:t>14.6</a:t>
            </a:r>
            <a:r>
              <a:rPr lang="ja-JP" altLang="en-US" sz="2800" dirty="0"/>
              <a:t>文字</a:t>
            </a:r>
            <a:r>
              <a:rPr lang="en-US" altLang="ja-JP" sz="2800" dirty="0"/>
              <a:t>/1</a:t>
            </a:r>
            <a:r>
              <a:rPr lang="ja-JP" altLang="en-US" sz="2800" dirty="0"/>
              <a:t>文</a:t>
            </a:r>
            <a:endParaRPr lang="en-US" altLang="ja-JP" sz="2800" dirty="0"/>
          </a:p>
          <a:p>
            <a:pPr marL="243459" indent="-243459" defTabSz="649223">
              <a:lnSpc>
                <a:spcPct val="80000"/>
              </a:lnSpc>
              <a:spcBef>
                <a:spcPts val="400"/>
              </a:spcBef>
              <a:defRPr sz="1800"/>
            </a:pPr>
            <a:endParaRPr lang="ja-JP" altLang="en-US" sz="2800" dirty="0"/>
          </a:p>
          <a:p>
            <a:pPr marL="243459" indent="-243459" defTabSz="649223">
              <a:lnSpc>
                <a:spcPct val="80000"/>
              </a:lnSpc>
              <a:spcBef>
                <a:spcPts val="400"/>
              </a:spcBef>
              <a:defRPr sz="1800"/>
            </a:pPr>
            <a:r>
              <a:rPr lang="ja-JP" altLang="en-US" sz="2800" dirty="0"/>
              <a:t>内容語の延べ単語数：</a:t>
            </a:r>
            <a:r>
              <a:rPr lang="en-US" altLang="ja-JP" sz="2800" dirty="0"/>
              <a:t>50417</a:t>
            </a:r>
            <a:r>
              <a:rPr lang="ja-JP" altLang="en-US" sz="2800" dirty="0"/>
              <a:t>単語</a:t>
            </a:r>
            <a:endParaRPr lang="en-US" altLang="ja-JP" sz="2800" dirty="0"/>
          </a:p>
          <a:p>
            <a:pPr marL="0" indent="0" defTabSz="649223">
              <a:lnSpc>
                <a:spcPct val="80000"/>
              </a:lnSpc>
              <a:spcBef>
                <a:spcPts val="400"/>
              </a:spcBef>
              <a:buNone/>
              <a:defRPr sz="1800"/>
            </a:pPr>
            <a:endParaRPr lang="en-US" altLang="ja-JP" sz="2800" dirty="0"/>
          </a:p>
          <a:p>
            <a:pPr marL="243459" indent="-243459" defTabSz="649223">
              <a:lnSpc>
                <a:spcPct val="80000"/>
              </a:lnSpc>
              <a:spcBef>
                <a:spcPts val="400"/>
              </a:spcBef>
              <a:defRPr sz="1800"/>
            </a:pPr>
            <a:r>
              <a:rPr lang="ja-JP" altLang="en-US" sz="2800" dirty="0"/>
              <a:t>単語種別数：</a:t>
            </a:r>
            <a:r>
              <a:rPr lang="en-US" altLang="ja-JP" sz="2800" dirty="0"/>
              <a:t>5313</a:t>
            </a:r>
            <a:r>
              <a:rPr lang="ja-JP" altLang="en-US" sz="2800" dirty="0"/>
              <a:t>種</a:t>
            </a:r>
          </a:p>
          <a:p>
            <a:pPr marL="0" indent="0" defTabSz="649223">
              <a:lnSpc>
                <a:spcPct val="80000"/>
              </a:lnSpc>
              <a:spcBef>
                <a:spcPts val="400"/>
              </a:spcBef>
              <a:buFont typeface="Arial" panose="020B0604020202020204" pitchFamily="34" charset="0"/>
              <a:buNone/>
              <a:defRPr sz="1800"/>
            </a:pPr>
            <a:endParaRPr lang="ja-JP" altLang="en-US" sz="2800" dirty="0"/>
          </a:p>
        </p:txBody>
      </p:sp>
      <p:sp>
        <p:nvSpPr>
          <p:cNvPr id="3" name="スライド番号プレースホルダー 2"/>
          <p:cNvSpPr>
            <a:spLocks noGrp="1"/>
          </p:cNvSpPr>
          <p:nvPr>
            <p:ph type="sldNum" sz="quarter" idx="12"/>
          </p:nvPr>
        </p:nvSpPr>
        <p:spPr/>
        <p:txBody>
          <a:bodyPr/>
          <a:lstStyle/>
          <a:p>
            <a:fld id="{3649BEFE-598D-476C-98D5-434708800035}" type="slidenum">
              <a:rPr kumimoji="1" lang="ja-JP" altLang="en-US" smtClean="0"/>
              <a:t>6</a:t>
            </a:fld>
            <a:endParaRPr kumimoji="1" lang="ja-JP" altLang="en-US"/>
          </a:p>
        </p:txBody>
      </p:sp>
    </p:spTree>
    <p:extLst>
      <p:ext uri="{BB962C8B-B14F-4D97-AF65-F5344CB8AC3E}">
        <p14:creationId xmlns:p14="http://schemas.microsoft.com/office/powerpoint/2010/main" val="2966602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36525"/>
            <a:ext cx="8712968" cy="752301"/>
          </a:xfrm>
          <a:ln>
            <a:solidFill>
              <a:schemeClr val="tx1"/>
            </a:solidFill>
          </a:ln>
        </p:spPr>
        <p:txBody>
          <a:bodyPr>
            <a:normAutofit/>
          </a:bodyPr>
          <a:lstStyle/>
          <a:p>
            <a:r>
              <a:rPr lang="ja-JP" altLang="en-US" sz="3200" dirty="0"/>
              <a:t>考察１．</a:t>
            </a:r>
            <a:r>
              <a:rPr kumimoji="1" lang="ja-JP" altLang="en-US" sz="3200" dirty="0"/>
              <a:t>　（資料①～③参照）</a:t>
            </a:r>
          </a:p>
        </p:txBody>
      </p:sp>
      <p:sp>
        <p:nvSpPr>
          <p:cNvPr id="3" name="コンテンツ プレースホルダー 2"/>
          <p:cNvSpPr>
            <a:spLocks noGrp="1"/>
          </p:cNvSpPr>
          <p:nvPr>
            <p:ph idx="1"/>
          </p:nvPr>
        </p:nvSpPr>
        <p:spPr>
          <a:xfrm>
            <a:off x="112043" y="980728"/>
            <a:ext cx="8928992" cy="5832648"/>
          </a:xfrm>
        </p:spPr>
        <p:txBody>
          <a:bodyPr>
            <a:normAutofit fontScale="25000" lnSpcReduction="20000"/>
          </a:bodyPr>
          <a:lstStyle/>
          <a:p>
            <a:pPr marL="0" indent="0">
              <a:buNone/>
            </a:pPr>
            <a:r>
              <a:rPr lang="ja-JP" altLang="ja-JP" sz="9600" dirty="0"/>
              <a:t>名詞</a:t>
            </a:r>
            <a:r>
              <a:rPr lang="ja-JP" altLang="en-US" sz="9600" dirty="0"/>
              <a:t>（話題・テーマを表現）→</a:t>
            </a:r>
            <a:r>
              <a:rPr lang="ja-JP" altLang="ja-JP" sz="9600" dirty="0"/>
              <a:t>うさぎにかかわることが多</a:t>
            </a:r>
            <a:r>
              <a:rPr lang="ja-JP" altLang="en-US" sz="9600" dirty="0"/>
              <a:t>い</a:t>
            </a:r>
            <a:endParaRPr lang="en-US" altLang="ja-JP" sz="9600" dirty="0"/>
          </a:p>
          <a:p>
            <a:pPr marL="0" indent="0">
              <a:buNone/>
            </a:pPr>
            <a:r>
              <a:rPr lang="ja-JP" altLang="en-US" sz="7200" dirty="0"/>
              <a:t>　　　　　　　　　　　　　　　　　　　　　　　　　（高出現単語・使用人数多数単語より）</a:t>
            </a:r>
            <a:endParaRPr lang="en-US" altLang="ja-JP" sz="7200" dirty="0"/>
          </a:p>
          <a:p>
            <a:pPr marL="0" indent="0">
              <a:buNone/>
            </a:pPr>
            <a:r>
              <a:rPr lang="ja-JP" altLang="en-US" sz="5100" dirty="0"/>
              <a:t>　　　　　　　　　　　　　　　　　　　</a:t>
            </a:r>
            <a:endParaRPr lang="en-US" altLang="ja-JP" sz="7400" dirty="0"/>
          </a:p>
          <a:p>
            <a:pPr marL="0" indent="0">
              <a:buNone/>
            </a:pPr>
            <a:r>
              <a:rPr lang="ja-JP" altLang="en-US" sz="9600" dirty="0"/>
              <a:t>動詞（行為を表現）→能動的表現と関心を示す表現両方がある</a:t>
            </a:r>
            <a:endParaRPr lang="en-US" altLang="ja-JP" sz="9600" dirty="0"/>
          </a:p>
          <a:p>
            <a:pPr marL="0" indent="0">
              <a:buNone/>
            </a:pPr>
            <a:r>
              <a:rPr lang="ja-JP" altLang="en-US" sz="8000" dirty="0"/>
              <a:t>　高・低学年別動詞使用頻度と主語述語分析を組み合わせて予測</a:t>
            </a:r>
            <a:endParaRPr lang="en-US" altLang="ja-JP" sz="8000" dirty="0"/>
          </a:p>
          <a:p>
            <a:pPr marL="0" indent="0">
              <a:buNone/>
            </a:pPr>
            <a:r>
              <a:rPr lang="ja-JP" altLang="en-US" sz="8000" dirty="0"/>
              <a:t>　　　　（高学年）能動的活動が特徴</a:t>
            </a:r>
            <a:endParaRPr lang="en-US" altLang="ja-JP" sz="8000" dirty="0"/>
          </a:p>
          <a:p>
            <a:pPr marL="0" indent="0">
              <a:buNone/>
            </a:pPr>
            <a:r>
              <a:rPr lang="ja-JP" altLang="en-US" sz="8000" dirty="0"/>
              <a:t>　　　　　　　　　　</a:t>
            </a:r>
            <a:r>
              <a:rPr lang="ja-JP" altLang="ja-JP" sz="8000" dirty="0"/>
              <a:t>「</a:t>
            </a:r>
            <a:r>
              <a:rPr lang="ja-JP" altLang="en-US" sz="8000" dirty="0"/>
              <a:t>飼育委員会に入る</a:t>
            </a:r>
            <a:r>
              <a:rPr lang="ja-JP" altLang="ja-JP" sz="8000" dirty="0"/>
              <a:t>」、自分たちが「えさをやる」、「掃除などをする」</a:t>
            </a:r>
            <a:endParaRPr lang="en-US" altLang="ja-JP" sz="8000" dirty="0"/>
          </a:p>
          <a:p>
            <a:pPr marL="0" indent="0">
              <a:buNone/>
            </a:pPr>
            <a:r>
              <a:rPr lang="ja-JP" altLang="en-US" sz="8000" dirty="0"/>
              <a:t>　　　　（低学年）能動的ではないが関心を示す表現が特徴</a:t>
            </a:r>
            <a:endParaRPr lang="en-US" altLang="ja-JP" sz="8000" dirty="0"/>
          </a:p>
          <a:p>
            <a:pPr marL="0" indent="0">
              <a:buNone/>
            </a:pPr>
            <a:r>
              <a:rPr lang="ja-JP" altLang="en-US" sz="8000" dirty="0"/>
              <a:t>　　　　　　　　　　（動物を）「さわる」、（動物と）「あそぶ」（小屋に）「いく」</a:t>
            </a:r>
            <a:endParaRPr lang="en-US" altLang="ja-JP" sz="8000" dirty="0"/>
          </a:p>
          <a:p>
            <a:pPr marL="0" indent="0">
              <a:buNone/>
            </a:pPr>
            <a:endParaRPr lang="en-US" altLang="ja-JP" sz="7400" dirty="0"/>
          </a:p>
          <a:p>
            <a:pPr marL="0" indent="0">
              <a:buNone/>
            </a:pPr>
            <a:r>
              <a:rPr lang="ja-JP" altLang="en-US" sz="9600" dirty="0"/>
              <a:t>形容詞（気持・評価を表現）</a:t>
            </a:r>
            <a:endParaRPr lang="en-US" altLang="ja-JP" sz="9600" dirty="0"/>
          </a:p>
          <a:p>
            <a:pPr marL="0" indent="0">
              <a:buNone/>
            </a:pPr>
            <a:r>
              <a:rPr lang="ja-JP" altLang="en-US" sz="7200" dirty="0"/>
              <a:t>→動物飼育から受ける気持ち・動物に対する気持ち共肯定的な表現</a:t>
            </a:r>
            <a:endParaRPr lang="en-US" altLang="ja-JP" sz="7200" dirty="0"/>
          </a:p>
          <a:p>
            <a:pPr marL="0" indent="0">
              <a:buNone/>
            </a:pPr>
            <a:r>
              <a:rPr lang="ja-JP" altLang="en-US" sz="7200" dirty="0"/>
              <a:t>　　　（</a:t>
            </a:r>
            <a:r>
              <a:rPr lang="ja-JP" altLang="ja-JP" sz="7200" dirty="0"/>
              <a:t>動物飼育から受けとる気持ち</a:t>
            </a:r>
            <a:r>
              <a:rPr lang="ja-JP" altLang="en-US" sz="7200" dirty="0"/>
              <a:t>）</a:t>
            </a:r>
            <a:r>
              <a:rPr lang="ja-JP" altLang="ja-JP" sz="7200" dirty="0"/>
              <a:t> 「良い」「うれしい」「楽しい」</a:t>
            </a:r>
            <a:endParaRPr lang="en-US" altLang="ja-JP" sz="7200" dirty="0"/>
          </a:p>
          <a:p>
            <a:pPr marL="0" indent="0">
              <a:buNone/>
            </a:pPr>
            <a:r>
              <a:rPr lang="ja-JP" altLang="en-US" sz="7200" dirty="0"/>
              <a:t>　　　（</a:t>
            </a:r>
            <a:r>
              <a:rPr lang="ja-JP" altLang="ja-JP" sz="7200" dirty="0"/>
              <a:t>動物に対して</a:t>
            </a:r>
            <a:r>
              <a:rPr lang="ja-JP" altLang="en-US" sz="7200" dirty="0"/>
              <a:t>）</a:t>
            </a:r>
            <a:r>
              <a:rPr lang="ja-JP" altLang="ja-JP" sz="7200" dirty="0"/>
              <a:t>「かわいい」「すごい」</a:t>
            </a:r>
            <a:endParaRPr lang="en-US" altLang="ja-JP" sz="7200" dirty="0"/>
          </a:p>
          <a:p>
            <a:pPr marL="0" indent="0">
              <a:buNone/>
            </a:pPr>
            <a:endParaRPr lang="en-US" altLang="ja-JP" sz="5000" dirty="0"/>
          </a:p>
          <a:p>
            <a:pPr marL="0" indent="0">
              <a:buNone/>
            </a:pPr>
            <a:r>
              <a:rPr lang="ja-JP" altLang="ja-JP" sz="9600" dirty="0"/>
              <a:t>単語数の出現頻度</a:t>
            </a:r>
            <a:r>
              <a:rPr lang="ja-JP" altLang="en-US" sz="9600" dirty="0"/>
              <a:t>と</a:t>
            </a:r>
            <a:r>
              <a:rPr lang="ja-JP" altLang="ja-JP" sz="9600" dirty="0"/>
              <a:t>使用人数</a:t>
            </a:r>
            <a:r>
              <a:rPr lang="ja-JP" altLang="en-US" sz="9600" dirty="0"/>
              <a:t>多数単語比較</a:t>
            </a:r>
            <a:endParaRPr lang="en-US" altLang="ja-JP" sz="9600" dirty="0"/>
          </a:p>
          <a:p>
            <a:pPr marL="0" indent="0">
              <a:buNone/>
            </a:pPr>
            <a:r>
              <a:rPr lang="ja-JP" altLang="en-US" sz="7200" dirty="0"/>
              <a:t>　→「能動的にかかわる」「関わらないが関心を示す」という立場の違いが反映</a:t>
            </a:r>
            <a:endParaRPr lang="en-US" altLang="ja-JP" sz="7200" dirty="0"/>
          </a:p>
          <a:p>
            <a:pPr marL="0" indent="0">
              <a:buNone/>
            </a:pPr>
            <a:endParaRPr lang="en-US" altLang="ja-JP" sz="4200" dirty="0"/>
          </a:p>
          <a:p>
            <a:pPr marL="0" indent="0">
              <a:buNone/>
            </a:pPr>
            <a:endParaRPr lang="en-US" altLang="ja-JP" dirty="0"/>
          </a:p>
          <a:p>
            <a:pPr marL="0" indent="0">
              <a:buNone/>
            </a:pPr>
            <a:endParaRPr lang="en-US" altLang="ja-JP" dirty="0"/>
          </a:p>
          <a:p>
            <a:pPr marL="0" indent="0" algn="ctr">
              <a:buNone/>
            </a:pPr>
            <a:r>
              <a:rPr lang="ja-JP" altLang="ja-JP" sz="9600" dirty="0"/>
              <a:t>学年に関わりなく全体的に動物や動物飼育に肯定的であった</a:t>
            </a:r>
            <a:endParaRPr kumimoji="1" lang="ja-JP" altLang="en-US" sz="9600" dirty="0"/>
          </a:p>
        </p:txBody>
      </p:sp>
      <p:sp>
        <p:nvSpPr>
          <p:cNvPr id="6" name="スライド番号プレースホルダー 5"/>
          <p:cNvSpPr>
            <a:spLocks noGrp="1"/>
          </p:cNvSpPr>
          <p:nvPr>
            <p:ph type="sldNum" sz="quarter" idx="12"/>
          </p:nvPr>
        </p:nvSpPr>
        <p:spPr/>
        <p:txBody>
          <a:bodyPr/>
          <a:lstStyle/>
          <a:p>
            <a:fld id="{3649BEFE-598D-476C-98D5-434708800035}" type="slidenum">
              <a:rPr kumimoji="1" lang="ja-JP" altLang="en-US" smtClean="0"/>
              <a:t>7</a:t>
            </a:fld>
            <a:endParaRPr kumimoji="1" lang="ja-JP" altLang="en-US"/>
          </a:p>
        </p:txBody>
      </p:sp>
    </p:spTree>
    <p:extLst>
      <p:ext uri="{BB962C8B-B14F-4D97-AF65-F5344CB8AC3E}">
        <p14:creationId xmlns:p14="http://schemas.microsoft.com/office/powerpoint/2010/main" val="1745157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179512" y="308361"/>
            <a:ext cx="8686799" cy="1096041"/>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t>結果２：性別ごとの単語使用頻度</a:t>
            </a:r>
            <a:endParaRPr lang="en-US" altLang="ja-JP" sz="2800" dirty="0"/>
          </a:p>
          <a:p>
            <a:r>
              <a:rPr lang="ja-JP" altLang="en-US" sz="2000" dirty="0"/>
              <a:t>人数比から割り出した動詞使用頻度の期待値と実測値のズレの大きさからみた使用頻度高群</a:t>
            </a:r>
          </a:p>
          <a:p>
            <a:endParaRPr lang="ja-JP" altLang="en-US" sz="2800" dirty="0"/>
          </a:p>
        </p:txBody>
      </p:sp>
      <p:cxnSp>
        <p:nvCxnSpPr>
          <p:cNvPr id="4" name="直線コネクタ 3"/>
          <p:cNvCxnSpPr>
            <a:cxnSpLocks/>
          </p:cNvCxnSpPr>
          <p:nvPr/>
        </p:nvCxnSpPr>
        <p:spPr>
          <a:xfrm>
            <a:off x="395536" y="1396029"/>
            <a:ext cx="7833454" cy="1674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331640" y="1583908"/>
            <a:ext cx="7087615" cy="461665"/>
          </a:xfrm>
          <a:prstGeom prst="rect">
            <a:avLst/>
          </a:prstGeom>
          <a:noFill/>
        </p:spPr>
        <p:txBody>
          <a:bodyPr wrap="square" rtlCol="0">
            <a:spAutoFit/>
          </a:bodyPr>
          <a:lstStyle/>
          <a:p>
            <a:pPr algn="ctr"/>
            <a:r>
              <a:rPr kumimoji="1" lang="ja-JP" altLang="en-US" sz="2400" u="sng" dirty="0"/>
              <a:t>表１</a:t>
            </a:r>
            <a:r>
              <a:rPr lang="en-US" altLang="ja-JP" sz="2400" u="sng" dirty="0"/>
              <a:t>.</a:t>
            </a:r>
            <a:r>
              <a:rPr lang="ja-JP" altLang="en-US" sz="2400" u="sng" dirty="0"/>
              <a:t>性別ごとの単語使用頻度</a:t>
            </a:r>
            <a:r>
              <a:rPr lang="ja-JP" altLang="en-US" sz="2000" u="sng" dirty="0"/>
              <a:t>（カイ二乗検定</a:t>
            </a:r>
            <a:r>
              <a:rPr lang="ja-JP" altLang="ja-JP" sz="2000" u="sng" kern="100" dirty="0"/>
              <a:t>、</a:t>
            </a:r>
            <a:r>
              <a:rPr lang="en-US" altLang="ja-JP" sz="2000" u="sng" kern="100" dirty="0"/>
              <a:t>p&lt;.05</a:t>
            </a:r>
            <a:r>
              <a:rPr lang="ja-JP" altLang="en-US" sz="2000" u="sng" kern="100" dirty="0"/>
              <a:t>）</a:t>
            </a:r>
            <a:endParaRPr kumimoji="1" lang="ja-JP" altLang="en-US" sz="2000" u="sng" dirty="0"/>
          </a:p>
        </p:txBody>
      </p:sp>
      <p:sp>
        <p:nvSpPr>
          <p:cNvPr id="7" name="スライド番号プレースホルダー 6"/>
          <p:cNvSpPr>
            <a:spLocks noGrp="1"/>
          </p:cNvSpPr>
          <p:nvPr>
            <p:ph type="sldNum" sz="quarter" idx="12"/>
          </p:nvPr>
        </p:nvSpPr>
        <p:spPr/>
        <p:txBody>
          <a:bodyPr/>
          <a:lstStyle/>
          <a:p>
            <a:fld id="{3649BEFE-598D-476C-98D5-434708800035}" type="slidenum">
              <a:rPr kumimoji="1" lang="ja-JP" altLang="en-US" smtClean="0"/>
              <a:t>8</a:t>
            </a:fld>
            <a:endParaRPr kumimoji="1" lang="ja-JP" altLang="en-US"/>
          </a:p>
        </p:txBody>
      </p:sp>
      <p:graphicFrame>
        <p:nvGraphicFramePr>
          <p:cNvPr id="5" name="表 4">
            <a:extLst>
              <a:ext uri="{FF2B5EF4-FFF2-40B4-BE49-F238E27FC236}">
                <a16:creationId xmlns:a16="http://schemas.microsoft.com/office/drawing/2014/main" xmlns="" id="{1A61C7A1-F32D-4B64-9793-575095CF2B11}"/>
              </a:ext>
            </a:extLst>
          </p:cNvPr>
          <p:cNvGraphicFramePr>
            <a:graphicFrameLocks noGrp="1"/>
          </p:cNvGraphicFramePr>
          <p:nvPr>
            <p:extLst>
              <p:ext uri="{D42A27DB-BD31-4B8C-83A1-F6EECF244321}">
                <p14:modId xmlns:p14="http://schemas.microsoft.com/office/powerpoint/2010/main" val="1908464537"/>
              </p:ext>
            </p:extLst>
          </p:nvPr>
        </p:nvGraphicFramePr>
        <p:xfrm>
          <a:off x="457200" y="2216705"/>
          <a:ext cx="8158839" cy="4219880"/>
        </p:xfrm>
        <a:graphic>
          <a:graphicData uri="http://schemas.openxmlformats.org/drawingml/2006/table">
            <a:tbl>
              <a:tblPr firstRow="1" firstCol="1" bandRow="1">
                <a:tableStyleId>{5C22544A-7EE6-4342-B048-85BDC9FD1C3A}</a:tableStyleId>
              </a:tblPr>
              <a:tblGrid>
                <a:gridCol w="691773">
                  <a:extLst>
                    <a:ext uri="{9D8B030D-6E8A-4147-A177-3AD203B41FA5}">
                      <a16:colId xmlns:a16="http://schemas.microsoft.com/office/drawing/2014/main" xmlns="" val="4069557658"/>
                    </a:ext>
                  </a:extLst>
                </a:gridCol>
                <a:gridCol w="1766843">
                  <a:extLst>
                    <a:ext uri="{9D8B030D-6E8A-4147-A177-3AD203B41FA5}">
                      <a16:colId xmlns:a16="http://schemas.microsoft.com/office/drawing/2014/main" xmlns="" val="2033641406"/>
                    </a:ext>
                  </a:extLst>
                </a:gridCol>
                <a:gridCol w="1620803">
                  <a:extLst>
                    <a:ext uri="{9D8B030D-6E8A-4147-A177-3AD203B41FA5}">
                      <a16:colId xmlns:a16="http://schemas.microsoft.com/office/drawing/2014/main" xmlns="" val="1056691327"/>
                    </a:ext>
                  </a:extLst>
                </a:gridCol>
                <a:gridCol w="620562">
                  <a:extLst>
                    <a:ext uri="{9D8B030D-6E8A-4147-A177-3AD203B41FA5}">
                      <a16:colId xmlns:a16="http://schemas.microsoft.com/office/drawing/2014/main" xmlns="" val="2116490784"/>
                    </a:ext>
                  </a:extLst>
                </a:gridCol>
                <a:gridCol w="2018345">
                  <a:extLst>
                    <a:ext uri="{9D8B030D-6E8A-4147-A177-3AD203B41FA5}">
                      <a16:colId xmlns:a16="http://schemas.microsoft.com/office/drawing/2014/main" xmlns="" val="672361990"/>
                    </a:ext>
                  </a:extLst>
                </a:gridCol>
                <a:gridCol w="1440513">
                  <a:extLst>
                    <a:ext uri="{9D8B030D-6E8A-4147-A177-3AD203B41FA5}">
                      <a16:colId xmlns:a16="http://schemas.microsoft.com/office/drawing/2014/main" xmlns="" val="3618086055"/>
                    </a:ext>
                  </a:extLst>
                </a:gridCol>
              </a:tblGrid>
              <a:tr h="324606">
                <a:tc gridSpan="3">
                  <a:txBody>
                    <a:bodyPr/>
                    <a:lstStyle/>
                    <a:p>
                      <a:pPr algn="ctr">
                        <a:spcAft>
                          <a:spcPts val="0"/>
                        </a:spcAft>
                      </a:pPr>
                      <a:r>
                        <a:rPr lang="ja-JP" sz="2000" kern="100" dirty="0">
                          <a:effectLst/>
                        </a:rPr>
                        <a:t>女子児童</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spcAft>
                          <a:spcPts val="0"/>
                        </a:spcAft>
                      </a:pPr>
                      <a:r>
                        <a:rPr lang="ja-JP" sz="2000" kern="100" dirty="0">
                          <a:effectLst/>
                        </a:rPr>
                        <a:t>男子児童</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2381957357"/>
                  </a:ext>
                </a:extLst>
              </a:tr>
              <a:tr h="649214">
                <a:tc>
                  <a:txBody>
                    <a:bodyPr/>
                    <a:lstStyle/>
                    <a:p>
                      <a:pPr algn="ctr">
                        <a:spcAft>
                          <a:spcPts val="0"/>
                        </a:spcAft>
                      </a:pPr>
                      <a:r>
                        <a:rPr lang="ja-JP" sz="2000" kern="100" dirty="0">
                          <a:effectLst/>
                        </a:rPr>
                        <a:t>順位</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2000" kern="100" dirty="0">
                          <a:effectLst/>
                        </a:rPr>
                        <a:t>頻出単語</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2000" kern="100" dirty="0">
                          <a:effectLst/>
                        </a:rPr>
                        <a:t>頻度</a:t>
                      </a:r>
                      <a:r>
                        <a:rPr lang="ja-JP" altLang="en-US" sz="2000" kern="100" dirty="0">
                          <a:effectLst/>
                        </a:rPr>
                        <a:t>指標値</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2000" kern="100">
                          <a:effectLst/>
                        </a:rPr>
                        <a:t>順位</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2000" kern="100">
                          <a:effectLst/>
                        </a:rPr>
                        <a:t>頻出単語</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2000" kern="100" dirty="0">
                          <a:effectLst/>
                        </a:rPr>
                        <a:t>頻度</a:t>
                      </a:r>
                      <a:r>
                        <a:rPr lang="ja-JP" altLang="en-US" sz="2000" kern="100" dirty="0">
                          <a:effectLst/>
                        </a:rPr>
                        <a:t>指標値</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16879604"/>
                  </a:ext>
                </a:extLst>
              </a:tr>
              <a:tr h="324606">
                <a:tc>
                  <a:txBody>
                    <a:bodyPr/>
                    <a:lstStyle/>
                    <a:p>
                      <a:pPr algn="ctr">
                        <a:spcAft>
                          <a:spcPts val="0"/>
                        </a:spcAft>
                      </a:pPr>
                      <a:r>
                        <a:rPr lang="en-US" sz="2000" kern="100" dirty="0">
                          <a:effectLst/>
                        </a:rPr>
                        <a:t>1</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dirty="0">
                          <a:effectLst/>
                        </a:rPr>
                        <a:t>大好き</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a:effectLst/>
                        </a:rPr>
                        <a:t>17.8</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en-US" sz="2000" b="1" kern="100" dirty="0">
                          <a:solidFill>
                            <a:srgbClr val="FF0000"/>
                          </a:solidFill>
                          <a:effectLst/>
                        </a:rPr>
                        <a:t>1</a:t>
                      </a:r>
                      <a:endParaRPr lang="ja-JP"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b="1" kern="100" dirty="0">
                          <a:solidFill>
                            <a:srgbClr val="FF0000"/>
                          </a:solidFill>
                          <a:effectLst/>
                        </a:rPr>
                        <a:t>死ぬ</a:t>
                      </a:r>
                      <a:endParaRPr lang="ja-JP"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b="1" kern="100" dirty="0">
                          <a:solidFill>
                            <a:srgbClr val="FF0000"/>
                          </a:solidFill>
                          <a:effectLst/>
                        </a:rPr>
                        <a:t>25.8</a:t>
                      </a:r>
                      <a:endParaRPr lang="ja-JP"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189453984"/>
                  </a:ext>
                </a:extLst>
              </a:tr>
              <a:tr h="324606">
                <a:tc>
                  <a:txBody>
                    <a:bodyPr/>
                    <a:lstStyle/>
                    <a:p>
                      <a:pPr algn="ctr">
                        <a:spcAft>
                          <a:spcPts val="0"/>
                        </a:spcAft>
                      </a:pPr>
                      <a:r>
                        <a:rPr lang="en-US" sz="2000" kern="100">
                          <a:effectLst/>
                        </a:rPr>
                        <a:t>2</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dirty="0">
                          <a:effectLst/>
                        </a:rPr>
                        <a:t>外</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dirty="0">
                          <a:effectLst/>
                        </a:rPr>
                        <a:t>17.2</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en-US" sz="2000" kern="100">
                          <a:effectLst/>
                        </a:rPr>
                        <a:t>2</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a:effectLst/>
                        </a:rPr>
                        <a:t>思う</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a:effectLst/>
                        </a:rPr>
                        <a:t>21.2</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914637675"/>
                  </a:ext>
                </a:extLst>
              </a:tr>
              <a:tr h="324606">
                <a:tc>
                  <a:txBody>
                    <a:bodyPr/>
                    <a:lstStyle/>
                    <a:p>
                      <a:pPr algn="ctr">
                        <a:spcAft>
                          <a:spcPts val="0"/>
                        </a:spcAft>
                      </a:pPr>
                      <a:r>
                        <a:rPr lang="en-US" sz="2000" kern="100" dirty="0">
                          <a:effectLst/>
                        </a:rPr>
                        <a:t>3</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dirty="0">
                          <a:effectLst/>
                        </a:rPr>
                        <a:t>好き</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dirty="0">
                          <a:effectLst/>
                        </a:rPr>
                        <a:t>16.2</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en-US" sz="2000" kern="100" dirty="0">
                          <a:effectLst/>
                        </a:rPr>
                        <a:t>3</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a:effectLst/>
                        </a:rPr>
                        <a:t>やる</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a:effectLst/>
                        </a:rPr>
                        <a:t>19.5</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265800953"/>
                  </a:ext>
                </a:extLst>
              </a:tr>
              <a:tr h="324606">
                <a:tc>
                  <a:txBody>
                    <a:bodyPr/>
                    <a:lstStyle/>
                    <a:p>
                      <a:pPr algn="ctr">
                        <a:spcAft>
                          <a:spcPts val="0"/>
                        </a:spcAft>
                      </a:pPr>
                      <a:r>
                        <a:rPr lang="en-US" sz="2000" kern="100" dirty="0">
                          <a:effectLst/>
                        </a:rPr>
                        <a:t>4</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a:effectLst/>
                        </a:rPr>
                        <a:t>食べる</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dirty="0">
                          <a:effectLst/>
                        </a:rPr>
                        <a:t>14.4</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en-US" sz="2000" kern="100" dirty="0">
                          <a:effectLst/>
                        </a:rPr>
                        <a:t>4</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dirty="0">
                          <a:effectLst/>
                        </a:rPr>
                        <a:t>いく</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a:effectLst/>
                        </a:rPr>
                        <a:t>14.5</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314734945"/>
                  </a:ext>
                </a:extLst>
              </a:tr>
              <a:tr h="324606">
                <a:tc>
                  <a:txBody>
                    <a:bodyPr/>
                    <a:lstStyle/>
                    <a:p>
                      <a:pPr algn="ctr">
                        <a:spcAft>
                          <a:spcPts val="0"/>
                        </a:spcAft>
                      </a:pPr>
                      <a:r>
                        <a:rPr lang="en-US" sz="2000" kern="100" dirty="0">
                          <a:effectLst/>
                        </a:rPr>
                        <a:t>5</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a:effectLst/>
                        </a:rPr>
                        <a:t>家</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dirty="0">
                          <a:effectLst/>
                        </a:rPr>
                        <a:t>14.2</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en-US" sz="2000" kern="100" dirty="0">
                          <a:effectLst/>
                        </a:rPr>
                        <a:t>5</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dirty="0">
                          <a:effectLst/>
                        </a:rPr>
                        <a:t>がんばりたい</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a:effectLst/>
                        </a:rPr>
                        <a:t>14.1</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770700943"/>
                  </a:ext>
                </a:extLst>
              </a:tr>
              <a:tr h="324606">
                <a:tc>
                  <a:txBody>
                    <a:bodyPr/>
                    <a:lstStyle/>
                    <a:p>
                      <a:pPr algn="ctr">
                        <a:spcAft>
                          <a:spcPts val="0"/>
                        </a:spcAft>
                      </a:pPr>
                      <a:r>
                        <a:rPr lang="en-US" sz="2000" kern="100" dirty="0">
                          <a:effectLst/>
                        </a:rPr>
                        <a:t>6</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a:effectLst/>
                        </a:rPr>
                        <a:t>六年生</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a:effectLst/>
                        </a:rPr>
                        <a:t>12.2</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en-US" sz="2000" kern="100">
                          <a:effectLst/>
                        </a:rPr>
                        <a:t>6</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dirty="0">
                          <a:effectLst/>
                        </a:rPr>
                        <a:t>生きる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a:effectLst/>
                        </a:rPr>
                        <a:t>13.9</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1589956341"/>
                  </a:ext>
                </a:extLst>
              </a:tr>
              <a:tr h="324606">
                <a:tc>
                  <a:txBody>
                    <a:bodyPr/>
                    <a:lstStyle/>
                    <a:p>
                      <a:pPr algn="ctr">
                        <a:spcAft>
                          <a:spcPts val="0"/>
                        </a:spcAft>
                      </a:pPr>
                      <a:r>
                        <a:rPr lang="en-US" sz="2000" kern="100" dirty="0">
                          <a:effectLst/>
                        </a:rPr>
                        <a:t>7</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a:effectLst/>
                        </a:rPr>
                        <a:t>触れない</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a:effectLst/>
                        </a:rPr>
                        <a:t>9,8</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en-US" sz="2000" kern="100">
                          <a:effectLst/>
                        </a:rPr>
                        <a:t>7</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dirty="0">
                          <a:effectLst/>
                        </a:rPr>
                        <a:t>仕事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a:effectLst/>
                        </a:rPr>
                        <a:t>13.7</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1309824058"/>
                  </a:ext>
                </a:extLst>
              </a:tr>
              <a:tr h="324606">
                <a:tc>
                  <a:txBody>
                    <a:bodyPr/>
                    <a:lstStyle/>
                    <a:p>
                      <a:pPr algn="ctr">
                        <a:spcAft>
                          <a:spcPts val="0"/>
                        </a:spcAft>
                      </a:pPr>
                      <a:r>
                        <a:rPr lang="en-US" sz="2000" kern="100" dirty="0">
                          <a:effectLst/>
                        </a:rPr>
                        <a:t>8</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a:effectLst/>
                        </a:rPr>
                        <a:t>さわる</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a:effectLst/>
                        </a:rPr>
                        <a:t>9,7</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en-US" sz="2000" kern="100">
                          <a:effectLst/>
                        </a:rPr>
                        <a:t>8</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dirty="0">
                          <a:effectLst/>
                        </a:rPr>
                        <a:t>先生</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a:effectLst/>
                        </a:rPr>
                        <a:t>13.6</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83617449"/>
                  </a:ext>
                </a:extLst>
              </a:tr>
              <a:tr h="324606">
                <a:tc>
                  <a:txBody>
                    <a:bodyPr/>
                    <a:lstStyle/>
                    <a:p>
                      <a:pPr algn="ctr">
                        <a:spcAft>
                          <a:spcPts val="0"/>
                        </a:spcAft>
                      </a:pPr>
                      <a:r>
                        <a:rPr lang="en-US" sz="2000" kern="100" dirty="0">
                          <a:effectLst/>
                        </a:rPr>
                        <a:t>9</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a:effectLst/>
                        </a:rPr>
                        <a:t>小屋</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a:effectLst/>
                        </a:rPr>
                        <a:t>9,5</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en-US" sz="2000" kern="100">
                          <a:effectLst/>
                        </a:rPr>
                        <a:t>9</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dirty="0">
                          <a:effectLst/>
                        </a:rPr>
                        <a:t>くれる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a:effectLst/>
                        </a:rPr>
                        <a:t>12.5</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2837283646"/>
                  </a:ext>
                </a:extLst>
              </a:tr>
              <a:tr h="324606">
                <a:tc>
                  <a:txBody>
                    <a:bodyPr/>
                    <a:lstStyle/>
                    <a:p>
                      <a:pPr algn="ctr">
                        <a:spcAft>
                          <a:spcPts val="0"/>
                        </a:spcAft>
                      </a:pPr>
                      <a:r>
                        <a:rPr lang="en-US" sz="2000" kern="100" dirty="0">
                          <a:effectLst/>
                        </a:rPr>
                        <a:t>10</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dirty="0">
                          <a:effectLst/>
                        </a:rPr>
                        <a:t>できない</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dirty="0">
                          <a:effectLst/>
                        </a:rPr>
                        <a:t>9.4</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en-US" sz="2000" kern="100" dirty="0">
                          <a:effectLst/>
                        </a:rPr>
                        <a:t>10</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dirty="0">
                          <a:effectLst/>
                        </a:rPr>
                        <a:t>ウサギ</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en-US" sz="2000" kern="100" dirty="0">
                          <a:effectLst/>
                        </a:rPr>
                        <a:t>12.3</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1663061689"/>
                  </a:ext>
                </a:extLst>
              </a:tr>
            </a:tbl>
          </a:graphicData>
        </a:graphic>
      </p:graphicFrame>
    </p:spTree>
    <p:extLst>
      <p:ext uri="{BB962C8B-B14F-4D97-AF65-F5344CB8AC3E}">
        <p14:creationId xmlns:p14="http://schemas.microsoft.com/office/powerpoint/2010/main" val="243030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7504" y="1412776"/>
            <a:ext cx="8856984" cy="5112568"/>
          </a:xfrm>
        </p:spPr>
        <p:txBody>
          <a:bodyPr>
            <a:normAutofit fontScale="92500"/>
          </a:bodyPr>
          <a:lstStyle/>
          <a:p>
            <a:pPr marL="0" indent="0">
              <a:buNone/>
            </a:pPr>
            <a:r>
              <a:rPr lang="ja-JP" altLang="en-US" sz="2400" dirty="0"/>
              <a:t>①性別ごとの動詞使用頻度より：</a:t>
            </a:r>
            <a:endParaRPr lang="en-US" altLang="ja-JP" sz="2400" dirty="0"/>
          </a:p>
          <a:p>
            <a:pPr marL="0" indent="0">
              <a:buNone/>
            </a:pPr>
            <a:r>
              <a:rPr lang="ja-JP" altLang="en-US" sz="2400" dirty="0"/>
              <a:t>　　女子児童：好意的・養育的とらえ方・関わるのが当たり前</a:t>
            </a:r>
            <a:endParaRPr lang="en-US" altLang="ja-JP" sz="2400" dirty="0"/>
          </a:p>
          <a:p>
            <a:pPr marL="0" indent="0">
              <a:buNone/>
            </a:pPr>
            <a:r>
              <a:rPr lang="ja-JP" altLang="en-US" sz="2000" dirty="0"/>
              <a:t>　　　　　「（大）好き」「（動物が）食べる」「さわる」「さわれない」「元気」「外」に「いる」</a:t>
            </a:r>
            <a:endParaRPr lang="en-US" altLang="ja-JP" sz="2000" dirty="0"/>
          </a:p>
          <a:p>
            <a:pPr marL="0" indent="0">
              <a:buNone/>
            </a:pPr>
            <a:r>
              <a:rPr lang="ja-JP" altLang="en-US" sz="2400" dirty="0"/>
              <a:t>　　男子児童：仕事としてのとらえ方・</a:t>
            </a:r>
            <a:endParaRPr lang="en-US" altLang="ja-JP" sz="2400" dirty="0"/>
          </a:p>
          <a:p>
            <a:pPr marL="0" indent="0">
              <a:buNone/>
            </a:pPr>
            <a:r>
              <a:rPr lang="ja-JP" altLang="en-US" sz="2400" dirty="0"/>
              <a:t>　　　　　　　　　生死など継続的にかかわることにより得られる観察眼</a:t>
            </a:r>
            <a:endParaRPr lang="en-US" altLang="ja-JP" sz="2400" dirty="0"/>
          </a:p>
          <a:p>
            <a:pPr marL="0" indent="0">
              <a:buNone/>
            </a:pPr>
            <a:r>
              <a:rPr lang="ja-JP" altLang="en-US" sz="2000" dirty="0"/>
              <a:t>　　　　　「頑張りたい」「仕事」「先生」「死ぬ」「生きる」「逃げる」</a:t>
            </a:r>
            <a:endParaRPr lang="en-US" altLang="ja-JP" sz="2000" dirty="0"/>
          </a:p>
          <a:p>
            <a:pPr marL="0" indent="0">
              <a:buNone/>
            </a:pPr>
            <a:endParaRPr lang="en-US" altLang="ja-JP" sz="2000" dirty="0"/>
          </a:p>
          <a:p>
            <a:pPr marL="0" indent="0">
              <a:buNone/>
            </a:pPr>
            <a:r>
              <a:rPr lang="ja-JP" altLang="en-US" sz="2400" dirty="0"/>
              <a:t>②</a:t>
            </a:r>
            <a:r>
              <a:rPr lang="ja-JP" altLang="ja-JP" sz="2400" dirty="0"/>
              <a:t>出現した名詞の捉え方の肯定的・否定的峻</a:t>
            </a:r>
            <a:r>
              <a:rPr lang="ja-JP" altLang="en-US" sz="2400" dirty="0"/>
              <a:t>別結果より：資料④参照</a:t>
            </a:r>
            <a:endParaRPr lang="en-US" altLang="ja-JP" sz="2400" dirty="0"/>
          </a:p>
          <a:p>
            <a:pPr marL="0" indent="0">
              <a:buNone/>
            </a:pPr>
            <a:r>
              <a:rPr lang="ja-JP" altLang="en-US" sz="2400" dirty="0"/>
              <a:t>　（</a:t>
            </a:r>
            <a:r>
              <a:rPr lang="en-US" altLang="ja-JP" sz="2400" dirty="0"/>
              <a:t> Text Mining Studio Ver.</a:t>
            </a:r>
            <a:r>
              <a:rPr lang="ja-JP" altLang="en-US" sz="2400" dirty="0"/>
              <a:t>の機能使用）</a:t>
            </a:r>
            <a:endParaRPr lang="en-US" altLang="ja-JP" sz="2400" dirty="0"/>
          </a:p>
          <a:p>
            <a:pPr marL="0" indent="0">
              <a:buNone/>
            </a:pPr>
            <a:r>
              <a:rPr lang="ja-JP" altLang="en-US" sz="2400" dirty="0"/>
              <a:t>　</a:t>
            </a:r>
            <a:r>
              <a:rPr lang="ja-JP" altLang="ja-JP" sz="2400" dirty="0"/>
              <a:t>ウサギ</a:t>
            </a:r>
            <a:r>
              <a:rPr lang="ja-JP" altLang="en-US" sz="2400" dirty="0"/>
              <a:t>→</a:t>
            </a:r>
            <a:r>
              <a:rPr lang="ja-JP" altLang="ja-JP" sz="2400" dirty="0"/>
              <a:t>肯定・否定ともに一番多かった</a:t>
            </a:r>
            <a:endParaRPr lang="en-US" altLang="ja-JP" sz="2400" dirty="0"/>
          </a:p>
          <a:p>
            <a:pPr marL="0" indent="0">
              <a:buNone/>
            </a:pPr>
            <a:r>
              <a:rPr lang="ja-JP" altLang="en-US" sz="2400" dirty="0"/>
              <a:t>　その他の名詞→</a:t>
            </a:r>
            <a:r>
              <a:rPr lang="ja-JP" altLang="ja-JP" sz="2400" dirty="0"/>
              <a:t>否定的な表現</a:t>
            </a:r>
            <a:r>
              <a:rPr lang="ja-JP" altLang="en-US" sz="2400" dirty="0"/>
              <a:t>が</a:t>
            </a:r>
            <a:r>
              <a:rPr lang="ja-JP" altLang="ja-JP" sz="2400" dirty="0"/>
              <a:t>少なくなっている</a:t>
            </a:r>
            <a:endParaRPr lang="en-US" altLang="ja-JP" sz="2400" dirty="0"/>
          </a:p>
          <a:p>
            <a:pPr marL="0" indent="0">
              <a:buNone/>
            </a:pPr>
            <a:r>
              <a:rPr lang="ja-JP" altLang="en-US" sz="2400" dirty="0"/>
              <a:t>　　　　　　　　　　　　</a:t>
            </a:r>
            <a:r>
              <a:rPr lang="ja-JP" altLang="ja-JP" sz="2400" dirty="0"/>
              <a:t>気持ち、動物、ヤギ、チャボ、世話等で</a:t>
            </a:r>
            <a:endParaRPr lang="en-US" altLang="ja-JP" sz="2400" dirty="0"/>
          </a:p>
          <a:p>
            <a:pPr marL="0" indent="0">
              <a:buNone/>
            </a:pPr>
            <a:r>
              <a:rPr lang="ja-JP" altLang="en-US" sz="2400" dirty="0"/>
              <a:t>　　　　　　　　　　　　</a:t>
            </a:r>
            <a:r>
              <a:rPr lang="ja-JP" altLang="ja-JP" sz="2400" dirty="0"/>
              <a:t>肯定的な捉えがとても高くなっていた</a:t>
            </a:r>
            <a:endParaRPr kumimoji="1" lang="ja-JP" altLang="en-US" sz="2400" dirty="0"/>
          </a:p>
        </p:txBody>
      </p:sp>
      <p:sp>
        <p:nvSpPr>
          <p:cNvPr id="4" name="タイトル 1"/>
          <p:cNvSpPr>
            <a:spLocks noGrp="1"/>
          </p:cNvSpPr>
          <p:nvPr>
            <p:ph type="title"/>
          </p:nvPr>
        </p:nvSpPr>
        <p:spPr>
          <a:xfrm>
            <a:off x="179512" y="274639"/>
            <a:ext cx="8712968" cy="509960"/>
          </a:xfrm>
          <a:ln>
            <a:solidFill>
              <a:schemeClr val="tx1"/>
            </a:solidFill>
          </a:ln>
        </p:spPr>
        <p:txBody>
          <a:bodyPr>
            <a:normAutofit fontScale="90000"/>
          </a:bodyPr>
          <a:lstStyle/>
          <a:p>
            <a:r>
              <a:rPr lang="ja-JP" altLang="en-US" sz="3200" dirty="0"/>
              <a:t>考察２．（結果②、資料④より）</a:t>
            </a:r>
            <a:endParaRPr kumimoji="1" lang="ja-JP" altLang="en-US" sz="3200" dirty="0"/>
          </a:p>
        </p:txBody>
      </p:sp>
      <p:sp>
        <p:nvSpPr>
          <p:cNvPr id="6" name="スライド番号プレースホルダー 5"/>
          <p:cNvSpPr>
            <a:spLocks noGrp="1"/>
          </p:cNvSpPr>
          <p:nvPr>
            <p:ph type="sldNum" sz="quarter" idx="12"/>
          </p:nvPr>
        </p:nvSpPr>
        <p:spPr/>
        <p:txBody>
          <a:bodyPr/>
          <a:lstStyle/>
          <a:p>
            <a:fld id="{3649BEFE-598D-476C-98D5-434708800035}" type="slidenum">
              <a:rPr kumimoji="1" lang="ja-JP" altLang="en-US" smtClean="0"/>
              <a:t>9</a:t>
            </a:fld>
            <a:endParaRPr kumimoji="1" lang="ja-JP" altLang="en-US"/>
          </a:p>
        </p:txBody>
      </p:sp>
    </p:spTree>
    <p:extLst>
      <p:ext uri="{BB962C8B-B14F-4D97-AF65-F5344CB8AC3E}">
        <p14:creationId xmlns:p14="http://schemas.microsoft.com/office/powerpoint/2010/main" val="22269314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2551</TotalTime>
  <Words>1099</Words>
  <Application>Microsoft Office PowerPoint</Application>
  <PresentationFormat>画面に合わせる (4:3)</PresentationFormat>
  <Paragraphs>631</Paragraphs>
  <Slides>22</Slides>
  <Notes>0</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Office ​​テーマ</vt:lpstr>
      <vt:lpstr>学校飼育動物作文のテキストマイニング ー原文参照による性差の検討ー </vt:lpstr>
      <vt:lpstr>PowerPoint プレゼンテーション</vt:lpstr>
      <vt:lpstr>研究の意義：作文の分析</vt:lpstr>
      <vt:lpstr>PowerPoint プレゼンテーション</vt:lpstr>
      <vt:lpstr>方　　法</vt:lpstr>
      <vt:lpstr>PowerPoint プレゼンテーション</vt:lpstr>
      <vt:lpstr>考察１．　（資料①～③参照）</vt:lpstr>
      <vt:lpstr>PowerPoint プレゼンテーション</vt:lpstr>
      <vt:lpstr>考察２．（結果②、資料④より）</vt:lpstr>
      <vt:lpstr>結果③「死」に関する原文参照</vt:lpstr>
      <vt:lpstr>考察３．「死」の表現の性差について</vt:lpstr>
      <vt:lpstr>まとめと今後の課題</vt:lpstr>
      <vt:lpstr>PowerPoint プレゼンテーション</vt:lpstr>
      <vt:lpstr>PowerPoint プレゼンテーション</vt:lpstr>
      <vt:lpstr>PowerPoint プレゼンテーション</vt:lpstr>
      <vt:lpstr>PowerPoint プレゼンテーション</vt:lpstr>
      <vt:lpstr>結果詳細②：動詞＝行為</vt:lpstr>
      <vt:lpstr>PowerPoint プレゼンテーション</vt:lpstr>
      <vt:lpstr>PowerPoint プレゼンテーション</vt:lpstr>
      <vt:lpstr>PowerPoint プレゼンテーション</vt:lpstr>
      <vt:lpstr>PowerPoint プレゼンテーション</vt:lpstr>
      <vt:lpstr>結果②：学年別作文数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Kyoko</dc:creator>
  <cp:lastModifiedBy>Ito</cp:lastModifiedBy>
  <cp:revision>78</cp:revision>
  <cp:lastPrinted>2019-03-12T05:26:26Z</cp:lastPrinted>
  <dcterms:created xsi:type="dcterms:W3CDTF">2015-03-19T08:08:58Z</dcterms:created>
  <dcterms:modified xsi:type="dcterms:W3CDTF">2019-03-13T05:12:46Z</dcterms:modified>
</cp:coreProperties>
</file>